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2"/>
  </p:normalViewPr>
  <p:slideViewPr>
    <p:cSldViewPr snapToGrid="0">
      <p:cViewPr>
        <p:scale>
          <a:sx n="102" d="100"/>
          <a:sy n="102" d="100"/>
        </p:scale>
        <p:origin x="6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FDCA8181-E602-44AA-AB5F-9F0B864291F3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</p:spPr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85800" y="4415760"/>
            <a:ext cx="5485320" cy="4182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3884760" y="8830080"/>
            <a:ext cx="2970720" cy="46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5A7865E-3ADD-4A64-8D98-C1D7EAFD2B3C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4"/>
          <a:stretch/>
        </p:blipFill>
        <p:spPr>
          <a:xfrm>
            <a:off x="360" y="0"/>
            <a:ext cx="360" cy="360"/>
          </a:xfrm>
          <a:prstGeom prst="rect">
            <a:avLst/>
          </a:prstGeom>
          <a:ln>
            <a:noFill/>
          </a:ln>
        </p:spPr>
      </p:pic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360" y="0"/>
            <a:ext cx="360" cy="36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-52920" y="1775160"/>
            <a:ext cx="12800520" cy="8060040"/>
          </a:xfrm>
          <a:prstGeom prst="rect">
            <a:avLst/>
          </a:prstGeom>
          <a:solidFill>
            <a:srgbClr val="E5E5E5"/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-4680" y="6252840"/>
            <a:ext cx="8346240" cy="271800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785680" y="6360840"/>
            <a:ext cx="2865960" cy="2885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IV. </a:t>
            </a:r>
            <a:r>
              <a:rPr lang="en-US" sz="1700" b="1" dirty="0">
                <a:solidFill>
                  <a:srgbClr val="CB1C68"/>
                </a:solidFill>
                <a:cs typeface="Arial"/>
              </a:rPr>
              <a:t>Key Challenges </a:t>
            </a:r>
            <a:endParaRPr lang="en-US" sz="1700" b="0" strike="noStrike" spc="-1" dirty="0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380520" y="201240"/>
            <a:ext cx="11933640" cy="116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1749"/>
              </a:spcBef>
              <a:spcAft>
                <a:spcPts val="176"/>
              </a:spcAft>
            </a:pPr>
            <a:r>
              <a:rPr lang="en-US" sz="3500" b="1" strike="noStrike" spc="-1">
                <a:solidFill>
                  <a:srgbClr val="0070C0"/>
                </a:solidFill>
                <a:latin typeface="Arial"/>
                <a:ea typeface="ＭＳ Ｐゴシック"/>
              </a:rPr>
              <a:t>Uzbekistan</a:t>
            </a:r>
            <a:endParaRPr lang="en-US" sz="35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76"/>
              </a:spcAft>
            </a:pPr>
            <a:r>
              <a:rPr lang="en-US" sz="21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Vaccine Procurement Workshop</a:t>
            </a:r>
            <a:endParaRPr lang="en-US" sz="21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600" b="1" i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Tbilisi, April, 2019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48" name="Line 5"/>
          <p:cNvSpPr/>
          <p:nvPr/>
        </p:nvSpPr>
        <p:spPr>
          <a:xfrm>
            <a:off x="0" y="1574280"/>
            <a:ext cx="12801600" cy="13320"/>
          </a:xfrm>
          <a:prstGeom prst="line">
            <a:avLst/>
          </a:prstGeom>
          <a:ln w="190440">
            <a:solidFill>
              <a:srgbClr val="E47D25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CustomShape 6"/>
          <p:cNvSpPr/>
          <p:nvPr/>
        </p:nvSpPr>
        <p:spPr>
          <a:xfrm>
            <a:off x="8577360" y="1715400"/>
            <a:ext cx="4048560" cy="4420800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7"/>
          <p:cNvSpPr/>
          <p:nvPr/>
        </p:nvSpPr>
        <p:spPr>
          <a:xfrm>
            <a:off x="8577360" y="1851480"/>
            <a:ext cx="4048560" cy="2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ＭＳ Ｐゴシック"/>
              </a:rPr>
              <a:t>III. </a:t>
            </a: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DejaVu Sans"/>
              </a:rPr>
              <a:t>Vaccine Procurement in Practice</a:t>
            </a:r>
            <a:endParaRPr lang="en-US" sz="1700" b="0" strike="noStrike" spc="-1">
              <a:latin typeface="Arial"/>
            </a:endParaRPr>
          </a:p>
        </p:txBody>
      </p:sp>
      <p:pic>
        <p:nvPicPr>
          <p:cNvPr id="51" name="Picture 69"/>
          <p:cNvPicPr/>
          <p:nvPr/>
        </p:nvPicPr>
        <p:blipFill>
          <a:blip r:embed="rId3"/>
          <a:stretch/>
        </p:blipFill>
        <p:spPr>
          <a:xfrm>
            <a:off x="2930400" y="9193320"/>
            <a:ext cx="1372680" cy="525600"/>
          </a:xfrm>
          <a:prstGeom prst="rect">
            <a:avLst/>
          </a:prstGeom>
          <a:ln>
            <a:noFill/>
          </a:ln>
        </p:spPr>
      </p:pic>
      <p:pic>
        <p:nvPicPr>
          <p:cNvPr id="52" name="Picture 71"/>
          <p:cNvPicPr/>
          <p:nvPr/>
        </p:nvPicPr>
        <p:blipFill>
          <a:blip r:embed="rId4"/>
          <a:stretch/>
        </p:blipFill>
        <p:spPr>
          <a:xfrm>
            <a:off x="-11520" y="9241200"/>
            <a:ext cx="2065680" cy="429840"/>
          </a:xfrm>
          <a:prstGeom prst="rect">
            <a:avLst/>
          </a:prstGeom>
          <a:ln>
            <a:noFill/>
          </a:ln>
        </p:spPr>
      </p:pic>
      <p:grpSp>
        <p:nvGrpSpPr>
          <p:cNvPr id="53" name="Group 8"/>
          <p:cNvGrpSpPr/>
          <p:nvPr/>
        </p:nvGrpSpPr>
        <p:grpSpPr>
          <a:xfrm>
            <a:off x="3849840" y="1744920"/>
            <a:ext cx="4491720" cy="4391280"/>
            <a:chOff x="3849840" y="1744920"/>
            <a:chExt cx="4491720" cy="4391280"/>
          </a:xfrm>
        </p:grpSpPr>
        <p:sp>
          <p:nvSpPr>
            <p:cNvPr id="54" name="CustomShape 9"/>
            <p:cNvSpPr/>
            <p:nvPr/>
          </p:nvSpPr>
          <p:spPr>
            <a:xfrm>
              <a:off x="3849840" y="1744920"/>
              <a:ext cx="4491720" cy="4391280"/>
            </a:xfrm>
            <a:prstGeom prst="roundRect">
              <a:avLst>
                <a:gd name="adj" fmla="val 3882"/>
              </a:avLst>
            </a:prstGeom>
            <a:solidFill>
              <a:schemeClr val="bg2"/>
            </a:solidFill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" name="CustomShape 10"/>
            <p:cNvSpPr/>
            <p:nvPr/>
          </p:nvSpPr>
          <p:spPr>
            <a:xfrm>
              <a:off x="3943800" y="1856160"/>
              <a:ext cx="4021200" cy="285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13320" rIns="26640" bIns="1332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850"/>
                </a:spcBef>
              </a:pPr>
              <a:r>
                <a:rPr lang="en-US" sz="1700" b="1" strike="noStrike" spc="-1">
                  <a:solidFill>
                    <a:srgbClr val="CB1C68"/>
                  </a:solidFill>
                  <a:latin typeface="Arial"/>
                  <a:ea typeface="ＭＳ Ｐゴシック"/>
                </a:rPr>
                <a:t>II. </a:t>
              </a:r>
              <a:r>
                <a:rPr lang="en-US" sz="1700" b="1" strike="noStrike" spc="-1">
                  <a:solidFill>
                    <a:srgbClr val="CB1C68"/>
                  </a:solidFill>
                  <a:latin typeface="Arial"/>
                  <a:ea typeface="DejaVu Sans"/>
                </a:rPr>
                <a:t>Vaccine Procurement Organogram</a:t>
              </a:r>
              <a:endParaRPr lang="en-US" sz="1700" b="0" strike="noStrike" spc="-1">
                <a:latin typeface="Arial"/>
              </a:endParaRPr>
            </a:p>
          </p:txBody>
        </p:sp>
        <p:sp>
          <p:nvSpPr>
            <p:cNvPr id="56" name="CustomShape 11"/>
            <p:cNvSpPr/>
            <p:nvPr/>
          </p:nvSpPr>
          <p:spPr>
            <a:xfrm>
              <a:off x="4165920" y="3443760"/>
              <a:ext cx="889920" cy="339480"/>
            </a:xfrm>
            <a:prstGeom prst="rect">
              <a:avLst/>
            </a:prstGeom>
            <a:solidFill>
              <a:schemeClr val="accent6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MoH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57" name="CustomShape 12"/>
            <p:cNvSpPr/>
            <p:nvPr/>
          </p:nvSpPr>
          <p:spPr>
            <a:xfrm>
              <a:off x="6773400" y="3080880"/>
              <a:ext cx="1468440" cy="26568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1" strike="noStrike" spc="-1">
                  <a:solidFill>
                    <a:srgbClr val="F7F7F7"/>
                  </a:solidFill>
                  <a:latin typeface="Arial"/>
                  <a:ea typeface="DejaVu Sans"/>
                </a:rPr>
                <a:t>UNICEF SD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58" name="CustomShape 13"/>
            <p:cNvSpPr/>
            <p:nvPr/>
          </p:nvSpPr>
          <p:spPr>
            <a:xfrm>
              <a:off x="6096240" y="3447360"/>
              <a:ext cx="533880" cy="339480"/>
            </a:xfrm>
            <a:prstGeom prst="rect">
              <a:avLst/>
            </a:prstGeom>
            <a:solidFill>
              <a:schemeClr val="accent6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MoF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59" name="CustomShape 14"/>
            <p:cNvSpPr/>
            <p:nvPr/>
          </p:nvSpPr>
          <p:spPr>
            <a:xfrm flipV="1">
              <a:off x="5374440" y="3353040"/>
              <a:ext cx="2227320" cy="1364760"/>
            </a:xfrm>
            <a:prstGeom prst="bentConnector2">
              <a:avLst/>
            </a:prstGeom>
            <a:noFill/>
            <a:ln w="38160">
              <a:solidFill>
                <a:srgbClr val="0070C0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0" name="CustomShape 15"/>
            <p:cNvSpPr/>
            <p:nvPr/>
          </p:nvSpPr>
          <p:spPr>
            <a:xfrm>
              <a:off x="6979320" y="3964680"/>
              <a:ext cx="1182240" cy="26568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1" strike="noStrike" spc="-1">
                  <a:solidFill>
                    <a:srgbClr val="F7F7F7"/>
                  </a:solidFill>
                  <a:latin typeface="Arial"/>
                  <a:ea typeface="DejaVu Sans"/>
                </a:rPr>
                <a:t>UNICEF CО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61" name="CustomShape 16"/>
            <p:cNvSpPr/>
            <p:nvPr/>
          </p:nvSpPr>
          <p:spPr>
            <a:xfrm>
              <a:off x="5374440" y="4392360"/>
              <a:ext cx="1367640" cy="1634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13320" rIns="26640" bIns="1332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UNICEF procurement </a:t>
              </a:r>
              <a:endParaRPr lang="en-US" sz="900" b="0" strike="noStrike" spc="-1">
                <a:latin typeface="Arial"/>
              </a:endParaRPr>
            </a:p>
          </p:txBody>
        </p:sp>
        <p:sp>
          <p:nvSpPr>
            <p:cNvPr id="62" name="CustomShape 17"/>
            <p:cNvSpPr/>
            <p:nvPr/>
          </p:nvSpPr>
          <p:spPr>
            <a:xfrm>
              <a:off x="4605840" y="5118480"/>
              <a:ext cx="2430000" cy="653040"/>
            </a:xfrm>
            <a:prstGeom prst="bentConnector3">
              <a:avLst>
                <a:gd name="adj1" fmla="val 548"/>
              </a:avLst>
            </a:prstGeom>
            <a:noFill/>
            <a:ln w="28440">
              <a:solidFill>
                <a:srgbClr val="00A6B6"/>
              </a:solidFill>
              <a:rou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3" name="CustomShape 18"/>
            <p:cNvSpPr/>
            <p:nvPr/>
          </p:nvSpPr>
          <p:spPr>
            <a:xfrm>
              <a:off x="5528880" y="5087160"/>
              <a:ext cx="1449720" cy="539640"/>
            </a:xfrm>
            <a:prstGeom prst="rect">
              <a:avLst/>
            </a:prstGeom>
            <a:solidFill>
              <a:schemeClr val="accent6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Regulatory and ratifying bodies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64" name="CustomShape 19"/>
            <p:cNvSpPr/>
            <p:nvPr/>
          </p:nvSpPr>
          <p:spPr>
            <a:xfrm>
              <a:off x="5048280" y="3741480"/>
              <a:ext cx="1176840" cy="24476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Financing</a:t>
              </a:r>
              <a:endParaRPr lang="en-US" sz="1000" b="0" strike="noStrike" spc="-1" dirty="0">
                <a:latin typeface="Arial"/>
              </a:endParaRPr>
            </a:p>
          </p:txBody>
        </p:sp>
        <p:sp>
          <p:nvSpPr>
            <p:cNvPr id="65" name="CustomShape 20"/>
            <p:cNvSpPr/>
            <p:nvPr/>
          </p:nvSpPr>
          <p:spPr>
            <a:xfrm>
              <a:off x="5079600" y="3279600"/>
              <a:ext cx="1023840" cy="24476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Planning</a:t>
              </a:r>
              <a:endParaRPr lang="en-US" sz="1000" b="0" strike="noStrike" spc="-1" dirty="0">
                <a:latin typeface="Arial"/>
              </a:endParaRPr>
            </a:p>
          </p:txBody>
        </p:sp>
        <p:sp>
          <p:nvSpPr>
            <p:cNvPr id="66" name="CustomShape 21"/>
            <p:cNvSpPr/>
            <p:nvPr/>
          </p:nvSpPr>
          <p:spPr>
            <a:xfrm>
              <a:off x="3896640" y="4312440"/>
              <a:ext cx="1481400" cy="78408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Republican, regional, district TsGSEN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67" name="CustomShape 22"/>
            <p:cNvSpPr/>
            <p:nvPr/>
          </p:nvSpPr>
          <p:spPr>
            <a:xfrm rot="16200000" flipV="1">
              <a:off x="6207840" y="4053960"/>
              <a:ext cx="664920" cy="2287800"/>
            </a:xfrm>
            <a:prstGeom prst="bentConnector2">
              <a:avLst/>
            </a:prstGeom>
            <a:noFill/>
            <a:ln w="28440">
              <a:solidFill>
                <a:srgbClr val="00A6B6"/>
              </a:solidFill>
              <a:rou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8" name="CustomShape 23"/>
            <p:cNvSpPr/>
            <p:nvPr/>
          </p:nvSpPr>
          <p:spPr>
            <a:xfrm>
              <a:off x="7052760" y="5545440"/>
              <a:ext cx="1146240" cy="437760"/>
            </a:xfrm>
            <a:prstGeom prst="rect">
              <a:avLst/>
            </a:prstGeom>
            <a:solidFill>
              <a:srgbClr val="CAEF0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05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Customs</a:t>
              </a:r>
              <a:endParaRPr lang="en-US" sz="1050" b="0" strike="noStrike" spc="-1">
                <a:latin typeface="Arial"/>
              </a:endParaRPr>
            </a:p>
          </p:txBody>
        </p:sp>
        <p:sp>
          <p:nvSpPr>
            <p:cNvPr id="69" name="CustomShape 24"/>
            <p:cNvSpPr/>
            <p:nvPr/>
          </p:nvSpPr>
          <p:spPr>
            <a:xfrm>
              <a:off x="5302800" y="4503600"/>
              <a:ext cx="1449720" cy="1785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13320" rIns="26640" bIns="1332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0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Local procurement</a:t>
              </a:r>
              <a:endParaRPr lang="en-US" sz="1000" b="0" strike="noStrike" spc="-1">
                <a:latin typeface="Arial"/>
              </a:endParaRPr>
            </a:p>
          </p:txBody>
        </p:sp>
      </p:grpSp>
      <p:sp>
        <p:nvSpPr>
          <p:cNvPr id="70" name="CustomShape 25"/>
          <p:cNvSpPr/>
          <p:nvPr/>
        </p:nvSpPr>
        <p:spPr>
          <a:xfrm>
            <a:off x="91440" y="1775160"/>
            <a:ext cx="3628080" cy="4378320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CustomShape 26"/>
          <p:cNvSpPr/>
          <p:nvPr/>
        </p:nvSpPr>
        <p:spPr>
          <a:xfrm>
            <a:off x="294120" y="1874880"/>
            <a:ext cx="2865960" cy="2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ＭＳ Ｐゴシック"/>
              </a:rPr>
              <a:t>I. What and How</a:t>
            </a:r>
            <a:endParaRPr lang="en-US" sz="1700" b="0" strike="noStrike" spc="-1">
              <a:latin typeface="Arial"/>
            </a:endParaRPr>
          </a:p>
        </p:txBody>
      </p:sp>
      <p:sp>
        <p:nvSpPr>
          <p:cNvPr id="72" name="CustomShape 27"/>
          <p:cNvSpPr/>
          <p:nvPr/>
        </p:nvSpPr>
        <p:spPr>
          <a:xfrm>
            <a:off x="8727480" y="2251800"/>
            <a:ext cx="3778560" cy="383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57240">
              <a:lnSpc>
                <a:spcPct val="100000"/>
              </a:lnSpc>
            </a:pPr>
            <a:r>
              <a:rPr lang="en-US" sz="1100" b="1" strike="noStrike" spc="-1">
                <a:solidFill>
                  <a:srgbClr val="0099FF"/>
                </a:solidFill>
                <a:latin typeface="Arial"/>
                <a:ea typeface="DejaVu Sans"/>
              </a:rPr>
              <a:t>Regulatory framework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Cabinet Decree No. 562, Order of the Ministry of Finance No. 0841, Sanitary Regulations and Norms, Order of the Ministry of Health No. 148, SOPs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</a:pPr>
            <a:r>
              <a:rPr lang="en-US" sz="1100" b="1" strike="noStrike" spc="-1">
                <a:solidFill>
                  <a:srgbClr val="0099FF"/>
                </a:solidFill>
                <a:latin typeface="Arial"/>
                <a:ea typeface="DejaVu Sans"/>
              </a:rPr>
              <a:t>Recent Vaccine introductions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Penta– 2009, Rota – 2014, Pneumo– 2015, IPV – 2018, HPV– 2019 (October)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</a:pPr>
            <a:r>
              <a:rPr lang="en-US" sz="1100" b="1" strike="noStrike" spc="-1">
                <a:solidFill>
                  <a:srgbClr val="0099FF"/>
                </a:solidFill>
                <a:latin typeface="Arial"/>
                <a:ea typeface="DejaVu Sans"/>
              </a:rPr>
              <a:t>Vaccine budget and sources of financing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National Schedule: Around 30% - GAVI, 70%  - state budget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Beyond the National Schedule: 100% state budget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</a:pPr>
            <a:r>
              <a:rPr lang="en-US" sz="1100" b="1" strike="noStrike" spc="-1">
                <a:solidFill>
                  <a:srgbClr val="0099FF"/>
                </a:solidFill>
                <a:latin typeface="Arial"/>
                <a:ea typeface="DejaVu Sans"/>
              </a:rPr>
              <a:t>Sources of Information on vaccine market and prices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Meetings with suppliers and official representatives of manufacturers, international trainings and site visits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>
                <a:solidFill>
                  <a:srgbClr val="0099FF"/>
                </a:solidFill>
                <a:latin typeface="Arial"/>
                <a:ea typeface="DejaVu Sans"/>
              </a:rPr>
              <a:t>Shortages and over-stocks 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No cases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>
                <a:solidFill>
                  <a:srgbClr val="0099FF"/>
                </a:solidFill>
                <a:latin typeface="Arial"/>
                <a:ea typeface="DejaVu Sans"/>
              </a:rPr>
              <a:t>Other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Uzbekistan is in the transition period and will become independent in terms of vaccine procurement as part of the immunization program after 2020.</a:t>
            </a: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endParaRPr lang="en-US" sz="1100" b="0" strike="noStrike" spc="-1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79"/>
              </a:spcBef>
            </a:pPr>
            <a:endParaRPr lang="en-US" sz="1100" b="0" strike="noStrike" spc="-1">
              <a:latin typeface="Arial"/>
            </a:endParaRPr>
          </a:p>
        </p:txBody>
      </p:sp>
      <p:sp>
        <p:nvSpPr>
          <p:cNvPr id="73" name="CustomShape 28"/>
          <p:cNvSpPr/>
          <p:nvPr/>
        </p:nvSpPr>
        <p:spPr>
          <a:xfrm>
            <a:off x="8554680" y="6283440"/>
            <a:ext cx="4048560" cy="274680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" name="CustomShape 29"/>
          <p:cNvSpPr/>
          <p:nvPr/>
        </p:nvSpPr>
        <p:spPr>
          <a:xfrm>
            <a:off x="9183960" y="6405480"/>
            <a:ext cx="2865960" cy="2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ＭＳ Ｐゴシック"/>
              </a:rPr>
              <a:t>V. </a:t>
            </a: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DejaVu Sans"/>
              </a:rPr>
              <a:t>Way Forward</a:t>
            </a:r>
            <a:endParaRPr lang="en-US" sz="1700" b="0" strike="noStrike" spc="-1">
              <a:latin typeface="Arial"/>
            </a:endParaRPr>
          </a:p>
        </p:txBody>
      </p:sp>
      <p:sp>
        <p:nvSpPr>
          <p:cNvPr id="75" name="CustomShape 30"/>
          <p:cNvSpPr/>
          <p:nvPr/>
        </p:nvSpPr>
        <p:spPr>
          <a:xfrm>
            <a:off x="8683200" y="6729120"/>
            <a:ext cx="3942360" cy="225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>
                <a:solidFill>
                  <a:srgbClr val="0099FF"/>
                </a:solidFill>
                <a:latin typeface="Arial"/>
                <a:ea typeface="DejaVu Sans"/>
              </a:rPr>
              <a:t>What main challenges may arise over the next 3 years?</a:t>
            </a:r>
            <a:endParaRPr lang="en-US" sz="11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Tensions in terms of epidemiological environment (open borders)</a:t>
            </a:r>
            <a:endParaRPr lang="en-US" sz="11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Anti-vaccination movement</a:t>
            </a:r>
            <a:endParaRPr lang="en-US" sz="11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>
                <a:solidFill>
                  <a:srgbClr val="0099FF"/>
                </a:solidFill>
                <a:latin typeface="Arial"/>
                <a:ea typeface="DejaVu Sans"/>
              </a:rPr>
              <a:t>What kind of skills, tools and support might you need to improve vaccine procurement  efficiency and introduction of new vaccines in the near future?</a:t>
            </a:r>
            <a:endParaRPr lang="en-US" sz="11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"/>
              </a:spcBef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Working with the population on their awareness, optimization and strengthening the capacity of medical workers,</a:t>
            </a:r>
            <a:br/>
            <a:r>
              <a:rPr lang="en-US" sz="1100" b="0" strike="noStrike" spc="-1">
                <a:solidFill>
                  <a:srgbClr val="000000"/>
                </a:solidFill>
                <a:latin typeface="Arial"/>
                <a:ea typeface="DejaVu Sans"/>
              </a:rPr>
              <a:t>Constant focus on the epidemiological situation (including at borders)</a:t>
            </a:r>
            <a:endParaRPr lang="en-US" sz="1100" b="0" strike="noStrike" spc="-1">
              <a:latin typeface="Arial"/>
            </a:endParaRPr>
          </a:p>
        </p:txBody>
      </p:sp>
      <p:sp>
        <p:nvSpPr>
          <p:cNvPr id="76" name="CustomShape 31"/>
          <p:cNvSpPr/>
          <p:nvPr/>
        </p:nvSpPr>
        <p:spPr>
          <a:xfrm>
            <a:off x="1895400" y="24488280"/>
            <a:ext cx="12201480" cy="344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FF0000"/>
                </a:solidFill>
                <a:latin typeface="Arial"/>
                <a:ea typeface="DejaVu Sans"/>
              </a:rPr>
              <a:t>If available, please insert a chart on the quantities of vaccine procured in 2015-2018 by vaccine type, prices (if possible). Indicate stock outs and delays in introduction due to unavailability.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77" name="CustomShape 32"/>
          <p:cNvSpPr/>
          <p:nvPr/>
        </p:nvSpPr>
        <p:spPr>
          <a:xfrm>
            <a:off x="1980350" y="6833922"/>
            <a:ext cx="1998720" cy="14888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751"/>
              </a:spcBef>
            </a:pPr>
            <a:r>
              <a:rPr lang="en-US" sz="15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Explaining Factors</a:t>
            </a:r>
            <a:endParaRPr lang="en-US" sz="15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451"/>
              </a:spcBef>
              <a:spcAft>
                <a:spcPts val="201"/>
              </a:spcAft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Opening the border, districts in the vicinity of borders, inflow of tourists</a:t>
            </a:r>
            <a:endParaRPr lang="en-US" sz="14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451"/>
              </a:spcBef>
              <a:spcAft>
                <a:spcPts val="201"/>
              </a:spcAft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Legal restrictions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78" name="CustomShape 33"/>
          <p:cNvSpPr/>
          <p:nvPr/>
        </p:nvSpPr>
        <p:spPr>
          <a:xfrm>
            <a:off x="4067840" y="6841800"/>
            <a:ext cx="2157280" cy="17248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751"/>
              </a:spcBef>
            </a:pPr>
            <a:r>
              <a:rPr lang="en-US" sz="15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Mitigating Mechanisms</a:t>
            </a:r>
            <a:endParaRPr lang="ru-RU" sz="1500" b="1" strike="noStrike" spc="-1" dirty="0">
              <a:solidFill>
                <a:srgbClr val="CB1C68"/>
              </a:solidFill>
              <a:latin typeface="Arial"/>
              <a:ea typeface="ＭＳ Ｐゴシック"/>
            </a:endParaRPr>
          </a:p>
          <a:p>
            <a:pPr algn="ctr">
              <a:lnSpc>
                <a:spcPct val="100000"/>
              </a:lnSpc>
              <a:spcBef>
                <a:spcPts val="751"/>
              </a:spcBef>
            </a:pPr>
            <a:endParaRPr lang="en-US" sz="500" b="0" strike="noStrike" spc="-1" dirty="0">
              <a:latin typeface="Arial"/>
            </a:endParaRPr>
          </a:p>
          <a:p>
            <a:pPr marL="95400">
              <a:lnSpc>
                <a:spcPct val="100000"/>
              </a:lnSpc>
              <a:spcAft>
                <a:spcPts val="201"/>
              </a:spcAft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Collective immunity, system of epidemiological surveillance, knowledge of medical workers</a:t>
            </a:r>
            <a:endParaRPr lang="en-US" sz="1400" b="0" strike="noStrike" spc="-1" dirty="0">
              <a:latin typeface="Arial"/>
            </a:endParaRPr>
          </a:p>
          <a:p>
            <a:pPr marL="95400">
              <a:lnSpc>
                <a:spcPct val="100000"/>
              </a:lnSpc>
              <a:spcAft>
                <a:spcPts val="201"/>
              </a:spcAft>
            </a:pPr>
            <a:endParaRPr lang="en-US" sz="1200" b="0" strike="noStrike" spc="-1" dirty="0">
              <a:latin typeface="Arial"/>
            </a:endParaRPr>
          </a:p>
        </p:txBody>
      </p:sp>
      <p:sp>
        <p:nvSpPr>
          <p:cNvPr id="79" name="CustomShape 34"/>
          <p:cNvSpPr/>
          <p:nvPr/>
        </p:nvSpPr>
        <p:spPr>
          <a:xfrm>
            <a:off x="6337181" y="6824221"/>
            <a:ext cx="2068560" cy="18838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26640" tIns="13320" rIns="26640" bIns="13320">
            <a:spAutoFit/>
          </a:bodyPr>
          <a:lstStyle/>
          <a:p>
            <a:pPr>
              <a:lnSpc>
                <a:spcPct val="100000"/>
              </a:lnSpc>
              <a:spcBef>
                <a:spcPts val="751"/>
              </a:spcBef>
            </a:pPr>
            <a:r>
              <a:rPr lang="en-US" sz="1500" b="1" strike="noStrike" spc="-1" dirty="0">
                <a:solidFill>
                  <a:srgbClr val="CB1C68"/>
                </a:solidFill>
                <a:latin typeface="Arial"/>
                <a:ea typeface="DejaVu Sans"/>
              </a:rPr>
              <a:t>Possible Solutions</a:t>
            </a:r>
            <a:endParaRPr lang="ru-RU" sz="1500" b="1" strike="noStrike" spc="-1" dirty="0">
              <a:solidFill>
                <a:srgbClr val="CB1C68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spcBef>
                <a:spcPts val="751"/>
              </a:spcBef>
            </a:pPr>
            <a:r>
              <a:rPr lang="en-US" sz="1500" b="1" strike="noStrike" spc="-1" dirty="0">
                <a:solidFill>
                  <a:srgbClr val="CB1C68"/>
                </a:solidFill>
                <a:latin typeface="Arial"/>
                <a:ea typeface="DejaVu Sans"/>
              </a:rPr>
              <a:t> </a:t>
            </a:r>
            <a:endParaRPr lang="en-US" sz="1500" b="0" strike="noStrike" spc="-1" dirty="0">
              <a:latin typeface="Arial"/>
            </a:endParaRPr>
          </a:p>
          <a:p>
            <a:pPr marL="90360">
              <a:lnSpc>
                <a:spcPct val="100000"/>
              </a:lnSpc>
              <a:spcAft>
                <a:spcPts val="201"/>
              </a:spcAft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Improve public awareness, strengthen knowledge and work at checkpoints, mobile brigades</a:t>
            </a:r>
            <a:br>
              <a:rPr sz="2000" dirty="0"/>
            </a:b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Changes in legislation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80" name="CustomShape 35"/>
          <p:cNvSpPr/>
          <p:nvPr/>
        </p:nvSpPr>
        <p:spPr>
          <a:xfrm>
            <a:off x="44290" y="6740809"/>
            <a:ext cx="2046960" cy="19710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751"/>
              </a:spcBef>
            </a:pPr>
            <a:r>
              <a:rPr lang="en-US" sz="15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Challenges</a:t>
            </a:r>
            <a:endParaRPr lang="en-US" sz="15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51"/>
              </a:spcBef>
            </a:pPr>
            <a:endParaRPr lang="en-US" sz="5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201"/>
              </a:spcAft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Change of epidemiological environment</a:t>
            </a:r>
            <a:endParaRPr lang="en-US" sz="14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201"/>
              </a:spcAft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There is no accelerated registration of vaccines</a:t>
            </a:r>
            <a:endParaRPr lang="en-US" sz="1400" b="0" strike="noStrike" spc="-1" dirty="0">
              <a:latin typeface="Arial"/>
            </a:endParaRPr>
          </a:p>
        </p:txBody>
      </p:sp>
      <p:pic>
        <p:nvPicPr>
          <p:cNvPr id="81" name="Picture 52"/>
          <p:cNvPicPr/>
          <p:nvPr/>
        </p:nvPicPr>
        <p:blipFill>
          <a:blip r:embed="rId5"/>
          <a:stretch/>
        </p:blipFill>
        <p:spPr>
          <a:xfrm>
            <a:off x="9516600" y="9219240"/>
            <a:ext cx="2917080" cy="500040"/>
          </a:xfrm>
          <a:prstGeom prst="rect">
            <a:avLst/>
          </a:prstGeom>
          <a:ln>
            <a:noFill/>
          </a:ln>
        </p:spPr>
      </p:pic>
      <p:pic>
        <p:nvPicPr>
          <p:cNvPr id="82" name="Picture 3"/>
          <p:cNvPicPr/>
          <p:nvPr/>
        </p:nvPicPr>
        <p:blipFill>
          <a:blip r:embed="rId6"/>
          <a:stretch/>
        </p:blipFill>
        <p:spPr>
          <a:xfrm>
            <a:off x="-11520" y="13320"/>
            <a:ext cx="2573640" cy="1458874"/>
          </a:xfrm>
          <a:prstGeom prst="rect">
            <a:avLst/>
          </a:prstGeom>
          <a:ln>
            <a:noFill/>
          </a:ln>
        </p:spPr>
      </p:pic>
      <p:pic>
        <p:nvPicPr>
          <p:cNvPr id="83" name="Picture 4"/>
          <p:cNvPicPr/>
          <p:nvPr/>
        </p:nvPicPr>
        <p:blipFill>
          <a:blip r:embed="rId7"/>
          <a:stretch/>
        </p:blipFill>
        <p:spPr>
          <a:xfrm>
            <a:off x="9516600" y="0"/>
            <a:ext cx="3101760" cy="1337400"/>
          </a:xfrm>
          <a:prstGeom prst="rect">
            <a:avLst/>
          </a:prstGeom>
          <a:ln>
            <a:noFill/>
          </a:ln>
        </p:spPr>
      </p:pic>
      <p:sp>
        <p:nvSpPr>
          <p:cNvPr id="84" name="CustomShape 36"/>
          <p:cNvSpPr/>
          <p:nvPr/>
        </p:nvSpPr>
        <p:spPr>
          <a:xfrm>
            <a:off x="4115520" y="2554920"/>
            <a:ext cx="1130040" cy="339480"/>
          </a:xfrm>
          <a:prstGeom prst="rect">
            <a:avLst/>
          </a:prstGeom>
          <a:solidFill>
            <a:schemeClr val="accent6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26640" tIns="13320" rIns="26640" bIns="1332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313231"/>
                </a:solidFill>
                <a:latin typeface="Arial"/>
                <a:ea typeface="DejaVu Sans"/>
              </a:rPr>
              <a:t>Parliament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85" name="CustomShape 37"/>
          <p:cNvSpPr/>
          <p:nvPr/>
        </p:nvSpPr>
        <p:spPr>
          <a:xfrm>
            <a:off x="5049720" y="3673440"/>
            <a:ext cx="10386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A80548"/>
            </a:solidFill>
            <a:round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38"/>
          <p:cNvSpPr/>
          <p:nvPr/>
        </p:nvSpPr>
        <p:spPr>
          <a:xfrm>
            <a:off x="4600080" y="3800160"/>
            <a:ext cx="360" cy="504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A80548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39"/>
          <p:cNvSpPr/>
          <p:nvPr/>
        </p:nvSpPr>
        <p:spPr>
          <a:xfrm>
            <a:off x="4611240" y="2895120"/>
            <a:ext cx="360" cy="504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A80548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40"/>
          <p:cNvSpPr/>
          <p:nvPr/>
        </p:nvSpPr>
        <p:spPr>
          <a:xfrm>
            <a:off x="2562120" y="4719960"/>
            <a:ext cx="307440" cy="36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90" name="Table 41"/>
          <p:cNvGraphicFramePr/>
          <p:nvPr>
            <p:extLst>
              <p:ext uri="{D42A27DB-BD31-4B8C-83A1-F6EECF244321}">
                <p14:modId xmlns:p14="http://schemas.microsoft.com/office/powerpoint/2010/main" val="1829675107"/>
              </p:ext>
            </p:extLst>
          </p:nvPr>
        </p:nvGraphicFramePr>
        <p:xfrm>
          <a:off x="208800" y="2136960"/>
          <a:ext cx="3448800" cy="4035112"/>
        </p:xfrm>
        <a:graphic>
          <a:graphicData uri="http://schemas.openxmlformats.org/drawingml/2006/table">
            <a:tbl>
              <a:tblPr/>
              <a:tblGrid>
                <a:gridCol w="69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7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00" b="1" strike="noStrike" spc="-1" dirty="0">
                          <a:latin typeface="Arial"/>
                        </a:rPr>
                        <a:t>Vaccine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00" b="1" strike="noStrike" spc="-1" dirty="0">
                          <a:latin typeface="Arial"/>
                        </a:rPr>
                        <a:t>Manufacturer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00" b="1" strike="noStrike" spc="-1" dirty="0">
                          <a:latin typeface="Arial"/>
                        </a:rPr>
                        <a:t>Represented in the country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00" b="1" strike="noStrike" spc="-1" dirty="0">
                          <a:latin typeface="Arial"/>
                        </a:rPr>
                        <a:t>Procurement Mechanism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BCG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Serum Institute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UNICEF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9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DTP-HIB-HepB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Serum Institute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UNICEF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OPV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Sanofi Pasteur &amp; GSK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GSK-yes, Sanofi Pasteur has an  official distributor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UNICEF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IPV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Bilthoven Biologicals B.V.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UNICEF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3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M/MR/</a:t>
                      </a:r>
                      <a:r>
                        <a:rPr lang="ru-RU" sz="900" b="0" strike="noStrike" spc="-1" dirty="0">
                          <a:latin typeface="Arial"/>
                        </a:rPr>
                        <a:t> </a:t>
                      </a:r>
                      <a:r>
                        <a:rPr lang="en-US" sz="900" b="0" strike="noStrike" spc="-1" dirty="0">
                          <a:latin typeface="Arial"/>
                        </a:rPr>
                        <a:t>MMR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Serum Institute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UNICEF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PCV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Pfizer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UNICEF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Rota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GSK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Yes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UNICEF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Td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Serum Institute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UNICEF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HPV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GSK &amp; Merck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GSK -yes,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>
                          <a:latin typeface="Arial"/>
                        </a:rPr>
                        <a:t>Merck - 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0" strike="noStrike" spc="-1" dirty="0">
                          <a:latin typeface="Arial"/>
                        </a:rPr>
                        <a:t>UNICEF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1" name="CustomShape 42"/>
          <p:cNvSpPr/>
          <p:nvPr/>
        </p:nvSpPr>
        <p:spPr>
          <a:xfrm>
            <a:off x="10607040" y="182880"/>
            <a:ext cx="201132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TextShape 43"/>
          <p:cNvSpPr txBox="1"/>
          <p:nvPr/>
        </p:nvSpPr>
        <p:spPr>
          <a:xfrm>
            <a:off x="10607040" y="361056"/>
            <a:ext cx="2099160" cy="783376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en-US" sz="1500" b="0" strike="noStrike" spc="-1" dirty="0">
                <a:latin typeface="Arial"/>
              </a:rPr>
              <a:t>Ministry of Health of the Republic of Uzbekistan</a:t>
            </a:r>
          </a:p>
        </p:txBody>
      </p:sp>
      <p:pic>
        <p:nvPicPr>
          <p:cNvPr id="93" name="Picture 92" descr="LNCT_CMYK Primary Logo.eps">
            <a:extLst>
              <a:ext uri="{FF2B5EF4-FFF2-40B4-BE49-F238E27FC236}">
                <a16:creationId xmlns:a16="http://schemas.microsoft.com/office/drawing/2014/main" id="{A3B5FAB6-0D5D-AE47-9768-415792F6F2CD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5" t="41364" r="33536" b="40806"/>
          <a:stretch/>
        </p:blipFill>
        <p:spPr>
          <a:xfrm>
            <a:off x="6193779" y="9105943"/>
            <a:ext cx="1771221" cy="6609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6" ma:contentTypeDescription="Create a new document." ma:contentTypeScope="" ma:versionID="722fe1bc9c833233efb3d0155475aaa2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22d1954386069d4764e8b8fa3e72a0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123;#Health|dc69edcd-43cc-4690-a0cd-73f1415cf1ed" ma:fieldId="{4d16009d-c514-44af-92aa-78db77815af5}" ma:taxonomyMulti="true" ma:sspId="99a65aa6-ac8d-46e4-9aa8-b40f8e8101fc" ma:termSetId="a91bfab0-4954-4226-aefc-bfb9268498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f4539b-39f3-4771-ac1a-16de5a20c394">
      <Value>123</Value>
    </TaxCatchAll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Health</TermName>
          <TermId xmlns="http://schemas.microsoft.com/office/infopath/2007/PartnerControls">dc69edcd-43cc-4690-a0cd-73f1415cf1ed</TermId>
        </TermInfo>
      </Terms>
    </kd16009dc51444af92aa78db77815af5>
    <_ip_UnifiedCompliancePolicyUIAction xmlns="http://schemas.microsoft.com/sharepoint/v3" xsi:nil="true"/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D85B66A-7DF4-4FEA-A82B-DE28C96809A0}"/>
</file>

<file path=customXml/itemProps2.xml><?xml version="1.0" encoding="utf-8"?>
<ds:datastoreItem xmlns:ds="http://schemas.openxmlformats.org/officeDocument/2006/customXml" ds:itemID="{35B9A2CF-49C4-4305-9B31-C0267FDDEF5D}"/>
</file>

<file path=customXml/itemProps3.xml><?xml version="1.0" encoding="utf-8"?>
<ds:datastoreItem xmlns:ds="http://schemas.openxmlformats.org/officeDocument/2006/customXml" ds:itemID="{0C56BDB2-AE63-492F-99A7-DBC7D4932B6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19866</TotalTime>
  <Words>442</Words>
  <Application>Microsoft Macintosh PowerPoint</Application>
  <PresentationFormat>A3 Paper (297x420 mm)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subject/>
  <dc:creator>R4D17</dc:creator>
  <dc:description/>
  <cp:lastModifiedBy>Ivdity Chikovani</cp:lastModifiedBy>
  <cp:revision>330</cp:revision>
  <dcterms:created xsi:type="dcterms:W3CDTF">2013-09-25T20:04:22Z</dcterms:created>
  <dcterms:modified xsi:type="dcterms:W3CDTF">2019-04-04T17:57:16Z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AuthorIds_UIVersion_512">
    <vt:lpwstr>1679</vt:lpwstr>
  </property>
  <property fmtid="{D5CDD505-2E9C-101B-9397-08002B2CF9AE}" pid="4" name="ContentTypeId">
    <vt:lpwstr>0x010100C4C8B401AAE50B4896808F1C5415D9AD007C27743072DFDD458C10732A45EA6922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</vt:i4>
  </property>
  <property fmtid="{D5CDD505-2E9C-101B-9397-08002B2CF9AE}" pid="10" name="OW-Topics">
    <vt:lpwstr>123;#Health|dc69edcd-43cc-4690-a0cd-73f1415cf1ed</vt:lpwstr>
  </property>
  <property fmtid="{D5CDD505-2E9C-101B-9397-08002B2CF9AE}" pid="11" name="PresentationFormat">
    <vt:lpwstr>A3 Paper (297x420 mm)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</vt:i4>
  </property>
</Properties>
</file>