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6"/>
  </p:notesMasterIdLst>
  <p:sldIdLst>
    <p:sldId id="280" r:id="rId5"/>
  </p:sldIdLst>
  <p:sldSz cx="12801600" cy="9601200" type="A3"/>
  <p:notesSz cx="6858000" cy="9296400"/>
  <p:custDataLst>
    <p:tags r:id="rId7"/>
  </p:custDataLst>
  <p:defaultTextStyle>
    <a:defPPr>
      <a:defRPr lang="en-US"/>
    </a:defPPr>
    <a:lvl1pPr marL="0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34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67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801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35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68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602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536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70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368">
          <p15:clr>
            <a:srgbClr val="A4A3A4"/>
          </p15:clr>
        </p15:guide>
        <p15:guide id="4" pos="13824">
          <p15:clr>
            <a:srgbClr val="A4A3A4"/>
          </p15:clr>
        </p15:guide>
        <p15:guide id="5" orient="horz" pos="630">
          <p15:clr>
            <a:srgbClr val="A4A3A4"/>
          </p15:clr>
        </p15:guide>
        <p15:guide id="6" orient="horz" pos="3024">
          <p15:clr>
            <a:srgbClr val="A4A3A4"/>
          </p15:clr>
        </p15:guide>
        <p15:guide id="7" pos="840">
          <p15:clr>
            <a:srgbClr val="A4A3A4"/>
          </p15:clr>
        </p15:guide>
        <p15:guide id="8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Leah List" initials="LL" lastIdx="5" clrIdx="1">
    <p:extLst/>
  </p:cmAuthor>
  <p:cmAuthor id="2" name="Ivdity Chikovani" initials="IC" lastIdx="10" clrIdx="2">
    <p:extLst>
      <p:ext uri="{19B8F6BF-5375-455C-9EA6-DF929625EA0E}">
        <p15:presenceInfo xmlns:p15="http://schemas.microsoft.com/office/powerpoint/2012/main" userId="S::i.chikovani@curatio.com::88c3af89-cfad-4844-9d52-51bd03c65758" providerId="AD"/>
      </p:ext>
    </p:extLst>
  </p:cmAuthor>
  <p:cmAuthor id="3" name="Miloud KADDAR" initials="MK" lastIdx="8" clrIdx="3">
    <p:extLst>
      <p:ext uri="{19B8F6BF-5375-455C-9EA6-DF929625EA0E}">
        <p15:presenceInfo xmlns:p15="http://schemas.microsoft.com/office/powerpoint/2012/main" userId="2ac54f14310cc946" providerId="Windows Live"/>
      </p:ext>
    </p:extLst>
  </p:cmAuthor>
  <p:cmAuthor id="4" name="Leah Ewald" initials="LE" lastIdx="8" clrIdx="4">
    <p:extLst>
      <p:ext uri="{19B8F6BF-5375-455C-9EA6-DF929625EA0E}">
        <p15:presenceInfo xmlns:p15="http://schemas.microsoft.com/office/powerpoint/2012/main" userId="S::lewald@r4d.org::7118da4b-819b-4dd8-a310-f160306ece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BCC"/>
    <a:srgbClr val="CFE3FC"/>
    <a:srgbClr val="E5FCBE"/>
    <a:srgbClr val="00A6B6"/>
    <a:srgbClr val="A80A4B"/>
    <a:srgbClr val="CAEF00"/>
    <a:srgbClr val="00E8FF"/>
    <a:srgbClr val="07E1F5"/>
    <a:srgbClr val="CB1C68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23" autoAdjust="0"/>
    <p:restoredTop sz="94769" autoAdjust="0"/>
  </p:normalViewPr>
  <p:slideViewPr>
    <p:cSldViewPr snapToGrid="0">
      <p:cViewPr>
        <p:scale>
          <a:sx n="120" d="100"/>
          <a:sy n="120" d="100"/>
        </p:scale>
        <p:origin x="544" y="-1368"/>
      </p:cViewPr>
      <p:guideLst>
        <p:guide orient="horz" pos="2160"/>
        <p:guide pos="2880"/>
        <p:guide orient="horz" pos="10368"/>
        <p:guide pos="13824"/>
        <p:guide orient="horz" pos="630"/>
        <p:guide orient="horz" pos="3024"/>
        <p:guide pos="84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me Keshelashvili" userId="S::s.keshelashvili@curatio.com::2a5b5c28-ef64-49cc-951f-9bbed20db8ff" providerId="AD" clId="Web-{9854C8F4-DCEC-05E4-0984-60EE237CCE32}"/>
    <pc:docChg chg="modSld">
      <pc:chgData name="Salome Keshelashvili" userId="S::s.keshelashvili@curatio.com::2a5b5c28-ef64-49cc-951f-9bbed20db8ff" providerId="AD" clId="Web-{9854C8F4-DCEC-05E4-0984-60EE237CCE32}" dt="2019-04-03T00:51:17.447" v="6"/>
      <pc:docMkLst>
        <pc:docMk/>
      </pc:docMkLst>
      <pc:sldChg chg="addSp delSp modSp">
        <pc:chgData name="Salome Keshelashvili" userId="S::s.keshelashvili@curatio.com::2a5b5c28-ef64-49cc-951f-9bbed20db8ff" providerId="AD" clId="Web-{9854C8F4-DCEC-05E4-0984-60EE237CCE32}" dt="2019-04-03T00:51:17.447" v="6"/>
        <pc:sldMkLst>
          <pc:docMk/>
          <pc:sldMk cId="2642579564" sldId="280"/>
        </pc:sldMkLst>
        <pc:graphicFrameChg chg="mod modGraphic">
          <ac:chgData name="Salome Keshelashvili" userId="S::s.keshelashvili@curatio.com::2a5b5c28-ef64-49cc-951f-9bbed20db8ff" providerId="AD" clId="Web-{9854C8F4-DCEC-05E4-0984-60EE237CCE32}" dt="2019-04-03T00:51:17.447" v="6"/>
          <ac:graphicFrameMkLst>
            <pc:docMk/>
            <pc:sldMk cId="2642579564" sldId="280"/>
            <ac:graphicFrameMk id="2" creationId="{012D9F14-C32A-4FFF-9B14-F9E0CB4F8B47}"/>
          </ac:graphicFrameMkLst>
        </pc:graphicFrameChg>
        <pc:picChg chg="add mod">
          <ac:chgData name="Salome Keshelashvili" userId="S::s.keshelashvili@curatio.com::2a5b5c28-ef64-49cc-951f-9bbed20db8ff" providerId="AD" clId="Web-{9854C8F4-DCEC-05E4-0984-60EE237CCE32}" dt="2019-04-03T00:50:46.307" v="4" actId="14100"/>
          <ac:picMkLst>
            <pc:docMk/>
            <pc:sldMk cId="2642579564" sldId="280"/>
            <ac:picMk id="3" creationId="{8E33DBAB-D91D-43D6-ACB3-A9D0B0D80254}"/>
          </ac:picMkLst>
        </pc:picChg>
        <pc:picChg chg="del">
          <ac:chgData name="Salome Keshelashvili" userId="S::s.keshelashvili@curatio.com::2a5b5c28-ef64-49cc-951f-9bbed20db8ff" providerId="AD" clId="Web-{9854C8F4-DCEC-05E4-0984-60EE237CCE32}" dt="2019-04-03T00:50:29.900" v="0"/>
          <ac:picMkLst>
            <pc:docMk/>
            <pc:sldMk cId="2642579564" sldId="280"/>
            <ac:picMk id="70" creationId="{00000000-0000-0000-0000-000000000000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4/4/19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934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867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801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735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668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602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9536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9470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9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0759197-19E3-48FD-8A1A-E6A71D3BDF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1513846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0759197-19E3-48FD-8A1A-E6A71D3BDF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3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40080" y="3093720"/>
            <a:ext cx="11521440" cy="4274253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8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25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22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7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2133600"/>
            <a:ext cx="11521440" cy="853440"/>
          </a:xfrm>
        </p:spPr>
        <p:txBody>
          <a:bodyPr/>
          <a:lstStyle>
            <a:lvl1pPr>
              <a:buNone/>
              <a:defRPr sz="31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749" y="8411540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7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B6BE57D-9131-4AB7-B77A-14472D4B82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33930553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5B6BE57D-9131-4AB7-B77A-14472D4B82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3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749" y="8411540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7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40080" y="4018896"/>
            <a:ext cx="11521440" cy="3293310"/>
          </a:xfrm>
        </p:spPr>
        <p:txBody>
          <a:bodyPr/>
          <a:lstStyle>
            <a:lvl1pPr marL="639934" indent="-639934">
              <a:buClr>
                <a:schemeClr val="accent1"/>
              </a:buClr>
              <a:buFont typeface="Wingdings" charset="2"/>
              <a:buChar char="§"/>
              <a:defRPr sz="28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1119884" indent="-479950">
              <a:buClr>
                <a:schemeClr val="accent1"/>
              </a:buClr>
              <a:buFont typeface="Wingdings" charset="2"/>
              <a:buChar char="§"/>
              <a:defRPr sz="25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759818" indent="-479950">
              <a:buClr>
                <a:schemeClr val="accent1"/>
              </a:buClr>
              <a:buFont typeface="Wingdings" charset="2"/>
              <a:buChar char="§"/>
              <a:defRPr sz="22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2399751" indent="-47995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7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40080" y="2155588"/>
            <a:ext cx="11521440" cy="1644094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639934" indent="-639934">
              <a:buClr>
                <a:srgbClr val="00A6B6"/>
              </a:buClr>
              <a:buFontTx/>
              <a:buNone/>
              <a:defRPr sz="28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1119884" indent="-479950">
              <a:buClr>
                <a:srgbClr val="00A6B6"/>
              </a:buClr>
              <a:buFontTx/>
              <a:buNone/>
              <a:defRPr sz="25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759818" indent="-479950">
              <a:buClr>
                <a:srgbClr val="00A6B6"/>
              </a:buClr>
              <a:buFontTx/>
              <a:buNone/>
              <a:defRPr sz="22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2399751" indent="-479950">
              <a:buClr>
                <a:srgbClr val="00A6B6"/>
              </a:buClr>
              <a:buFontTx/>
              <a:buNone/>
              <a:defRPr sz="20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7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280160" y="4576656"/>
            <a:ext cx="11521440" cy="16002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45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9348" y="8896438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7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www.lnct.global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F9CD11A-8958-49A4-BA8F-D12AA7D63C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900172538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F9CD11A-8958-49A4-BA8F-D12AA7D63C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87" tIns="63993" rIns="127987" bIns="639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7987" tIns="63993" rIns="127987" bIns="639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1279867" rtl="0" eaLnBrk="1" latinLnBrk="0" hangingPunct="1">
        <a:spcBef>
          <a:spcPct val="0"/>
        </a:spcBef>
        <a:buNone/>
        <a:defRPr sz="62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479950" indent="-479950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45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1039892" indent="-399959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9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599834" indent="-319967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62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2239768" indent="-319967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879702" indent="-319967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3519635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569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503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436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34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67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801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735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668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602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536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470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0" y="1377377"/>
            <a:ext cx="12801600" cy="8459037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664" tIns="13332" rIns="26664" bIns="13332" rtlCol="0" anchor="ctr"/>
          <a:lstStyle/>
          <a:p>
            <a:pPr algn="ctr"/>
            <a:endParaRPr lang="en-US" dirty="0"/>
          </a:p>
        </p:txBody>
      </p:sp>
      <p:sp>
        <p:nvSpPr>
          <p:cNvPr id="62" name="AutoShape 4"/>
          <p:cNvSpPr>
            <a:spLocks noChangeArrowheads="1"/>
          </p:cNvSpPr>
          <p:nvPr/>
        </p:nvSpPr>
        <p:spPr bwMode="auto">
          <a:xfrm>
            <a:off x="174686" y="6261041"/>
            <a:ext cx="8370897" cy="271911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64" name="Text Box 42"/>
          <p:cNvSpPr txBox="1">
            <a:spLocks noChangeArrowheads="1"/>
          </p:cNvSpPr>
          <p:nvPr/>
        </p:nvSpPr>
        <p:spPr bwMode="auto">
          <a:xfrm>
            <a:off x="272767" y="6338111"/>
            <a:ext cx="8063007" cy="288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ru-RU" sz="17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</a:t>
            </a:r>
            <a:endParaRPr lang="en-US" sz="1700" b="1" dirty="0">
              <a:solidFill>
                <a:srgbClr val="CB1C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0"/>
            <a:ext cx="12801600" cy="1578390"/>
          </a:xfrm>
          <a:prstGeom prst="rect">
            <a:avLst/>
          </a:prstGeom>
          <a:solidFill>
            <a:srgbClr val="14364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664" tIns="13332" rIns="26664" bIns="13332" rtlCol="0" anchor="ctr"/>
          <a:lstStyle/>
          <a:p>
            <a:pPr algn="ctr"/>
            <a:endParaRPr lang="en-US" dirty="0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80603" y="201414"/>
            <a:ext cx="11934825" cy="117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175"/>
              </a:spcAft>
            </a:pPr>
            <a:r>
              <a:rPr lang="ru-RU" sz="3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Северная Македония</a:t>
            </a:r>
            <a:endParaRPr lang="en-US" sz="32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ts val="175"/>
              </a:spcAft>
            </a:pPr>
            <a:r>
              <a:rPr lang="ru-RU" sz="2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по закупке вакцин</a:t>
            </a:r>
            <a:endParaRPr lang="en-US" sz="21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16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Тбилиси, апрель </a:t>
            </a:r>
            <a:r>
              <a:rPr lang="en-US" sz="16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ru-RU" sz="16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en-US" sz="26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0" y="1574292"/>
            <a:ext cx="12801600" cy="13335"/>
          </a:xfrm>
          <a:prstGeom prst="line">
            <a:avLst/>
          </a:prstGeom>
          <a:ln w="190500" cmpd="sng">
            <a:solidFill>
              <a:srgbClr val="E47D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utoShape 4"/>
          <p:cNvSpPr>
            <a:spLocks noChangeArrowheads="1"/>
          </p:cNvSpPr>
          <p:nvPr/>
        </p:nvSpPr>
        <p:spPr bwMode="auto">
          <a:xfrm>
            <a:off x="8564369" y="1663139"/>
            <a:ext cx="4062546" cy="4566671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51" name="Text Box 42"/>
          <p:cNvSpPr txBox="1">
            <a:spLocks noChangeArrowheads="1"/>
          </p:cNvSpPr>
          <p:nvPr/>
        </p:nvSpPr>
        <p:spPr bwMode="auto">
          <a:xfrm>
            <a:off x="8577227" y="1851537"/>
            <a:ext cx="4049687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17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вакцин на практике</a:t>
            </a:r>
            <a:endParaRPr lang="en-US" sz="1700" b="1" dirty="0">
              <a:solidFill>
                <a:srgbClr val="CB1C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2" name="Picture 71" descr="Bill-Melinda-Gates-Foundation-Logo.svg_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09" y="9206726"/>
            <a:ext cx="2066733" cy="532486"/>
          </a:xfrm>
          <a:prstGeom prst="rect">
            <a:avLst/>
          </a:prstGeom>
        </p:spPr>
      </p:pic>
      <p:pic>
        <p:nvPicPr>
          <p:cNvPr id="73" name="Picture 72" descr="LNCT_CMYK Primary Logo.ep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5" t="41364" r="33536" b="40806"/>
          <a:stretch/>
        </p:blipFill>
        <p:spPr>
          <a:xfrm>
            <a:off x="6075944" y="9206726"/>
            <a:ext cx="1771221" cy="660918"/>
          </a:xfrm>
          <a:prstGeom prst="rect">
            <a:avLst/>
          </a:prstGeom>
        </p:spPr>
      </p:pic>
      <p:sp>
        <p:nvSpPr>
          <p:cNvPr id="41" name="Text Box 49"/>
          <p:cNvSpPr txBox="1">
            <a:spLocks noChangeArrowheads="1"/>
          </p:cNvSpPr>
          <p:nvPr/>
        </p:nvSpPr>
        <p:spPr bwMode="auto">
          <a:xfrm>
            <a:off x="-3740497" y="-2895689"/>
            <a:ext cx="1319701" cy="94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300" b="1" dirty="0">
                <a:solidFill>
                  <a:schemeClr val="bg2"/>
                </a:solidFill>
                <a:latin typeface="Arial"/>
                <a:cs typeface="Arial"/>
              </a:rPr>
              <a:t>Country Flag</a:t>
            </a:r>
          </a:p>
          <a:p>
            <a:pPr eaLnBrk="1" hangingPunct="1">
              <a:spcBef>
                <a:spcPct val="50000"/>
              </a:spcBef>
            </a:pPr>
            <a:endParaRPr lang="en-US" sz="80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88EBE286-59AA-A54D-ABD4-801A3A97834F}"/>
              </a:ext>
            </a:extLst>
          </p:cNvPr>
          <p:cNvGrpSpPr/>
          <p:nvPr/>
        </p:nvGrpSpPr>
        <p:grpSpPr>
          <a:xfrm>
            <a:off x="4222228" y="1741887"/>
            <a:ext cx="4285668" cy="4487924"/>
            <a:chOff x="3842875" y="1771625"/>
            <a:chExt cx="4492902" cy="4392248"/>
          </a:xfrm>
        </p:grpSpPr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>
              <a:off x="3842875" y="1771625"/>
              <a:ext cx="4492902" cy="4392248"/>
            </a:xfrm>
            <a:prstGeom prst="roundRect">
              <a:avLst>
                <a:gd name="adj" fmla="val 3882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26664" tIns="13332" rIns="26664" bIns="13332" anchor="ctr"/>
            <a:lstStyle/>
            <a:p>
              <a:pPr algn="ctr"/>
              <a:endParaRPr lang="en-US" sz="1200" dirty="0">
                <a:latin typeface="Arial"/>
                <a:cs typeface="Arial"/>
              </a:endParaRPr>
            </a:p>
          </p:txBody>
        </p:sp>
        <p:sp>
          <p:nvSpPr>
            <p:cNvPr id="29" name="Text Box 42"/>
            <p:cNvSpPr txBox="1">
              <a:spLocks noChangeArrowheads="1"/>
            </p:cNvSpPr>
            <p:nvPr/>
          </p:nvSpPr>
          <p:spPr bwMode="auto">
            <a:xfrm>
              <a:off x="3936931" y="1889630"/>
              <a:ext cx="4022394" cy="329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6664" tIns="13332" rIns="26664" bIns="13332">
              <a:spAutoFit/>
            </a:bodyPr>
            <a:lstStyle>
              <a:lvl1pPr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700" b="1" dirty="0">
                  <a:solidFill>
                    <a:srgbClr val="CB1C68"/>
                  </a:solidFill>
                  <a:latin typeface="Arial"/>
                  <a:cs typeface="Arial"/>
                </a:rPr>
                <a:t>II. </a:t>
              </a:r>
              <a:r>
                <a:rPr lang="ru-RU" sz="1700" b="1" dirty="0">
                  <a:solidFill>
                    <a:srgbClr val="CB1C6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Органиграмма по закупкам вакцин</a:t>
              </a:r>
              <a:endParaRPr lang="en-US" sz="17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6FB3CD6-CED4-1645-A058-154F8E389AA3}"/>
                </a:ext>
              </a:extLst>
            </p:cNvPr>
            <p:cNvSpPr/>
            <p:nvPr/>
          </p:nvSpPr>
          <p:spPr>
            <a:xfrm>
              <a:off x="3936930" y="2762508"/>
              <a:ext cx="1638276" cy="552918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Министерство Здравоохранения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AC8067D-921B-C346-8518-197995E67630}"/>
                </a:ext>
              </a:extLst>
            </p:cNvPr>
            <p:cNvCxnSpPr>
              <a:cxnSpLocks/>
              <a:endCxn id="77" idx="0"/>
            </p:cNvCxnSpPr>
            <p:nvPr/>
          </p:nvCxnSpPr>
          <p:spPr>
            <a:xfrm>
              <a:off x="4761704" y="3304712"/>
              <a:ext cx="0" cy="639954"/>
            </a:xfrm>
            <a:prstGeom prst="straightConnector1">
              <a:avLst/>
            </a:prstGeom>
            <a:ln w="38100" cmpd="sng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44DA0F6-A369-8244-B1B3-755348A8B1C8}"/>
                </a:ext>
              </a:extLst>
            </p:cNvPr>
            <p:cNvSpPr/>
            <p:nvPr/>
          </p:nvSpPr>
          <p:spPr>
            <a:xfrm>
              <a:off x="6678369" y="2868697"/>
              <a:ext cx="1476963" cy="34053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Министерство Финансов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3ECED111-3BBA-264A-9D2C-64C9B8EBDE43}"/>
                </a:ext>
              </a:extLst>
            </p:cNvPr>
            <p:cNvSpPr/>
            <p:nvPr/>
          </p:nvSpPr>
          <p:spPr>
            <a:xfrm>
              <a:off x="6812574" y="5098787"/>
              <a:ext cx="1161487" cy="33963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Контракторы</a:t>
              </a:r>
              <a:endPara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2" name="Elbow Connector 81">
              <a:extLst>
                <a:ext uri="{FF2B5EF4-FFF2-40B4-BE49-F238E27FC236}">
                  <a16:creationId xmlns:a16="http://schemas.microsoft.com/office/drawing/2014/main" id="{E711F621-55EB-2648-AC57-53674B5D8BF8}"/>
                </a:ext>
              </a:extLst>
            </p:cNvPr>
            <p:cNvCxnSpPr>
              <a:cxnSpLocks/>
            </p:cNvCxnSpPr>
            <p:nvPr/>
          </p:nvCxnSpPr>
          <p:spPr>
            <a:xfrm>
              <a:off x="4617914" y="4520202"/>
              <a:ext cx="2238349" cy="639826"/>
            </a:xfrm>
            <a:prstGeom prst="bentConnector3">
              <a:avLst>
                <a:gd name="adj1" fmla="val 548"/>
              </a:avLst>
            </a:prstGeom>
            <a:ln w="28575">
              <a:solidFill>
                <a:srgbClr val="00A6B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189FCDAC-57E1-3E43-8E45-42C195A4DCDF}"/>
                </a:ext>
              </a:extLst>
            </p:cNvPr>
            <p:cNvSpPr/>
            <p:nvPr/>
          </p:nvSpPr>
          <p:spPr>
            <a:xfrm>
              <a:off x="4971543" y="5422562"/>
              <a:ext cx="1450884" cy="483465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Агентство госзакупок</a:t>
              </a:r>
              <a:endPara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AD16F3E-F2F3-F84D-9B89-032CBDB5B869}"/>
                </a:ext>
              </a:extLst>
            </p:cNvPr>
            <p:cNvCxnSpPr>
              <a:cxnSpLocks/>
              <a:stCxn id="22" idx="3"/>
              <a:endCxn id="78" idx="1"/>
            </p:cNvCxnSpPr>
            <p:nvPr/>
          </p:nvCxnSpPr>
          <p:spPr>
            <a:xfrm>
              <a:off x="5575206" y="3038967"/>
              <a:ext cx="1103163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10A8BA5-D78B-DC40-A0A3-E7637CB8B139}"/>
                </a:ext>
              </a:extLst>
            </p:cNvPr>
            <p:cNvSpPr txBox="1"/>
            <p:nvPr/>
          </p:nvSpPr>
          <p:spPr>
            <a:xfrm>
              <a:off x="5405420" y="3228374"/>
              <a:ext cx="1442736" cy="263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00" dirty="0"/>
                <a:t>     финансирование</a:t>
              </a:r>
              <a:endParaRPr lang="en-US" sz="900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C3EBBD3B-6519-194F-9914-E928C27FA416}"/>
                </a:ext>
              </a:extLst>
            </p:cNvPr>
            <p:cNvSpPr txBox="1"/>
            <p:nvPr/>
          </p:nvSpPr>
          <p:spPr>
            <a:xfrm>
              <a:off x="5514747" y="2686756"/>
              <a:ext cx="1039176" cy="263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00" dirty="0"/>
                <a:t>планирование</a:t>
              </a:r>
              <a:endParaRPr lang="en-US" sz="900" dirty="0"/>
            </a:p>
          </p:txBody>
        </p:sp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B3D56649-4E3B-3541-A097-DAC5047AC18A}"/>
                </a:ext>
              </a:extLst>
            </p:cNvPr>
            <p:cNvSpPr/>
            <p:nvPr/>
          </p:nvSpPr>
          <p:spPr>
            <a:xfrm>
              <a:off x="3898216" y="3944666"/>
              <a:ext cx="1726975" cy="536107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ru-RU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Департамент первичной и профилактической помощи</a:t>
              </a:r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5" name="Elbow Connector 114">
              <a:extLst>
                <a:ext uri="{FF2B5EF4-FFF2-40B4-BE49-F238E27FC236}">
                  <a16:creationId xmlns:a16="http://schemas.microsoft.com/office/drawing/2014/main" id="{E98D42F7-4867-1A40-AF9E-7ADBF22924FF}"/>
                </a:ext>
              </a:extLst>
            </p:cNvPr>
            <p:cNvCxnSpPr>
              <a:cxnSpLocks/>
              <a:stCxn id="5" idx="0"/>
              <a:endCxn id="77" idx="3"/>
            </p:cNvCxnSpPr>
            <p:nvPr/>
          </p:nvCxnSpPr>
          <p:spPr>
            <a:xfrm rot="16200000" flipV="1">
              <a:off x="6066221" y="3771690"/>
              <a:ext cx="886067" cy="1768126"/>
            </a:xfrm>
            <a:prstGeom prst="bentConnector2">
              <a:avLst/>
            </a:prstGeom>
            <a:ln w="28575">
              <a:solidFill>
                <a:srgbClr val="00A6B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4742B62-9603-B743-8F6D-B310B7795F79}"/>
                </a:ext>
              </a:extLst>
            </p:cNvPr>
            <p:cNvSpPr/>
            <p:nvPr/>
          </p:nvSpPr>
          <p:spPr>
            <a:xfrm>
              <a:off x="6915803" y="3995352"/>
              <a:ext cx="1147418" cy="438781"/>
            </a:xfrm>
            <a:prstGeom prst="rect">
              <a:avLst/>
            </a:prstGeom>
            <a:solidFill>
              <a:srgbClr val="CAE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ru-RU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Таможня</a:t>
              </a:r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130ABA6-5155-A240-BB98-9FB67BFCB782}"/>
                </a:ext>
              </a:extLst>
            </p:cNvPr>
            <p:cNvSpPr txBox="1"/>
            <p:nvPr/>
          </p:nvSpPr>
          <p:spPr>
            <a:xfrm>
              <a:off x="4777981" y="5197241"/>
              <a:ext cx="1450884" cy="206183"/>
            </a:xfrm>
            <a:prstGeom prst="rect">
              <a:avLst/>
            </a:prstGeom>
            <a:noFill/>
          </p:spPr>
          <p:txBody>
            <a:bodyPr wrap="square" lIns="26664" tIns="13332" rIns="26664" bIns="13332" rtlCol="0">
              <a:spAutoFit/>
            </a:bodyPr>
            <a:lstStyle/>
            <a:p>
              <a:pPr algn="ctr"/>
              <a:r>
                <a:rPr lang="ru-RU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Местные закупки</a:t>
              </a:r>
              <a:endParaRPr 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5" name="AutoShape 4">
            <a:extLst>
              <a:ext uri="{FF2B5EF4-FFF2-40B4-BE49-F238E27FC236}">
                <a16:creationId xmlns:a16="http://schemas.microsoft.com/office/drawing/2014/main" id="{5D9926A3-45B7-B042-B353-5D6562C9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15" y="1663140"/>
            <a:ext cx="4015440" cy="4566670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91" name="Text Box 42">
            <a:extLst>
              <a:ext uri="{FF2B5EF4-FFF2-40B4-BE49-F238E27FC236}">
                <a16:creationId xmlns:a16="http://schemas.microsoft.com/office/drawing/2014/main" id="{501BECC7-DE21-0941-9745-E9CC609F9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088" y="1684006"/>
            <a:ext cx="2867025" cy="288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Arial"/>
                <a:cs typeface="Arial"/>
              </a:rPr>
              <a:t>I. </a:t>
            </a:r>
            <a:r>
              <a:rPr lang="ru-RU" sz="1700" b="1" dirty="0">
                <a:solidFill>
                  <a:srgbClr val="CB1C68"/>
                </a:solidFill>
                <a:latin typeface="Arial"/>
                <a:cs typeface="Arial"/>
              </a:rPr>
              <a:t>Что и как</a:t>
            </a:r>
            <a:endParaRPr lang="en-US" sz="1700" b="1" dirty="0">
              <a:solidFill>
                <a:srgbClr val="CB1C68"/>
              </a:solidFill>
              <a:latin typeface="Arial"/>
              <a:cs typeface="Arial"/>
            </a:endParaRPr>
          </a:p>
        </p:txBody>
      </p:sp>
      <p:sp>
        <p:nvSpPr>
          <p:cNvPr id="97" name="Content Placeholder 2">
            <a:extLst>
              <a:ext uri="{FF2B5EF4-FFF2-40B4-BE49-F238E27FC236}">
                <a16:creationId xmlns:a16="http://schemas.microsoft.com/office/drawing/2014/main" id="{82CD7128-E409-1A43-B8F5-F2940EE5CA3B}"/>
              </a:ext>
            </a:extLst>
          </p:cNvPr>
          <p:cNvSpPr txBox="1">
            <a:spLocks/>
          </p:cNvSpPr>
          <p:nvPr/>
        </p:nvSpPr>
        <p:spPr>
          <a:xfrm>
            <a:off x="8727648" y="2251810"/>
            <a:ext cx="3819774" cy="39271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DE2414"/>
              </a:buClr>
              <a:buFont typeface="Wingdings" pitchFamily="2" charset="2"/>
              <a:buChar char="§"/>
              <a:defRPr sz="2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7941D"/>
              </a:buClr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33399"/>
              </a:buClr>
              <a:buSzPct val="49000"/>
              <a:buFont typeface="Wingdings" pitchFamily="2" charset="2"/>
              <a:buChar char="v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indent="0" hangingPunct="0">
              <a:buNone/>
            </a:pPr>
            <a:r>
              <a:rPr lang="ru-RU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</a:p>
          <a:p>
            <a:pPr marL="9525" indent="0" hangingPunc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«О государственных закупках»</a:t>
            </a:r>
            <a:endParaRPr lang="mk-MK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 hangingPunc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«О лекарственных средствах»</a:t>
            </a:r>
            <a:endParaRPr lang="mk-MK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ВОЗ по качеству вакцин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9525" indent="0">
              <a:buNone/>
            </a:pPr>
            <a:r>
              <a:rPr lang="ru-RU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Недавние внедрения вакцин</a:t>
            </a:r>
            <a:endParaRPr lang="en-US" sz="1100" b="1" strike="sngStrike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АКДС-ИПВ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lnSpc>
                <a:spcPct val="107000"/>
              </a:lnSpc>
              <a:buNone/>
            </a:pPr>
            <a:r>
              <a:rPr lang="mk-MK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Дивакцина – противостолбнячная-ИПВ</a:t>
            </a:r>
            <a:endParaRPr lang="mk-MK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525" indent="0">
              <a:buClr>
                <a:srgbClr val="00B0F0"/>
              </a:buClr>
              <a:buNone/>
            </a:pPr>
            <a:r>
              <a:rPr lang="ru-RU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и источники финансирования вакцин</a:t>
            </a: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Clr>
                <a:srgbClr val="00B0F0"/>
              </a:buClr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на закупку вакцин поступают из бюджета Республики Северная Македония и предусмотрены в годовой программе иммунизации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525" indent="0">
              <a:buClr>
                <a:srgbClr val="00B0F0"/>
              </a:buClr>
              <a:buNone/>
            </a:pPr>
            <a:r>
              <a:rPr lang="ru-RU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информации о рынке вакцин и ценах </a:t>
            </a:r>
            <a:br>
              <a:rPr lang="en-US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лекарственных средств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Clr>
                <a:srgbClr val="00B0F0"/>
              </a:buClr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формирования уникальных цен на лекарственные средства</a:t>
            </a:r>
            <a:endParaRPr lang="mk-MK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Clr>
                <a:srgbClr val="00B0F0"/>
              </a:buClr>
              <a:buNone/>
            </a:pP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Clr>
                <a:srgbClr val="00B0F0"/>
              </a:buClr>
              <a:buNone/>
            </a:pPr>
            <a:r>
              <a:rPr lang="ru-RU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и избыточные запасы</a:t>
            </a: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Clr>
                <a:srgbClr val="00B0F0"/>
              </a:buClr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операторы не представили предложения по определенным вакцинам</a:t>
            </a:r>
            <a:endParaRPr lang="mk-MK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Clr>
                <a:srgbClr val="00B0F0"/>
              </a:buClr>
              <a:buNone/>
            </a:pP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Clr>
                <a:srgbClr val="00B0F0"/>
              </a:buClr>
              <a:buNone/>
            </a:pPr>
            <a:r>
              <a:rPr lang="ru-RU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аспекты </a:t>
            </a:r>
            <a:r>
              <a:rPr lang="en-US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8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indent="0">
              <a:buClr>
                <a:srgbClr val="00B0F0"/>
              </a:buClr>
              <a:buNone/>
            </a:pP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1714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1714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AutoShape 4">
            <a:extLst>
              <a:ext uri="{FF2B5EF4-FFF2-40B4-BE49-F238E27FC236}">
                <a16:creationId xmlns:a16="http://schemas.microsoft.com/office/drawing/2014/main" id="{C14302F3-D4A2-944A-8ED5-4FF089EC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27" y="6261041"/>
            <a:ext cx="4027084" cy="271911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41" name="Text Box 42">
            <a:extLst>
              <a:ext uri="{FF2B5EF4-FFF2-40B4-BE49-F238E27FC236}">
                <a16:creationId xmlns:a16="http://schemas.microsoft.com/office/drawing/2014/main" id="{190075EB-6665-AD47-BCCC-4A83C3902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3993" y="6405571"/>
            <a:ext cx="2867025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ru-RU" sz="17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Дальнейшее развитие</a:t>
            </a:r>
            <a:endParaRPr lang="en-US" sz="1700" b="1" dirty="0">
              <a:solidFill>
                <a:srgbClr val="CB1C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Content Placeholder 2">
            <a:extLst>
              <a:ext uri="{FF2B5EF4-FFF2-40B4-BE49-F238E27FC236}">
                <a16:creationId xmlns:a16="http://schemas.microsoft.com/office/drawing/2014/main" id="{C4B24CA3-ED8E-5045-8908-E1322293923F}"/>
              </a:ext>
            </a:extLst>
          </p:cNvPr>
          <p:cNvSpPr txBox="1">
            <a:spLocks/>
          </p:cNvSpPr>
          <p:nvPr/>
        </p:nvSpPr>
        <p:spPr>
          <a:xfrm>
            <a:off x="8683316" y="6729089"/>
            <a:ext cx="3943598" cy="22510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DE2414"/>
              </a:buClr>
              <a:buFont typeface="Wingdings" pitchFamily="2" charset="2"/>
              <a:buChar char="§"/>
              <a:defRPr sz="2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7941D"/>
              </a:buClr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33399"/>
              </a:buClr>
              <a:buSzPct val="49000"/>
              <a:buFont typeface="Wingdings" pitchFamily="2" charset="2"/>
              <a:buChar char="v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B0F0"/>
              </a:buClr>
              <a:buNone/>
            </a:pPr>
            <a:r>
              <a:rPr lang="ru-RU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основные проблемы могут возникнуть в течение следующих 3 лет</a:t>
            </a:r>
            <a:r>
              <a:rPr lang="en-US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indent="-2857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>
              <a:buClr>
                <a:srgbClr val="00B0F0"/>
              </a:buClr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Недоверие к вакцинам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>
              <a:buClr>
                <a:srgbClr val="00B0F0"/>
              </a:buClr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новых вакцин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00B0F0"/>
              </a:buClr>
              <a:buNone/>
            </a:pPr>
            <a:r>
              <a:rPr lang="ru-RU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навыки, инструменты и поддержка могут Вам потребоваться для повышения эффективности закупок вакцин и внедрения новых вакцин в ближайшем будущем</a:t>
            </a:r>
            <a:r>
              <a:rPr lang="en-US" sz="1100" b="1" dirty="0">
                <a:solidFill>
                  <a:srgbClr val="00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Clr>
                <a:srgbClr val="00B0F0"/>
              </a:buClr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00B0F0"/>
              </a:buClr>
              <a:buNone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потенциала персонала, занимающегося закупками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1714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523074D2-5F7A-C046-8524-2287654C6B3F}"/>
              </a:ext>
            </a:extLst>
          </p:cNvPr>
          <p:cNvSpPr txBox="1"/>
          <p:nvPr/>
        </p:nvSpPr>
        <p:spPr>
          <a:xfrm>
            <a:off x="1895313" y="24488349"/>
            <a:ext cx="1220254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If available, please insert a chart on the quantities of vaccine procured in 2015-2018 by vaccine type, prices (if possible). Indicate stock outs and delays in introduction due to unavailability.</a:t>
            </a:r>
          </a:p>
        </p:txBody>
      </p:sp>
      <p:sp>
        <p:nvSpPr>
          <p:cNvPr id="149" name="Text Box 42">
            <a:extLst>
              <a:ext uri="{FF2B5EF4-FFF2-40B4-BE49-F238E27FC236}">
                <a16:creationId xmlns:a16="http://schemas.microsoft.com/office/drawing/2014/main" id="{1E5EEEFB-B9E4-624D-82C1-9057FDEF3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9099" y="6780228"/>
            <a:ext cx="1736010" cy="1927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5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Объясняющие факторы</a:t>
            </a:r>
            <a:endParaRPr lang="en-US" sz="1500" b="1" dirty="0">
              <a:solidFill>
                <a:srgbClr val="CB1C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500" b="1" dirty="0">
              <a:solidFill>
                <a:srgbClr val="CB1C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Малая страна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Малые количества, которые будут закуплены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</p:txBody>
      </p:sp>
      <p:sp>
        <p:nvSpPr>
          <p:cNvPr id="150" name="Text Box 42">
            <a:extLst>
              <a:ext uri="{FF2B5EF4-FFF2-40B4-BE49-F238E27FC236}">
                <a16:creationId xmlns:a16="http://schemas.microsoft.com/office/drawing/2014/main" id="{2E6E492F-8286-5B4E-8F99-3EC4FD6B9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228" y="6746601"/>
            <a:ext cx="2460570" cy="228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Смягчающие механизмы</a:t>
            </a:r>
          </a:p>
          <a:p>
            <a:pPr eaLnBrk="1" hangingPunct="1">
              <a:spcBef>
                <a:spcPct val="50000"/>
              </a:spcBef>
            </a:pPr>
            <a:endParaRPr lang="en-US" sz="600" b="1" dirty="0">
              <a:solidFill>
                <a:srgbClr val="CB1C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многолетних госзакупок</a:t>
            </a:r>
            <a:endParaRPr lang="mk-MK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заново заявок по определенным вакцинам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одним учреждением для нужд нескольких учреждений</a:t>
            </a:r>
            <a:endParaRPr lang="mk-MK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закупки вакцин против гриппа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Text Box 42">
            <a:extLst>
              <a:ext uri="{FF2B5EF4-FFF2-40B4-BE49-F238E27FC236}">
                <a16:creationId xmlns:a16="http://schemas.microsoft.com/office/drawing/2014/main" id="{121F205F-4646-554A-AEF6-AA56AA9B0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2599" y="6793968"/>
            <a:ext cx="1832469" cy="1968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5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решения</a:t>
            </a:r>
            <a:endParaRPr lang="en-US" sz="1500" b="1" dirty="0">
              <a:solidFill>
                <a:srgbClr val="CB1C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5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Многолетние госзакупки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Централизованные закупки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</p:txBody>
      </p:sp>
      <p:sp>
        <p:nvSpPr>
          <p:cNvPr id="52" name="Text Box 42">
            <a:extLst>
              <a:ext uri="{FF2B5EF4-FFF2-40B4-BE49-F238E27FC236}">
                <a16:creationId xmlns:a16="http://schemas.microsoft.com/office/drawing/2014/main" id="{5D5516FA-8FE7-A347-BB4A-250FA5589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71" y="6729089"/>
            <a:ext cx="2164928" cy="205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 b="1" dirty="0">
                <a:solidFill>
                  <a:srgbClr val="CB1C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</a:p>
          <a:p>
            <a:pPr eaLnBrk="1" hangingPunct="1">
              <a:spcBef>
                <a:spcPct val="50000"/>
              </a:spcBef>
            </a:pPr>
            <a:endParaRPr lang="ka-GE" sz="500" b="1" dirty="0">
              <a:solidFill>
                <a:srgbClr val="CB1C68"/>
              </a:solidFill>
              <a:latin typeface="Arial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дефицита вакцин</a:t>
            </a:r>
            <a:endParaRPr lang="mk-MK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необходимого количества от производителя в течение предусмотренного периода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Малое количество вакцин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Недоверие к вакцинам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12D9F14-C32A-4FFF-9B14-F9E0CB4F8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03815"/>
              </p:ext>
            </p:extLst>
          </p:nvPr>
        </p:nvGraphicFramePr>
        <p:xfrm>
          <a:off x="194554" y="1710712"/>
          <a:ext cx="3931748" cy="452267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84263">
                  <a:extLst>
                    <a:ext uri="{9D8B030D-6E8A-4147-A177-3AD203B41FA5}">
                      <a16:colId xmlns:a16="http://schemas.microsoft.com/office/drawing/2014/main" val="1244366721"/>
                    </a:ext>
                  </a:extLst>
                </a:gridCol>
                <a:gridCol w="839972">
                  <a:extLst>
                    <a:ext uri="{9D8B030D-6E8A-4147-A177-3AD203B41FA5}">
                      <a16:colId xmlns:a16="http://schemas.microsoft.com/office/drawing/2014/main" val="2588801751"/>
                    </a:ext>
                  </a:extLst>
                </a:gridCol>
                <a:gridCol w="1063256">
                  <a:extLst>
                    <a:ext uri="{9D8B030D-6E8A-4147-A177-3AD203B41FA5}">
                      <a16:colId xmlns:a16="http://schemas.microsoft.com/office/drawing/2014/main" val="254018630"/>
                    </a:ext>
                  </a:extLst>
                </a:gridCol>
                <a:gridCol w="1044257">
                  <a:extLst>
                    <a:ext uri="{9D8B030D-6E8A-4147-A177-3AD203B41FA5}">
                      <a16:colId xmlns:a16="http://schemas.microsoft.com/office/drawing/2014/main" val="3825048091"/>
                    </a:ext>
                  </a:extLst>
                </a:gridCol>
              </a:tblGrid>
              <a:tr h="363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Вакцина</a:t>
                      </a:r>
                      <a:endParaRPr lang="mk-MK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EC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Лекарственная форма</a:t>
                      </a:r>
                      <a:endParaRPr lang="mk-MK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EC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Производитель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за дозу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долл. США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mk-MK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EC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 закупок</a:t>
                      </a:r>
                      <a:endParaRPr lang="mk-MK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E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321236"/>
                  </a:ext>
                </a:extLst>
              </a:tr>
              <a:tr h="1694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Гепатит </a:t>
                      </a:r>
                      <a:r>
                        <a:rPr lang="en-GB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GSK/ 0.58 USD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6491732"/>
                  </a:ext>
                </a:extLst>
              </a:tr>
              <a:tr h="1694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БЦЖ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NCIPD /</a:t>
                      </a:r>
                      <a:r>
                        <a:rPr lang="mk-MK" sz="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0.01832</a:t>
                      </a:r>
                      <a:endParaRPr lang="mk-MK" sz="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33700494"/>
                  </a:ext>
                </a:extLst>
              </a:tr>
              <a:tr h="2662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Пентавалентная</a:t>
                      </a:r>
                      <a:r>
                        <a:rPr lang="en-US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Sanofi/  </a:t>
                      </a:r>
                      <a:r>
                        <a:rPr lang="mk-MK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4274017"/>
                  </a:ext>
                </a:extLst>
              </a:tr>
              <a:tr h="2662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Гексавалентная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Sanofi/  </a:t>
                      </a:r>
                      <a:r>
                        <a:rPr lang="mk-MK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37.78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1553558"/>
                  </a:ext>
                </a:extLst>
              </a:tr>
              <a:tr h="1936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MRP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MSD/6.87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6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24214256"/>
                  </a:ext>
                </a:extLst>
              </a:tr>
              <a:tr h="1936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Полио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Sanofi / 1.57 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6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85816978"/>
                  </a:ext>
                </a:extLst>
              </a:tr>
              <a:tr h="2662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ВПЧ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MSD/</a:t>
                      </a:r>
                      <a:r>
                        <a:rPr lang="mk-MK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54.78 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endParaRPr lang="mk-MK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72054146"/>
                  </a:ext>
                </a:extLst>
              </a:tr>
              <a:tr h="363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Противостолбнячная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NCIPD/</a:t>
                      </a:r>
                      <a:r>
                        <a:rPr lang="mk-MK" sz="800" b="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0.31 </a:t>
                      </a:r>
                      <a:endParaRPr lang="en-US" sz="8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55747348"/>
                  </a:ext>
                </a:extLst>
              </a:tr>
              <a:tr h="2662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АКДС-ИПВ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используется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24198402"/>
                  </a:ext>
                </a:extLst>
              </a:tr>
              <a:tr h="5567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k-MK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Дивакцина – противостолбнячная-ИПВ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6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используется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6496520"/>
                  </a:ext>
                </a:extLst>
              </a:tr>
              <a:tr h="363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Ротавирусная вакцина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6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MSD/</a:t>
                      </a:r>
                      <a:r>
                        <a:rPr lang="mk-MK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26.56 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endParaRPr lang="mk-MK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45795519"/>
                  </a:ext>
                </a:extLst>
              </a:tr>
              <a:tr h="653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Вакцина от стрептококковой пневмонии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Разовая</a:t>
                      </a:r>
                      <a:r>
                        <a:rPr lang="ru-RU" sz="800" kern="12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доза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WYETH/ </a:t>
                      </a:r>
                      <a:r>
                        <a:rPr lang="mk-MK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37.13 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86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Госзакупки - МЗ</a:t>
                      </a: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mk-MK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90212386"/>
                  </a:ext>
                </a:extLst>
              </a:tr>
            </a:tbl>
          </a:graphicData>
        </a:graphic>
      </p:graphicFrame>
      <p:pic>
        <p:nvPicPr>
          <p:cNvPr id="4098" name="Picture 2" descr="Macedonia flag vector - free download">
            <a:extLst>
              <a:ext uri="{FF2B5EF4-FFF2-40B4-BE49-F238E27FC236}">
                <a16:creationId xmlns:a16="http://schemas.microsoft.com/office/drawing/2014/main" id="{FD24DF46-7EFA-4447-8CED-8EC764A95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42878" cy="123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CCB9CBC-5242-44C9-BBBE-0111AE93046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18659" y="0"/>
            <a:ext cx="1482941" cy="1486894"/>
          </a:xfrm>
          <a:prstGeom prst="rect">
            <a:avLst/>
          </a:prstGeom>
        </p:spPr>
      </p:pic>
      <p:pic>
        <p:nvPicPr>
          <p:cNvPr id="48" name="Picture 47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D193BE2-C51A-4C17-A575-E560810B8511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302" y="9206726"/>
            <a:ext cx="3429625" cy="597724"/>
          </a:xfrm>
          <a:prstGeom prst="rect">
            <a:avLst/>
          </a:prstGeom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8E33DBAB-D91D-43D6-ACB3-A9D0B0D802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38423" y="9093485"/>
            <a:ext cx="1575759" cy="63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795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50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3&quot;&gt;&lt;elem m_fUsage=&quot;1.89999999999999991118E+00&quot;&gt;&lt;m_msothmcolidx val=&quot;0&quot;/&gt;&lt;m_rgb r=&quot;21&quot; g=&quot;09&quot; b=&quot;FD&quot;/&gt;&lt;m_nBrightness val=&quot;0&quot;/&gt;&lt;/elem&gt;&lt;elem m_fUsage=&quot;1.38509999999999999787E+00&quot;&gt;&lt;m_msothmcolidx val=&quot;0&quot;/&gt;&lt;m_rgb r=&quot;D3&quot; g=&quot;EF&quot; b=&quot;AD&quot;/&gt;&lt;m_nBrightness val=&quot;0&quot;/&gt;&lt;/elem&gt;&lt;elem m_fUsage=&quot;8.10000000000000053291E-01&quot;&gt;&lt;m_msothmcolidx val=&quot;0&quot;/&gt;&lt;m_rgb r=&quot;FF&quot; g=&quot;00&quot; b=&quot;0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TaxCatchAll xmlns="2af4539b-39f3-4771-ac1a-16de5a20c394">
      <Value>8</Value>
    </TaxCatchAl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6" ma:contentTypeDescription="Create a new document." ma:contentTypeScope="" ma:versionID="722fe1bc9c833233efb3d0155475aaa2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22d1954386069d4764e8b8fa3e72a0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123;#Health|dc69edcd-43cc-4690-a0cd-73f1415cf1ed" ma:fieldId="{4d16009d-c514-44af-92aa-78db77815af5}" ma:taxonomyMulti="true" ma:sspId="99a65aa6-ac8d-46e4-9aa8-b40f8e8101fc" ma:termSetId="a91bfab0-4954-4226-aefc-bfb9268498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8F70BE-E4CC-4D73-8BA0-08FE658F0A94}">
  <ds:schemaRefs>
    <ds:schemaRef ds:uri="http://schemas.microsoft.com/office/2006/documentManagement/types"/>
    <ds:schemaRef ds:uri="2af4539b-39f3-4771-ac1a-16de5a20c394"/>
    <ds:schemaRef ds:uri="http://purl.org/dc/elements/1.1/"/>
    <ds:schemaRef ds:uri="http://www.w3.org/XML/1998/namespace"/>
    <ds:schemaRef ds:uri="http://purl.org/dc/terms/"/>
    <ds:schemaRef ds:uri="768c69c3-fa35-427a-bd39-62ed8a1a923f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5C9643C-04BE-43BB-AF62-355E3570E623}"/>
</file>

<file path=customXml/itemProps3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18195</TotalTime>
  <Words>384</Words>
  <Application>Microsoft Macintosh PowerPoint</Application>
  <PresentationFormat>A3 Paper (297x420 mm)</PresentationFormat>
  <Paragraphs>120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Museo Sans 300</vt:lpstr>
      <vt:lpstr>Museo Slab 300</vt:lpstr>
      <vt:lpstr>Times New Roman</vt:lpstr>
      <vt:lpstr>Wingdings</vt:lpstr>
      <vt:lpstr>R4D_StandardTemplate_MAC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Ivdity Chikovani</cp:lastModifiedBy>
  <cp:revision>348</cp:revision>
  <cp:lastPrinted>2018-06-28T08:33:47Z</cp:lastPrinted>
  <dcterms:created xsi:type="dcterms:W3CDTF">2013-09-25T20:04:22Z</dcterms:created>
  <dcterms:modified xsi:type="dcterms:W3CDTF">2019-04-04T17:50:56Z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>8;#Communications|d8600aaf-13ee-4a11-996f-f272b3ac4916</vt:lpwstr>
  </property>
  <property fmtid="{D5CDD505-2E9C-101B-9397-08002B2CF9AE}" pid="4" name="AuthorIds_UIVersion_512">
    <vt:lpwstr>1679</vt:lpwstr>
  </property>
</Properties>
</file>