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6"/>
  </p:notesMasterIdLst>
  <p:sldIdLst>
    <p:sldId id="280" r:id="rId5"/>
  </p:sldIdLst>
  <p:sldSz cx="12801600" cy="9601200" type="A3"/>
  <p:notesSz cx="6858000" cy="9296400"/>
  <p:custDataLst>
    <p:tags r:id="rId7"/>
  </p:custDataLst>
  <p:defaultTextStyle>
    <a:defPPr>
      <a:defRPr lang="en-US"/>
    </a:defPPr>
    <a:lvl1pPr marL="0" algn="l" defTabSz="127986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9934" algn="l" defTabSz="127986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9867" algn="l" defTabSz="127986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19801" algn="l" defTabSz="127986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59735" algn="l" defTabSz="127986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99668" algn="l" defTabSz="127986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39602" algn="l" defTabSz="127986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79536" algn="l" defTabSz="127986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19470" algn="l" defTabSz="127986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0368">
          <p15:clr>
            <a:srgbClr val="A4A3A4"/>
          </p15:clr>
        </p15:guide>
        <p15:guide id="4" pos="13824">
          <p15:clr>
            <a:srgbClr val="A4A3A4"/>
          </p15:clr>
        </p15:guide>
        <p15:guide id="5" orient="horz" pos="630">
          <p15:clr>
            <a:srgbClr val="A4A3A4"/>
          </p15:clr>
        </p15:guide>
        <p15:guide id="6" orient="horz" pos="3024">
          <p15:clr>
            <a:srgbClr val="A4A3A4"/>
          </p15:clr>
        </p15:guide>
        <p15:guide id="7" pos="840">
          <p15:clr>
            <a:srgbClr val="A4A3A4"/>
          </p15:clr>
        </p15:guide>
        <p15:guide id="8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4D17" initials="R" lastIdx="2" clrIdx="0"/>
  <p:cmAuthor id="1" name="Leah List" initials="LL" lastIdx="5" clrIdx="1">
    <p:extLst/>
  </p:cmAuthor>
  <p:cmAuthor id="2" name="Ivdity Chikovani" initials="IC" lastIdx="10" clrIdx="2">
    <p:extLst>
      <p:ext uri="{19B8F6BF-5375-455C-9EA6-DF929625EA0E}">
        <p15:presenceInfo xmlns:p15="http://schemas.microsoft.com/office/powerpoint/2012/main" userId="S::i.chikovani@curatio.com::88c3af89-cfad-4844-9d52-51bd03c65758" providerId="AD"/>
      </p:ext>
    </p:extLst>
  </p:cmAuthor>
  <p:cmAuthor id="3" name="Miloud KADDAR" initials="MK" lastIdx="8" clrIdx="3">
    <p:extLst>
      <p:ext uri="{19B8F6BF-5375-455C-9EA6-DF929625EA0E}">
        <p15:presenceInfo xmlns:p15="http://schemas.microsoft.com/office/powerpoint/2012/main" userId="2ac54f14310cc946" providerId="Windows Live"/>
      </p:ext>
    </p:extLst>
  </p:cmAuthor>
  <p:cmAuthor id="4" name="Leah Ewald" initials="LE" lastIdx="8" clrIdx="4">
    <p:extLst>
      <p:ext uri="{19B8F6BF-5375-455C-9EA6-DF929625EA0E}">
        <p15:presenceInfo xmlns:p15="http://schemas.microsoft.com/office/powerpoint/2012/main" userId="S::lewald@r4d.org::7118da4b-819b-4dd8-a310-f160306ece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BCC"/>
    <a:srgbClr val="CFE3FC"/>
    <a:srgbClr val="E5FCBE"/>
    <a:srgbClr val="00A6B6"/>
    <a:srgbClr val="A80A4B"/>
    <a:srgbClr val="CAEF00"/>
    <a:srgbClr val="00E8FF"/>
    <a:srgbClr val="07E1F5"/>
    <a:srgbClr val="CB1C68"/>
    <a:srgbClr val="E5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67814E-146C-421B-9B6B-D6DD7E9514E6}" v="3" dt="2019-04-01T08:23:03.5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23" autoAdjust="0"/>
    <p:restoredTop sz="94769" autoAdjust="0"/>
  </p:normalViewPr>
  <p:slideViewPr>
    <p:cSldViewPr snapToGrid="0">
      <p:cViewPr>
        <p:scale>
          <a:sx n="103" d="100"/>
          <a:sy n="103" d="100"/>
        </p:scale>
        <p:origin x="1736" y="384"/>
      </p:cViewPr>
      <p:guideLst>
        <p:guide orient="horz" pos="2160"/>
        <p:guide pos="2880"/>
        <p:guide orient="horz" pos="10368"/>
        <p:guide pos="13824"/>
        <p:guide orient="horz" pos="630"/>
        <p:guide orient="horz" pos="3024"/>
        <p:guide pos="840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alia Gordeziani" userId="2c74e5fd87d5ba3a" providerId="LiveId" clId="{66CFAAD3-E625-435A-AC6A-4008B98EBC55}"/>
    <pc:docChg chg="undo custSel modSld">
      <pc:chgData name="Natalia Gordeziani" userId="2c74e5fd87d5ba3a" providerId="LiveId" clId="{66CFAAD3-E625-435A-AC6A-4008B98EBC55}" dt="2019-03-22T14:45:45.843" v="75" actId="27636"/>
      <pc:docMkLst>
        <pc:docMk/>
      </pc:docMkLst>
      <pc:sldChg chg="delSp modSp">
        <pc:chgData name="Natalia Gordeziani" userId="2c74e5fd87d5ba3a" providerId="LiveId" clId="{66CFAAD3-E625-435A-AC6A-4008B98EBC55}" dt="2019-03-22T14:45:45.843" v="75" actId="27636"/>
        <pc:sldMkLst>
          <pc:docMk/>
          <pc:sldMk cId="2642579564" sldId="280"/>
        </pc:sldMkLst>
        <pc:spChg chg="mod">
          <ac:chgData name="Natalia Gordeziani" userId="2c74e5fd87d5ba3a" providerId="LiveId" clId="{66CFAAD3-E625-435A-AC6A-4008B98EBC55}" dt="2019-03-22T14:42:32.065" v="2" actId="14100"/>
          <ac:spMkLst>
            <pc:docMk/>
            <pc:sldMk cId="2642579564" sldId="280"/>
            <ac:spMk id="85" creationId="{5D9926A3-45B7-B042-B353-5D6562C95376}"/>
          </ac:spMkLst>
        </pc:spChg>
        <pc:spChg chg="mod">
          <ac:chgData name="Natalia Gordeziani" userId="2c74e5fd87d5ba3a" providerId="LiveId" clId="{66CFAAD3-E625-435A-AC6A-4008B98EBC55}" dt="2019-03-22T14:44:41.512" v="44" actId="122"/>
          <ac:spMkLst>
            <pc:docMk/>
            <pc:sldMk cId="2642579564" sldId="280"/>
            <ac:spMk id="94" creationId="{6910580D-FB94-0749-B391-C5D949CEE09F}"/>
          </ac:spMkLst>
        </pc:spChg>
        <pc:spChg chg="del">
          <ac:chgData name="Natalia Gordeziani" userId="2c74e5fd87d5ba3a" providerId="LiveId" clId="{66CFAAD3-E625-435A-AC6A-4008B98EBC55}" dt="2019-03-22T14:42:08.398" v="0" actId="478"/>
          <ac:spMkLst>
            <pc:docMk/>
            <pc:sldMk cId="2642579564" sldId="280"/>
            <ac:spMk id="95" creationId="{F95DD650-2801-8840-B00F-E508B753DD9E}"/>
          </ac:spMkLst>
        </pc:spChg>
        <pc:spChg chg="mod">
          <ac:chgData name="Natalia Gordeziani" userId="2c74e5fd87d5ba3a" providerId="LiveId" clId="{66CFAAD3-E625-435A-AC6A-4008B98EBC55}" dt="2019-03-22T14:45:45.843" v="75" actId="27636"/>
          <ac:spMkLst>
            <pc:docMk/>
            <pc:sldMk cId="2642579564" sldId="280"/>
            <ac:spMk id="97" creationId="{82CD7128-E409-1A43-B8F5-F2940EE5CA3B}"/>
          </ac:spMkLst>
        </pc:spChg>
        <pc:spChg chg="mod">
          <ac:chgData name="Natalia Gordeziani" userId="2c74e5fd87d5ba3a" providerId="LiveId" clId="{66CFAAD3-E625-435A-AC6A-4008B98EBC55}" dt="2019-03-22T14:45:27.102" v="71" actId="20577"/>
          <ac:spMkLst>
            <pc:docMk/>
            <pc:sldMk cId="2642579564" sldId="280"/>
            <ac:spMk id="144" creationId="{C4B24CA3-ED8E-5045-8908-E1322293923F}"/>
          </ac:spMkLst>
        </pc:spChg>
        <pc:spChg chg="mod">
          <ac:chgData name="Natalia Gordeziani" userId="2c74e5fd87d5ba3a" providerId="LiveId" clId="{66CFAAD3-E625-435A-AC6A-4008B98EBC55}" dt="2019-03-22T14:45:08.833" v="64" actId="20577"/>
          <ac:spMkLst>
            <pc:docMk/>
            <pc:sldMk cId="2642579564" sldId="280"/>
            <ac:spMk id="145" creationId="{DC5B96A6-C043-C64B-988A-F892047E31DC}"/>
          </ac:spMkLst>
        </pc:spChg>
        <pc:grpChg chg="mod">
          <ac:chgData name="Natalia Gordeziani" userId="2c74e5fd87d5ba3a" providerId="LiveId" clId="{66CFAAD3-E625-435A-AC6A-4008B98EBC55}" dt="2019-03-22T14:42:15.006" v="1" actId="14100"/>
          <ac:grpSpMkLst>
            <pc:docMk/>
            <pc:sldMk cId="2642579564" sldId="280"/>
            <ac:grpSpMk id="110" creationId="{88EBE286-59AA-A54D-ABD4-801A3A97834F}"/>
          </ac:grpSpMkLst>
        </pc:grpChg>
      </pc:sldChg>
    </pc:docChg>
  </pc:docChgLst>
  <pc:docChgLst>
    <pc:chgData name="Nata Gordeziani" userId="1e553c8c-0598-40f7-956f-e98aed8fe748" providerId="ADAL" clId="{F467814E-146C-421B-9B6B-D6DD7E9514E6}"/>
    <pc:docChg chg="custSel modSld">
      <pc:chgData name="Nata Gordeziani" userId="1e553c8c-0598-40f7-956f-e98aed8fe748" providerId="ADAL" clId="{F467814E-146C-421B-9B6B-D6DD7E9514E6}" dt="2019-04-01T08:25:26.926" v="7" actId="1076"/>
      <pc:docMkLst>
        <pc:docMk/>
      </pc:docMkLst>
      <pc:sldChg chg="addSp delSp modSp">
        <pc:chgData name="Nata Gordeziani" userId="1e553c8c-0598-40f7-956f-e98aed8fe748" providerId="ADAL" clId="{F467814E-146C-421B-9B6B-D6DD7E9514E6}" dt="2019-04-01T08:25:26.926" v="7" actId="1076"/>
        <pc:sldMkLst>
          <pc:docMk/>
          <pc:sldMk cId="2642579564" sldId="280"/>
        </pc:sldMkLst>
        <pc:picChg chg="add mod">
          <ac:chgData name="Nata Gordeziani" userId="1e553c8c-0598-40f7-956f-e98aed8fe748" providerId="ADAL" clId="{F467814E-146C-421B-9B6B-D6DD7E9514E6}" dt="2019-04-01T08:25:26.926" v="7" actId="1076"/>
          <ac:picMkLst>
            <pc:docMk/>
            <pc:sldMk cId="2642579564" sldId="280"/>
            <ac:picMk id="47" creationId="{234189BB-114E-4500-A835-862C6A3887F1}"/>
          </ac:picMkLst>
        </pc:picChg>
        <pc:picChg chg="mod">
          <ac:chgData name="Nata Gordeziani" userId="1e553c8c-0598-40f7-956f-e98aed8fe748" providerId="ADAL" clId="{F467814E-146C-421B-9B6B-D6DD7E9514E6}" dt="2019-04-01T08:25:26.926" v="7" actId="1076"/>
          <ac:picMkLst>
            <pc:docMk/>
            <pc:sldMk cId="2642579564" sldId="280"/>
            <ac:picMk id="48" creationId="{ED193BE2-C51A-4C17-A575-E560810B8511}"/>
          </ac:picMkLst>
        </pc:picChg>
        <pc:picChg chg="del">
          <ac:chgData name="Nata Gordeziani" userId="1e553c8c-0598-40f7-956f-e98aed8fe748" providerId="ADAL" clId="{F467814E-146C-421B-9B6B-D6DD7E9514E6}" dt="2019-04-01T08:22:41.478" v="0" actId="478"/>
          <ac:picMkLst>
            <pc:docMk/>
            <pc:sldMk cId="2642579564" sldId="280"/>
            <ac:picMk id="70" creationId="{00000000-0000-0000-0000-000000000000}"/>
          </ac:picMkLst>
        </pc:picChg>
        <pc:picChg chg="mod">
          <ac:chgData name="Nata Gordeziani" userId="1e553c8c-0598-40f7-956f-e98aed8fe748" providerId="ADAL" clId="{F467814E-146C-421B-9B6B-D6DD7E9514E6}" dt="2019-04-01T08:25:26.926" v="7" actId="1076"/>
          <ac:picMkLst>
            <pc:docMk/>
            <pc:sldMk cId="2642579564" sldId="280"/>
            <ac:picMk id="72" creationId="{00000000-0000-0000-0000-000000000000}"/>
          </ac:picMkLst>
        </pc:picChg>
        <pc:picChg chg="mod">
          <ac:chgData name="Nata Gordeziani" userId="1e553c8c-0598-40f7-956f-e98aed8fe748" providerId="ADAL" clId="{F467814E-146C-421B-9B6B-D6DD7E9514E6}" dt="2019-04-01T08:25:26.926" v="7" actId="1076"/>
          <ac:picMkLst>
            <pc:docMk/>
            <pc:sldMk cId="2642579564" sldId="280"/>
            <ac:picMk id="73" creationId="{00000000-0000-0000-0000-000000000000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5AAEE-3CD4-46D4-B6B1-0D5AAD7F8252}" type="datetimeFigureOut">
              <a:rPr lang="en-US" smtClean="0"/>
              <a:pPr/>
              <a:t>4/4/19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44793-9554-4379-906D-F78EEC415C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10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798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39934" algn="l" defTabSz="12798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79867" algn="l" defTabSz="12798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19801" algn="l" defTabSz="12798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59735" algn="l" defTabSz="12798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199668" algn="l" defTabSz="12798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39602" algn="l" defTabSz="12798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79536" algn="l" defTabSz="12798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19470" algn="l" defTabSz="12798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44793-9554-4379-906D-F78EEC415CF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790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F7F7F7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content">
    <p:bg>
      <p:bgPr>
        <a:blipFill dpi="0" rotWithShape="1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90759197-19E3-48FD-8A1A-E6A71D3BDF9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11513846"/>
              </p:ext>
            </p:extLst>
          </p:nvPr>
        </p:nvGraphicFramePr>
        <p:xfrm>
          <a:off x="2224" y="2224"/>
          <a:ext cx="2222" cy="2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90759197-19E3-48FD-8A1A-E6A71D3BDF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4" y="2224"/>
                        <a:ext cx="2222" cy="22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34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40080" y="3093720"/>
            <a:ext cx="11521440" cy="4274253"/>
          </a:xfr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8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>
              <a:buClr>
                <a:schemeClr val="accent1"/>
              </a:buClr>
              <a:buFont typeface="Wingdings" pitchFamily="2" charset="2"/>
              <a:buChar char="§"/>
              <a:defRPr sz="2500" b="0" i="0">
                <a:solidFill>
                  <a:srgbClr val="313231"/>
                </a:solidFill>
                <a:latin typeface="Arial"/>
                <a:cs typeface="Arial"/>
              </a:defRPr>
            </a:lvl2pPr>
            <a:lvl3pPr>
              <a:buClr>
                <a:schemeClr val="accent1"/>
              </a:buClr>
              <a:buFont typeface="Wingdings" pitchFamily="2" charset="2"/>
              <a:buChar char="§"/>
              <a:defRPr sz="2200" b="0" i="0">
                <a:solidFill>
                  <a:srgbClr val="313231"/>
                </a:solidFill>
                <a:latin typeface="Arial"/>
                <a:cs typeface="Arial"/>
              </a:defRPr>
            </a:lvl3pPr>
            <a:lvl4pPr>
              <a:buClr>
                <a:schemeClr val="accent1"/>
              </a:buClr>
              <a:buFont typeface="Wingdings" pitchFamily="2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pitchFamily="2" charset="2"/>
              <a:buChar char="§"/>
              <a:defRPr sz="1700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40080" y="2133600"/>
            <a:ext cx="11521440" cy="853440"/>
          </a:xfrm>
        </p:spPr>
        <p:txBody>
          <a:bodyPr/>
          <a:lstStyle>
            <a:lvl1pPr>
              <a:buNone/>
              <a:defRPr sz="3100" b="1" baseline="0">
                <a:solidFill>
                  <a:srgbClr val="313231"/>
                </a:solidFill>
              </a:defRPr>
            </a:lvl1pPr>
          </a:lstStyle>
          <a:p>
            <a:pPr lvl="0"/>
            <a:r>
              <a:rPr lang="en-US" dirty="0"/>
              <a:t>Click to edit main sentence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749" y="8411540"/>
            <a:ext cx="2987040" cy="51117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r">
              <a:defRPr sz="1700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able format">
    <p:bg>
      <p:bgPr>
        <a:blipFill dpi="0" rotWithShape="1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5B6BE57D-9131-4AB7-B77A-14472D4B82C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33930553"/>
              </p:ext>
            </p:extLst>
          </p:nvPr>
        </p:nvGraphicFramePr>
        <p:xfrm>
          <a:off x="2224" y="2224"/>
          <a:ext cx="2222" cy="2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5B6BE57D-9131-4AB7-B77A-14472D4B82C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4" y="2224"/>
                        <a:ext cx="2222" cy="22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34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749" y="8411540"/>
            <a:ext cx="2987040" cy="51117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r">
              <a:defRPr sz="1700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40080" y="4018896"/>
            <a:ext cx="11521440" cy="3293310"/>
          </a:xfrm>
        </p:spPr>
        <p:txBody>
          <a:bodyPr/>
          <a:lstStyle>
            <a:lvl1pPr marL="639934" indent="-639934">
              <a:buClr>
                <a:schemeClr val="accent1"/>
              </a:buClr>
              <a:buFont typeface="Wingdings" charset="2"/>
              <a:buChar char="§"/>
              <a:defRPr sz="28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 marL="1119884" indent="-479950">
              <a:buClr>
                <a:schemeClr val="accent1"/>
              </a:buClr>
              <a:buFont typeface="Wingdings" charset="2"/>
              <a:buChar char="§"/>
              <a:defRPr sz="2500" b="0" i="0">
                <a:solidFill>
                  <a:srgbClr val="313231"/>
                </a:solidFill>
                <a:latin typeface="Arial"/>
                <a:cs typeface="Arial"/>
              </a:defRPr>
            </a:lvl2pPr>
            <a:lvl3pPr marL="1759818" indent="-479950">
              <a:buClr>
                <a:schemeClr val="accent1"/>
              </a:buClr>
              <a:buFont typeface="Wingdings" charset="2"/>
              <a:buChar char="§"/>
              <a:defRPr sz="2200" b="0" i="0">
                <a:solidFill>
                  <a:srgbClr val="313231"/>
                </a:solidFill>
                <a:latin typeface="Arial"/>
                <a:cs typeface="Arial"/>
              </a:defRPr>
            </a:lvl3pPr>
            <a:lvl4pPr marL="2399751" indent="-479950">
              <a:buClr>
                <a:schemeClr val="accent1"/>
              </a:buClr>
              <a:buFont typeface="Wingdings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charset="2"/>
              <a:buChar char="§"/>
              <a:defRPr sz="1700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40080" y="2155588"/>
            <a:ext cx="11521440" cy="1644094"/>
          </a:xfrm>
          <a:solidFill>
            <a:schemeClr val="tx2">
              <a:lumMod val="40000"/>
              <a:lumOff val="60000"/>
              <a:alpha val="50000"/>
            </a:schemeClr>
          </a:solidFill>
          <a:ln>
            <a:noFill/>
          </a:ln>
        </p:spPr>
        <p:txBody>
          <a:bodyPr anchor="ctr"/>
          <a:lstStyle>
            <a:lvl1pPr marL="639934" indent="-639934">
              <a:buClr>
                <a:srgbClr val="00A6B6"/>
              </a:buClr>
              <a:buFontTx/>
              <a:buNone/>
              <a:defRPr sz="2800" b="0" i="0" baseline="0">
                <a:solidFill>
                  <a:schemeClr val="accent2"/>
                </a:solidFill>
                <a:latin typeface="Arial"/>
                <a:cs typeface="Arial"/>
              </a:defRPr>
            </a:lvl1pPr>
            <a:lvl2pPr marL="1119884" indent="-479950">
              <a:buClr>
                <a:srgbClr val="00A6B6"/>
              </a:buClr>
              <a:buFontTx/>
              <a:buNone/>
              <a:defRPr sz="2500" b="0" i="0">
                <a:solidFill>
                  <a:srgbClr val="313231"/>
                </a:solidFill>
                <a:latin typeface="Museo Slab 300"/>
                <a:cs typeface="Museo Slab 300"/>
              </a:defRPr>
            </a:lvl2pPr>
            <a:lvl3pPr marL="1759818" indent="-479950">
              <a:buClr>
                <a:srgbClr val="00A6B6"/>
              </a:buClr>
              <a:buFontTx/>
              <a:buNone/>
              <a:defRPr sz="2200" b="0" i="0">
                <a:solidFill>
                  <a:srgbClr val="313231"/>
                </a:solidFill>
                <a:latin typeface="Museo Slab 300"/>
                <a:cs typeface="Museo Slab 300"/>
              </a:defRPr>
            </a:lvl3pPr>
            <a:lvl4pPr marL="2399751" indent="-479950">
              <a:buClr>
                <a:srgbClr val="00A6B6"/>
              </a:buClr>
              <a:buFontTx/>
              <a:buNone/>
              <a:defRPr sz="2000" b="0" i="0">
                <a:solidFill>
                  <a:srgbClr val="313231"/>
                </a:solidFill>
                <a:latin typeface="Museo Slab 300"/>
                <a:cs typeface="Museo Slab 300"/>
              </a:defRPr>
            </a:lvl4pPr>
            <a:lvl5pPr>
              <a:buClr>
                <a:srgbClr val="00A6B6"/>
              </a:buClr>
              <a:buFontTx/>
              <a:buNone/>
              <a:defRPr sz="1700" b="0" i="0">
                <a:solidFill>
                  <a:srgbClr val="313231"/>
                </a:solidFill>
                <a:latin typeface="Museo Slab 300"/>
                <a:cs typeface="Museo Slab 300"/>
              </a:defRPr>
            </a:lvl5pPr>
          </a:lstStyle>
          <a:p>
            <a:pPr lvl="0"/>
            <a:r>
              <a:rPr lang="en-US" dirty="0"/>
              <a:t>“Pull Quote Style”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able forma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1280160" y="4576656"/>
            <a:ext cx="11521440" cy="1600200"/>
          </a:xfrm>
        </p:spPr>
        <p:txBody>
          <a:bodyPr anchor="b" anchorCtr="0">
            <a:normAutofit/>
          </a:bodyPr>
          <a:lstStyle>
            <a:lvl1pPr algn="l">
              <a:buFont typeface="Arial" pitchFamily="34" charset="0"/>
              <a:buNone/>
              <a:defRPr sz="4500" b="0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Section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9348" y="8896438"/>
            <a:ext cx="2987040" cy="51117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r">
              <a:defRPr sz="1700" b="0" i="0">
                <a:solidFill>
                  <a:schemeClr val="bg1"/>
                </a:solidFill>
                <a:latin typeface="Museo Sans 300"/>
                <a:cs typeface="Museo Sans 300"/>
              </a:defRPr>
            </a:lvl1pPr>
          </a:lstStyle>
          <a:p>
            <a:pPr algn="l"/>
            <a:fld id="{2459FD92-E8AB-4F86-BA9A-090210CAFD7B}" type="slidenum">
              <a:rPr lang="en-US" smtClean="0">
                <a:latin typeface="Arial"/>
                <a:cs typeface="Arial"/>
              </a:rPr>
              <a:pPr algn="l"/>
              <a:t>‹#›</a:t>
            </a:fld>
            <a:r>
              <a:rPr lang="en-US" dirty="0">
                <a:latin typeface="Arial"/>
                <a:cs typeface="Arial"/>
              </a:rPr>
              <a:t> | </a:t>
            </a:r>
            <a:r>
              <a:rPr lang="en-US" dirty="0" err="1">
                <a:latin typeface="Arial"/>
                <a:cs typeface="Arial"/>
              </a:rPr>
              <a:t>www.lnct.global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vmlDrawing" Target="../drawings/vmlDrawing1.v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0F9CD11A-8958-49A4-BA8F-D12AA7D63CD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900172538"/>
              </p:ext>
            </p:extLst>
          </p:nvPr>
        </p:nvGraphicFramePr>
        <p:xfrm>
          <a:off x="2224" y="2224"/>
          <a:ext cx="2222" cy="2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think-cell Slide" r:id="rId8" imgW="360" imgH="360" progId="">
                  <p:embed/>
                </p:oleObj>
              </mc:Choice>
              <mc:Fallback>
                <p:oleObj name="think-cell Slide" r:id="rId8" imgW="360" imgH="360" progId="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0F9CD11A-8958-49A4-BA8F-D12AA7D63CD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4" y="2224"/>
                        <a:ext cx="2222" cy="22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7987" tIns="63993" rIns="127987" bIns="63993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7987" tIns="63993" rIns="127987" bIns="63993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6E6553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6E6553">
                  <a:tint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6" r:id="rId3"/>
    <p:sldLayoutId id="2147483677" r:id="rId4"/>
  </p:sldLayoutIdLst>
  <p:hf hdr="0" ftr="0" dt="0"/>
  <p:txStyles>
    <p:titleStyle>
      <a:lvl1pPr algn="ctr" defTabSz="1279867" rtl="0" eaLnBrk="1" latinLnBrk="0" hangingPunct="1">
        <a:spcBef>
          <a:spcPct val="0"/>
        </a:spcBef>
        <a:buNone/>
        <a:defRPr sz="6200" b="0" i="0" kern="1200">
          <a:solidFill>
            <a:schemeClr val="accent1"/>
          </a:solidFill>
          <a:latin typeface="Arial"/>
          <a:ea typeface="+mj-ea"/>
          <a:cs typeface="Arial"/>
        </a:defRPr>
      </a:lvl1pPr>
    </p:titleStyle>
    <p:bodyStyle>
      <a:lvl1pPr marL="479950" indent="-479950" algn="l" defTabSz="1279867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4500" b="0" i="0" kern="1200">
          <a:solidFill>
            <a:schemeClr val="accent3"/>
          </a:solidFill>
          <a:latin typeface="Arial"/>
          <a:ea typeface="+mn-ea"/>
          <a:cs typeface="Arial"/>
        </a:defRPr>
      </a:lvl1pPr>
      <a:lvl2pPr marL="1039892" indent="-399959" algn="l" defTabSz="1279867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3900" b="0" i="0" kern="1200">
          <a:solidFill>
            <a:schemeClr val="accent3"/>
          </a:solidFill>
          <a:latin typeface="Arial"/>
          <a:ea typeface="+mn-ea"/>
          <a:cs typeface="Arial"/>
        </a:defRPr>
      </a:lvl2pPr>
      <a:lvl3pPr marL="1599834" indent="-319967" algn="l" defTabSz="1279867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lang="en-US" sz="6200" b="0" i="0" kern="1200" dirty="0">
          <a:solidFill>
            <a:schemeClr val="accent3"/>
          </a:solidFill>
          <a:latin typeface="Arial"/>
          <a:ea typeface="+mj-ea"/>
          <a:cs typeface="Arial"/>
        </a:defRPr>
      </a:lvl3pPr>
      <a:lvl4pPr marL="2239768" indent="-319967" algn="l" defTabSz="1279867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800" b="0" i="0" kern="1200">
          <a:solidFill>
            <a:schemeClr val="accent3"/>
          </a:solidFill>
          <a:latin typeface="Arial"/>
          <a:ea typeface="+mn-ea"/>
          <a:cs typeface="Arial"/>
        </a:defRPr>
      </a:lvl4pPr>
      <a:lvl5pPr marL="2879702" indent="-319967" algn="l" defTabSz="1279867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800" b="0" i="0" kern="1200">
          <a:solidFill>
            <a:schemeClr val="accent3"/>
          </a:solidFill>
          <a:latin typeface="Arial"/>
          <a:ea typeface="+mn-ea"/>
          <a:cs typeface="Arial"/>
        </a:defRPr>
      </a:lvl5pPr>
      <a:lvl6pPr marL="3519635" indent="-319967" algn="l" defTabSz="1279867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59569" indent="-319967" algn="l" defTabSz="1279867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503" indent="-319967" algn="l" defTabSz="1279867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39436" indent="-319967" algn="l" defTabSz="1279867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7986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934" algn="l" defTabSz="127986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867" algn="l" defTabSz="127986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801" algn="l" defTabSz="127986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735" algn="l" defTabSz="127986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9668" algn="l" defTabSz="127986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9602" algn="l" defTabSz="127986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9536" algn="l" defTabSz="127986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9470" algn="l" defTabSz="127986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0" y="1377377"/>
            <a:ext cx="12801600" cy="8459037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6664" tIns="13332" rIns="26664" bIns="13332" rtlCol="0" anchor="ctr"/>
          <a:lstStyle/>
          <a:p>
            <a:pPr algn="ctr"/>
            <a:endParaRPr lang="en-US"/>
          </a:p>
        </p:txBody>
      </p:sp>
      <p:sp>
        <p:nvSpPr>
          <p:cNvPr id="62" name="AutoShape 4"/>
          <p:cNvSpPr>
            <a:spLocks noChangeArrowheads="1"/>
          </p:cNvSpPr>
          <p:nvPr/>
        </p:nvSpPr>
        <p:spPr bwMode="auto">
          <a:xfrm>
            <a:off x="174686" y="6261041"/>
            <a:ext cx="8370897" cy="2719110"/>
          </a:xfrm>
          <a:prstGeom prst="roundRect">
            <a:avLst>
              <a:gd name="adj" fmla="val 3882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6664" tIns="13332" rIns="26664" bIns="13332" anchor="ctr"/>
          <a:lstStyle/>
          <a:p>
            <a:pPr algn="ctr"/>
            <a:endParaRPr lang="en-US" dirty="0">
              <a:latin typeface="Arial"/>
              <a:cs typeface="Arial"/>
            </a:endParaRPr>
          </a:p>
        </p:txBody>
      </p:sp>
      <p:sp>
        <p:nvSpPr>
          <p:cNvPr id="64" name="Text Box 42"/>
          <p:cNvSpPr txBox="1">
            <a:spLocks noChangeArrowheads="1"/>
          </p:cNvSpPr>
          <p:nvPr/>
        </p:nvSpPr>
        <p:spPr bwMode="auto">
          <a:xfrm>
            <a:off x="272767" y="6338111"/>
            <a:ext cx="8063007" cy="288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6664" tIns="13332" rIns="26664" bIns="13332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700" b="1" dirty="0">
                <a:solidFill>
                  <a:srgbClr val="CB1C68"/>
                </a:solidFill>
                <a:latin typeface="Arial"/>
                <a:cs typeface="Arial"/>
              </a:rPr>
              <a:t>IV. Key Challenges  </a:t>
            </a:r>
          </a:p>
        </p:txBody>
      </p:sp>
      <p:sp>
        <p:nvSpPr>
          <p:cNvPr id="33" name="Rectangle 32"/>
          <p:cNvSpPr/>
          <p:nvPr/>
        </p:nvSpPr>
        <p:spPr>
          <a:xfrm>
            <a:off x="0" y="0"/>
            <a:ext cx="12801600" cy="1578390"/>
          </a:xfrm>
          <a:prstGeom prst="rect">
            <a:avLst/>
          </a:prstGeom>
          <a:solidFill>
            <a:srgbClr val="14364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6664" tIns="13332" rIns="26664" bIns="13332" rtlCol="0" anchor="ctr"/>
          <a:lstStyle/>
          <a:p>
            <a:pPr algn="ctr"/>
            <a:endParaRPr lang="en-US"/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551895" y="176356"/>
            <a:ext cx="11934825" cy="117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6664" tIns="13332" rIns="26664" bIns="13332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ts val="175"/>
              </a:spcAft>
            </a:pPr>
            <a:r>
              <a:rPr lang="en-US" sz="3500" b="1" dirty="0">
                <a:solidFill>
                  <a:schemeClr val="bg2"/>
                </a:solidFill>
                <a:latin typeface="Arial"/>
                <a:cs typeface="Arial"/>
              </a:rPr>
              <a:t>Republic of North Macedonia</a:t>
            </a:r>
          </a:p>
          <a:p>
            <a:pPr eaLnBrk="1" hangingPunct="1">
              <a:spcAft>
                <a:spcPts val="175"/>
              </a:spcAft>
            </a:pPr>
            <a:r>
              <a:rPr lang="en-US" sz="2100" b="1" dirty="0">
                <a:solidFill>
                  <a:schemeClr val="bg2"/>
                </a:solidFill>
                <a:latin typeface="Arial"/>
                <a:cs typeface="Arial"/>
              </a:rPr>
              <a:t>Vaccine Procurement Workshop</a:t>
            </a:r>
          </a:p>
          <a:p>
            <a:pPr eaLnBrk="1" hangingPunct="1"/>
            <a:r>
              <a:rPr lang="en-US" sz="1600" b="1" i="1" dirty="0">
                <a:solidFill>
                  <a:schemeClr val="bg2"/>
                </a:solidFill>
                <a:latin typeface="Arial"/>
                <a:cs typeface="Arial"/>
              </a:rPr>
              <a:t>Tbilisi, April, 2019</a:t>
            </a:r>
            <a:endParaRPr lang="en-US" sz="2600" dirty="0">
              <a:solidFill>
                <a:schemeClr val="bg2"/>
              </a:solidFill>
              <a:latin typeface="Arial"/>
              <a:cs typeface="Arial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0" y="1574292"/>
            <a:ext cx="12801600" cy="13335"/>
          </a:xfrm>
          <a:prstGeom prst="line">
            <a:avLst/>
          </a:prstGeom>
          <a:ln w="190500" cmpd="sng">
            <a:solidFill>
              <a:srgbClr val="E47D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AutoShape 4"/>
          <p:cNvSpPr>
            <a:spLocks noChangeArrowheads="1"/>
          </p:cNvSpPr>
          <p:nvPr/>
        </p:nvSpPr>
        <p:spPr bwMode="auto">
          <a:xfrm>
            <a:off x="8564369" y="1663139"/>
            <a:ext cx="4062546" cy="4566671"/>
          </a:xfrm>
          <a:prstGeom prst="roundRect">
            <a:avLst>
              <a:gd name="adj" fmla="val 7146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6664" tIns="13332" rIns="26664" bIns="13332" anchor="ctr"/>
          <a:lstStyle/>
          <a:p>
            <a:pPr algn="ctr"/>
            <a:endParaRPr lang="en-US" dirty="0">
              <a:latin typeface="Arial"/>
              <a:cs typeface="Arial"/>
            </a:endParaRPr>
          </a:p>
        </p:txBody>
      </p:sp>
      <p:sp>
        <p:nvSpPr>
          <p:cNvPr id="51" name="Text Box 42"/>
          <p:cNvSpPr txBox="1">
            <a:spLocks noChangeArrowheads="1"/>
          </p:cNvSpPr>
          <p:nvPr/>
        </p:nvSpPr>
        <p:spPr bwMode="auto">
          <a:xfrm>
            <a:off x="8577227" y="1851537"/>
            <a:ext cx="4049687" cy="29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6664" tIns="13332" rIns="26664" bIns="13332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700" b="1" dirty="0">
                <a:solidFill>
                  <a:srgbClr val="CB1C68"/>
                </a:solidFill>
                <a:latin typeface="Arial"/>
                <a:cs typeface="Arial"/>
              </a:rPr>
              <a:t>III. Vaccine Procurement in Practice</a:t>
            </a:r>
          </a:p>
        </p:txBody>
      </p:sp>
      <p:pic>
        <p:nvPicPr>
          <p:cNvPr id="72" name="Picture 71" descr="Bill-Melinda-Gates-Foundation-Logo.svg_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1" y="9058658"/>
            <a:ext cx="2066733" cy="532486"/>
          </a:xfrm>
          <a:prstGeom prst="rect">
            <a:avLst/>
          </a:prstGeom>
        </p:spPr>
      </p:pic>
      <p:pic>
        <p:nvPicPr>
          <p:cNvPr id="73" name="Picture 72" descr="LNCT_CMYK Primary Logo.eps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65" t="41364" r="33536" b="40806"/>
          <a:stretch/>
        </p:blipFill>
        <p:spPr>
          <a:xfrm>
            <a:off x="6169339" y="9026728"/>
            <a:ext cx="1771221" cy="660918"/>
          </a:xfrm>
          <a:prstGeom prst="rect">
            <a:avLst/>
          </a:prstGeom>
        </p:spPr>
      </p:pic>
      <p:sp>
        <p:nvSpPr>
          <p:cNvPr id="41" name="Text Box 49"/>
          <p:cNvSpPr txBox="1">
            <a:spLocks noChangeArrowheads="1"/>
          </p:cNvSpPr>
          <p:nvPr/>
        </p:nvSpPr>
        <p:spPr bwMode="auto">
          <a:xfrm>
            <a:off x="-3740497" y="-2895689"/>
            <a:ext cx="1319701" cy="944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6664" tIns="13332" rIns="26664" bIns="13332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300" b="1" dirty="0">
                <a:solidFill>
                  <a:schemeClr val="bg2"/>
                </a:solidFill>
                <a:latin typeface="Arial"/>
                <a:cs typeface="Arial"/>
              </a:rPr>
              <a:t>Country Flag</a:t>
            </a:r>
          </a:p>
          <a:p>
            <a:pPr eaLnBrk="1" hangingPunct="1">
              <a:spcBef>
                <a:spcPct val="50000"/>
              </a:spcBef>
            </a:pPr>
            <a:endParaRPr lang="en-US" sz="800" dirty="0">
              <a:solidFill>
                <a:schemeClr val="bg2"/>
              </a:solidFill>
              <a:latin typeface="Arial"/>
              <a:cs typeface="Arial"/>
            </a:endParaRPr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88EBE286-59AA-A54D-ABD4-801A3A97834F}"/>
              </a:ext>
            </a:extLst>
          </p:cNvPr>
          <p:cNvGrpSpPr/>
          <p:nvPr/>
        </p:nvGrpSpPr>
        <p:grpSpPr>
          <a:xfrm>
            <a:off x="4268762" y="1629625"/>
            <a:ext cx="4285668" cy="4566672"/>
            <a:chOff x="3842875" y="1771625"/>
            <a:chExt cx="4492902" cy="4392248"/>
          </a:xfrm>
        </p:grpSpPr>
        <p:sp>
          <p:nvSpPr>
            <p:cNvPr id="13" name="AutoShape 4"/>
            <p:cNvSpPr>
              <a:spLocks noChangeArrowheads="1"/>
            </p:cNvSpPr>
            <p:nvPr/>
          </p:nvSpPr>
          <p:spPr bwMode="auto">
            <a:xfrm>
              <a:off x="3842875" y="1771625"/>
              <a:ext cx="4492902" cy="4392248"/>
            </a:xfrm>
            <a:prstGeom prst="roundRect">
              <a:avLst>
                <a:gd name="adj" fmla="val 3882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26664" tIns="13332" rIns="26664" bIns="13332" anchor="ctr"/>
            <a:lstStyle/>
            <a:p>
              <a:pPr algn="ctr"/>
              <a:endParaRPr lang="en-US" sz="1200" dirty="0">
                <a:latin typeface="Arial"/>
                <a:cs typeface="Arial"/>
              </a:endParaRPr>
            </a:p>
          </p:txBody>
        </p:sp>
        <p:sp>
          <p:nvSpPr>
            <p:cNvPr id="29" name="Text Box 42"/>
            <p:cNvSpPr txBox="1">
              <a:spLocks noChangeArrowheads="1"/>
            </p:cNvSpPr>
            <p:nvPr/>
          </p:nvSpPr>
          <p:spPr bwMode="auto">
            <a:xfrm>
              <a:off x="3936931" y="1889630"/>
              <a:ext cx="4022394" cy="2885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26664" tIns="13332" rIns="26664" bIns="13332">
              <a:spAutoFit/>
            </a:bodyPr>
            <a:lstStyle>
              <a:lvl1pPr algn="ctr" defTabSz="4389438" eaLnBrk="0" hangingPunct="0">
                <a:defRPr sz="8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algn="ctr" defTabSz="4389438" eaLnBrk="0" hangingPunct="0">
                <a:defRPr sz="8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algn="ctr" defTabSz="4389438" eaLnBrk="0" hangingPunct="0">
                <a:defRPr sz="8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algn="ctr" defTabSz="4389438" eaLnBrk="0" hangingPunct="0">
                <a:defRPr sz="8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algn="ctr" defTabSz="4389438" eaLnBrk="0" hangingPunct="0">
                <a:defRPr sz="8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defTabSz="4389438" eaLnBrk="0" fontAlgn="base" hangingPunct="0">
                <a:spcBef>
                  <a:spcPct val="0"/>
                </a:spcBef>
                <a:spcAft>
                  <a:spcPct val="0"/>
                </a:spcAft>
                <a:defRPr sz="8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defTabSz="4389438" eaLnBrk="0" fontAlgn="base" hangingPunct="0">
                <a:spcBef>
                  <a:spcPct val="0"/>
                </a:spcBef>
                <a:spcAft>
                  <a:spcPct val="0"/>
                </a:spcAft>
                <a:defRPr sz="8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defTabSz="4389438" eaLnBrk="0" fontAlgn="base" hangingPunct="0">
                <a:spcBef>
                  <a:spcPct val="0"/>
                </a:spcBef>
                <a:spcAft>
                  <a:spcPct val="0"/>
                </a:spcAft>
                <a:defRPr sz="8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defTabSz="4389438" eaLnBrk="0" fontAlgn="base" hangingPunct="0">
                <a:spcBef>
                  <a:spcPct val="0"/>
                </a:spcBef>
                <a:spcAft>
                  <a:spcPct val="0"/>
                </a:spcAft>
                <a:defRPr sz="8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700" b="1" dirty="0">
                  <a:solidFill>
                    <a:srgbClr val="CB1C68"/>
                  </a:solidFill>
                  <a:latin typeface="Arial"/>
                  <a:cs typeface="Arial"/>
                </a:rPr>
                <a:t>II. Vaccine Procurement Organogram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6FB3CD6-CED4-1645-A058-154F8E389AA3}"/>
                </a:ext>
              </a:extLst>
            </p:cNvPr>
            <p:cNvSpPr/>
            <p:nvPr/>
          </p:nvSpPr>
          <p:spPr>
            <a:xfrm>
              <a:off x="4058615" y="2964173"/>
              <a:ext cx="1131075" cy="340539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6664" tIns="13332" rIns="26664" bIns="13332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MoH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DAC8067D-921B-C346-8518-197995E6763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62228" y="3304712"/>
              <a:ext cx="11885" cy="583402"/>
            </a:xfrm>
            <a:prstGeom prst="straightConnector1">
              <a:avLst/>
            </a:prstGeom>
            <a:ln w="38100" cmpd="sng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E44DA0F6-A369-8244-B1B3-755348A8B1C8}"/>
                </a:ext>
              </a:extLst>
            </p:cNvPr>
            <p:cNvSpPr/>
            <p:nvPr/>
          </p:nvSpPr>
          <p:spPr>
            <a:xfrm>
              <a:off x="6017573" y="2964173"/>
              <a:ext cx="535015" cy="340539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6664" tIns="13332" rIns="26664" bIns="13332" rtlCol="0" anchor="ctr"/>
            <a:lstStyle/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MoF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3ECED111-3BBA-264A-9D2C-64C9B8EBDE43}"/>
                </a:ext>
              </a:extLst>
            </p:cNvPr>
            <p:cNvSpPr/>
            <p:nvPr/>
          </p:nvSpPr>
          <p:spPr>
            <a:xfrm>
              <a:off x="6812574" y="5098787"/>
              <a:ext cx="1161487" cy="339638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6664" tIns="13332" rIns="26664" bIns="13332"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Contractors</a:t>
              </a:r>
            </a:p>
          </p:txBody>
        </p:sp>
        <p:cxnSp>
          <p:nvCxnSpPr>
            <p:cNvPr id="82" name="Elbow Connector 81">
              <a:extLst>
                <a:ext uri="{FF2B5EF4-FFF2-40B4-BE49-F238E27FC236}">
                  <a16:creationId xmlns:a16="http://schemas.microsoft.com/office/drawing/2014/main" id="{E711F621-55EB-2648-AC57-53674B5D8BF8}"/>
                </a:ext>
              </a:extLst>
            </p:cNvPr>
            <p:cNvCxnSpPr>
              <a:cxnSpLocks/>
            </p:cNvCxnSpPr>
            <p:nvPr/>
          </p:nvCxnSpPr>
          <p:spPr>
            <a:xfrm>
              <a:off x="4617914" y="4520202"/>
              <a:ext cx="2238349" cy="639826"/>
            </a:xfrm>
            <a:prstGeom prst="bentConnector3">
              <a:avLst>
                <a:gd name="adj1" fmla="val 548"/>
              </a:avLst>
            </a:prstGeom>
            <a:ln w="28575">
              <a:solidFill>
                <a:srgbClr val="00A6B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189FCDAC-57E1-3E43-8E45-42C195A4DCDF}"/>
                </a:ext>
              </a:extLst>
            </p:cNvPr>
            <p:cNvSpPr/>
            <p:nvPr/>
          </p:nvSpPr>
          <p:spPr>
            <a:xfrm>
              <a:off x="4878189" y="5430699"/>
              <a:ext cx="1450884" cy="483465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6664" tIns="13332" rIns="26664" bIns="13332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State Procurement Agency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BAD16F3E-F2F3-F84D-9B89-032CBDB5B869}"/>
                </a:ext>
              </a:extLst>
            </p:cNvPr>
            <p:cNvCxnSpPr>
              <a:cxnSpLocks/>
              <a:stCxn id="22" idx="3"/>
              <a:endCxn id="78" idx="1"/>
            </p:cNvCxnSpPr>
            <p:nvPr/>
          </p:nvCxnSpPr>
          <p:spPr>
            <a:xfrm>
              <a:off x="5189690" y="3134443"/>
              <a:ext cx="827883" cy="0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10A8BA5-D78B-DC40-A0A3-E7637CB8B139}"/>
                </a:ext>
              </a:extLst>
            </p:cNvPr>
            <p:cNvSpPr txBox="1"/>
            <p:nvPr/>
          </p:nvSpPr>
          <p:spPr>
            <a:xfrm>
              <a:off x="5266428" y="3197191"/>
              <a:ext cx="81809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financing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C3EBBD3B-6519-194F-9914-E928C27FA416}"/>
                </a:ext>
              </a:extLst>
            </p:cNvPr>
            <p:cNvSpPr txBox="1"/>
            <p:nvPr/>
          </p:nvSpPr>
          <p:spPr>
            <a:xfrm>
              <a:off x="5287937" y="2823271"/>
              <a:ext cx="81809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planning</a:t>
              </a:r>
            </a:p>
          </p:txBody>
        </p:sp>
        <p:sp>
          <p:nvSpPr>
            <p:cNvPr id="77" name="Rounded Rectangle 76">
              <a:extLst>
                <a:ext uri="{FF2B5EF4-FFF2-40B4-BE49-F238E27FC236}">
                  <a16:creationId xmlns:a16="http://schemas.microsoft.com/office/drawing/2014/main" id="{B3D56649-4E3B-3541-A097-DAC5047AC18A}"/>
                </a:ext>
              </a:extLst>
            </p:cNvPr>
            <p:cNvSpPr/>
            <p:nvPr/>
          </p:nvSpPr>
          <p:spPr>
            <a:xfrm>
              <a:off x="3898216" y="3944666"/>
              <a:ext cx="1482402" cy="536107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6664" tIns="13332" rIns="26664" bIns="13332" rtlCol="0" anchor="ctr"/>
            <a:lstStyle/>
            <a:p>
              <a:pPr algn="ctr"/>
              <a:r>
                <a:rPr lang="en-US" sz="1000" dirty="0">
                  <a:solidFill>
                    <a:schemeClr val="tx1"/>
                  </a:solidFill>
                </a:rPr>
                <a:t>Department for Primary and Preventive Care</a:t>
              </a:r>
            </a:p>
          </p:txBody>
        </p:sp>
        <p:cxnSp>
          <p:nvCxnSpPr>
            <p:cNvPr id="115" name="Elbow Connector 114">
              <a:extLst>
                <a:ext uri="{FF2B5EF4-FFF2-40B4-BE49-F238E27FC236}">
                  <a16:creationId xmlns:a16="http://schemas.microsoft.com/office/drawing/2014/main" id="{E98D42F7-4867-1A40-AF9E-7ADBF22924FF}"/>
                </a:ext>
              </a:extLst>
            </p:cNvPr>
            <p:cNvCxnSpPr>
              <a:cxnSpLocks/>
              <a:stCxn id="5" idx="0"/>
            </p:cNvCxnSpPr>
            <p:nvPr/>
          </p:nvCxnSpPr>
          <p:spPr>
            <a:xfrm rot="16200000" flipV="1">
              <a:off x="5991561" y="3697031"/>
              <a:ext cx="790815" cy="2012697"/>
            </a:xfrm>
            <a:prstGeom prst="bentConnector2">
              <a:avLst/>
            </a:prstGeom>
            <a:ln w="28575">
              <a:solidFill>
                <a:srgbClr val="00A6B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34742B62-9603-B743-8F6D-B310B7795F79}"/>
                </a:ext>
              </a:extLst>
            </p:cNvPr>
            <p:cNvSpPr/>
            <p:nvPr/>
          </p:nvSpPr>
          <p:spPr>
            <a:xfrm>
              <a:off x="6915803" y="3995352"/>
              <a:ext cx="1147418" cy="438781"/>
            </a:xfrm>
            <a:prstGeom prst="rect">
              <a:avLst/>
            </a:prstGeom>
            <a:solidFill>
              <a:srgbClr val="CAE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6664" tIns="13332" rIns="26664" bIns="13332" rtlCol="0" anchor="ctr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Customs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5130ABA6-5155-A240-BB98-9FB67BFCB782}"/>
                </a:ext>
              </a:extLst>
            </p:cNvPr>
            <p:cNvSpPr txBox="1"/>
            <p:nvPr/>
          </p:nvSpPr>
          <p:spPr>
            <a:xfrm>
              <a:off x="4777981" y="5197241"/>
              <a:ext cx="1450884" cy="180813"/>
            </a:xfrm>
            <a:prstGeom prst="rect">
              <a:avLst/>
            </a:prstGeom>
            <a:noFill/>
          </p:spPr>
          <p:txBody>
            <a:bodyPr wrap="square" lIns="26664" tIns="13332" rIns="26664" bIns="13332" rtlCol="0">
              <a:spAutoFit/>
            </a:bodyPr>
            <a:lstStyle/>
            <a:p>
              <a:pPr algn="ctr"/>
              <a:r>
                <a:rPr lang="en-US" sz="1000" dirty="0"/>
                <a:t>Local  procurement </a:t>
              </a:r>
            </a:p>
          </p:txBody>
        </p:sp>
      </p:grpSp>
      <p:sp>
        <p:nvSpPr>
          <p:cNvPr id="85" name="AutoShape 4">
            <a:extLst>
              <a:ext uri="{FF2B5EF4-FFF2-40B4-BE49-F238E27FC236}">
                <a16:creationId xmlns:a16="http://schemas.microsoft.com/office/drawing/2014/main" id="{5D9926A3-45B7-B042-B353-5D6562C95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15" y="1661601"/>
            <a:ext cx="4015440" cy="4568209"/>
          </a:xfrm>
          <a:prstGeom prst="roundRect">
            <a:avLst>
              <a:gd name="adj" fmla="val 7146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6664" tIns="13332" rIns="26664" bIns="13332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91" name="Text Box 42">
            <a:extLst>
              <a:ext uri="{FF2B5EF4-FFF2-40B4-BE49-F238E27FC236}">
                <a16:creationId xmlns:a16="http://schemas.microsoft.com/office/drawing/2014/main" id="{501BECC7-DE21-0941-9745-E9CC609F9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088" y="1684006"/>
            <a:ext cx="2867025" cy="288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6664" tIns="13332" rIns="26664" bIns="13332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700" b="1" dirty="0">
                <a:solidFill>
                  <a:srgbClr val="CB1C68"/>
                </a:solidFill>
                <a:latin typeface="Arial"/>
                <a:cs typeface="Arial"/>
              </a:rPr>
              <a:t>I. What and How</a:t>
            </a:r>
          </a:p>
        </p:txBody>
      </p:sp>
      <p:sp>
        <p:nvSpPr>
          <p:cNvPr id="97" name="Content Placeholder 2">
            <a:extLst>
              <a:ext uri="{FF2B5EF4-FFF2-40B4-BE49-F238E27FC236}">
                <a16:creationId xmlns:a16="http://schemas.microsoft.com/office/drawing/2014/main" id="{82CD7128-E409-1A43-B8F5-F2940EE5CA3B}"/>
              </a:ext>
            </a:extLst>
          </p:cNvPr>
          <p:cNvSpPr txBox="1">
            <a:spLocks/>
          </p:cNvSpPr>
          <p:nvPr/>
        </p:nvSpPr>
        <p:spPr>
          <a:xfrm>
            <a:off x="8727648" y="2251810"/>
            <a:ext cx="3779716" cy="3834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DE2414"/>
              </a:buClr>
              <a:buFont typeface="Wingdings" pitchFamily="2" charset="2"/>
              <a:buChar char="§"/>
              <a:defRPr sz="26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7941D"/>
              </a:buClr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0099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333399"/>
              </a:buClr>
              <a:buSzPct val="49000"/>
              <a:buFont typeface="Wingdings" pitchFamily="2" charset="2"/>
              <a:buChar char="v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 hangingPunct="0">
              <a:buNone/>
            </a:pPr>
            <a:r>
              <a:rPr lang="en-US" sz="1100" b="1" dirty="0">
                <a:solidFill>
                  <a:srgbClr val="0099FF"/>
                </a:solidFill>
              </a:rPr>
              <a:t>Regulatory framework</a:t>
            </a:r>
            <a:br>
              <a:rPr lang="en-US" sz="1100" b="1" dirty="0">
                <a:solidFill>
                  <a:srgbClr val="0099FF"/>
                </a:solidFill>
              </a:rPr>
            </a:br>
            <a:r>
              <a:rPr lang="en-GB" sz="1100" dirty="0"/>
              <a:t>Law for public procurement</a:t>
            </a:r>
            <a:endParaRPr lang="mk-MK" sz="1100" dirty="0"/>
          </a:p>
          <a:p>
            <a:pPr marL="57150" indent="0" hangingPunct="0">
              <a:buNone/>
            </a:pPr>
            <a:r>
              <a:rPr lang="en-US" sz="1100" dirty="0"/>
              <a:t>Law for drugs </a:t>
            </a:r>
            <a:endParaRPr lang="mk-MK" sz="1100" dirty="0"/>
          </a:p>
          <a:p>
            <a:pPr marL="57150" indent="0">
              <a:buNone/>
            </a:pPr>
            <a:r>
              <a:rPr lang="en-US" sz="1100" dirty="0"/>
              <a:t>WHO recommendations for vaccine quality </a:t>
            </a:r>
          </a:p>
          <a:p>
            <a:pPr marL="57150" indent="0">
              <a:buNone/>
            </a:pPr>
            <a:r>
              <a:rPr lang="en-US" sz="1100" b="1" dirty="0">
                <a:solidFill>
                  <a:srgbClr val="0099FF"/>
                </a:solidFill>
              </a:rPr>
              <a:t>Recent Vaccine introductions</a:t>
            </a:r>
            <a:endParaRPr lang="en-US" sz="1100" b="1" strike="sngStrike" dirty="0">
              <a:solidFill>
                <a:srgbClr val="0099FF"/>
              </a:solidFill>
            </a:endParaRPr>
          </a:p>
          <a:p>
            <a:pPr marL="57150" indent="0">
              <a:buNone/>
            </a:pPr>
            <a:r>
              <a:rPr lang="en-US" sz="1100" dirty="0"/>
              <a:t>DTaP-IPV</a:t>
            </a:r>
          </a:p>
          <a:p>
            <a:pPr marL="57150" indent="0">
              <a:buNone/>
            </a:pPr>
            <a:r>
              <a:rPr lang="mk-MK" sz="1100" dirty="0"/>
              <a:t>Di-Te-IPV</a:t>
            </a:r>
            <a:endParaRPr lang="en-US" sz="1100" b="1" dirty="0">
              <a:solidFill>
                <a:srgbClr val="0099FF"/>
              </a:solidFill>
            </a:endParaRPr>
          </a:p>
          <a:p>
            <a:pPr marL="57150" indent="0">
              <a:buNone/>
            </a:pPr>
            <a:r>
              <a:rPr lang="en-US" sz="1100" dirty="0"/>
              <a:t>Rota virus vaccine</a:t>
            </a:r>
          </a:p>
          <a:p>
            <a:pPr marL="57150" indent="0">
              <a:buNone/>
            </a:pPr>
            <a:r>
              <a:rPr lang="en-GB" sz="1100" dirty="0"/>
              <a:t>S</a:t>
            </a:r>
            <a:r>
              <a:rPr lang="mk-MK" sz="1100" dirty="0"/>
              <a:t>treptococcus pneumonia</a:t>
            </a:r>
            <a:r>
              <a:rPr lang="en-US" sz="1100" dirty="0"/>
              <a:t> vaccine</a:t>
            </a:r>
          </a:p>
          <a:p>
            <a:pPr marL="57150" indent="0">
              <a:buClr>
                <a:srgbClr val="00B0F0"/>
              </a:buClr>
              <a:buNone/>
            </a:pPr>
            <a:r>
              <a:rPr lang="en-US" sz="1100" b="1" dirty="0">
                <a:solidFill>
                  <a:srgbClr val="0099FF"/>
                </a:solidFill>
              </a:rPr>
              <a:t>Vaccine budget and sources of financing</a:t>
            </a:r>
          </a:p>
          <a:p>
            <a:pPr marL="57150" indent="0">
              <a:buClr>
                <a:srgbClr val="00B0F0"/>
              </a:buClr>
              <a:buNone/>
            </a:pPr>
            <a:r>
              <a:rPr lang="en-US" sz="1100" dirty="0"/>
              <a:t>The funds for the procurement of vaccines are provided from the budget of the Republic of North Macedonia and they are envisaged in the Annual Immunization Program.</a:t>
            </a:r>
          </a:p>
          <a:p>
            <a:pPr marL="57150" indent="0">
              <a:buClr>
                <a:srgbClr val="00B0F0"/>
              </a:buClr>
              <a:buNone/>
            </a:pPr>
            <a:r>
              <a:rPr lang="en-US" sz="1100" b="1" dirty="0">
                <a:solidFill>
                  <a:srgbClr val="0099FF"/>
                </a:solidFill>
              </a:rPr>
              <a:t>Sources of information on vaccine market and prices</a:t>
            </a:r>
            <a:br>
              <a:rPr lang="en-US" sz="1100" b="1" dirty="0">
                <a:solidFill>
                  <a:srgbClr val="0099FF"/>
                </a:solidFill>
              </a:rPr>
            </a:br>
            <a:r>
              <a:rPr lang="en-GB" sz="1100" dirty="0"/>
              <a:t>Drug register</a:t>
            </a:r>
          </a:p>
          <a:p>
            <a:pPr marL="57150" indent="0">
              <a:buClr>
                <a:srgbClr val="00B0F0"/>
              </a:buClr>
              <a:buNone/>
            </a:pPr>
            <a:r>
              <a:rPr lang="en-GB" sz="1100" dirty="0"/>
              <a:t>Methodology of forming unique prices of the medicines</a:t>
            </a:r>
            <a:endParaRPr lang="mk-MK" sz="1100" b="1" dirty="0">
              <a:solidFill>
                <a:srgbClr val="0099FF"/>
              </a:solidFill>
            </a:endParaRPr>
          </a:p>
          <a:p>
            <a:pPr marL="57150" indent="0">
              <a:buClr>
                <a:srgbClr val="00B0F0"/>
              </a:buClr>
              <a:buNone/>
            </a:pPr>
            <a:r>
              <a:rPr lang="en-US" sz="1100" b="1" dirty="0">
                <a:solidFill>
                  <a:srgbClr val="0099FF"/>
                </a:solidFill>
              </a:rPr>
              <a:t>Shortages and over-stocks</a:t>
            </a:r>
          </a:p>
          <a:p>
            <a:pPr marL="57150" indent="0">
              <a:buClr>
                <a:srgbClr val="00B0F0"/>
              </a:buClr>
              <a:buNone/>
            </a:pPr>
            <a:r>
              <a:rPr lang="en-US" sz="1100" dirty="0"/>
              <a:t>N</a:t>
            </a:r>
            <a:r>
              <a:rPr lang="mk-MK" sz="1100" dirty="0"/>
              <a:t>o </a:t>
            </a:r>
            <a:r>
              <a:rPr lang="en-GB" sz="1100" dirty="0"/>
              <a:t>offer</a:t>
            </a:r>
            <a:r>
              <a:rPr lang="mk-MK" sz="1100" dirty="0"/>
              <a:t> submitted by the economic operators</a:t>
            </a:r>
            <a:r>
              <a:rPr lang="en-US" sz="1100" dirty="0"/>
              <a:t> for certain vaccines</a:t>
            </a:r>
            <a:endParaRPr lang="mk-MK" sz="1100" dirty="0"/>
          </a:p>
          <a:p>
            <a:pPr marL="57150" indent="0">
              <a:buClr>
                <a:srgbClr val="00B0F0"/>
              </a:buClr>
              <a:buNone/>
            </a:pPr>
            <a:endParaRPr lang="en-US" sz="1100" b="1" dirty="0">
              <a:solidFill>
                <a:srgbClr val="0099FF"/>
              </a:solidFill>
            </a:endParaRPr>
          </a:p>
          <a:p>
            <a:pPr marL="228600" indent="-171450">
              <a:buClr>
                <a:srgbClr val="00B0F0"/>
              </a:buClr>
            </a:pPr>
            <a:endParaRPr lang="en-US" sz="1100" b="1" dirty="0">
              <a:solidFill>
                <a:srgbClr val="0099FF"/>
              </a:solidFill>
              <a:latin typeface="+mn-lt"/>
            </a:endParaRPr>
          </a:p>
          <a:p>
            <a:pPr marL="228600" indent="-171450">
              <a:buClr>
                <a:srgbClr val="00B0F0"/>
              </a:buClr>
            </a:pPr>
            <a:endParaRPr lang="en-US" sz="1100" b="1" dirty="0">
              <a:solidFill>
                <a:srgbClr val="0099FF"/>
              </a:solidFill>
              <a:latin typeface="+mn-lt"/>
            </a:endParaRPr>
          </a:p>
          <a:p>
            <a:pPr lvl="1"/>
            <a:endParaRPr lang="en-US" sz="400" dirty="0">
              <a:latin typeface="+mn-lt"/>
            </a:endParaRPr>
          </a:p>
        </p:txBody>
      </p:sp>
      <p:sp>
        <p:nvSpPr>
          <p:cNvPr id="140" name="AutoShape 4">
            <a:extLst>
              <a:ext uri="{FF2B5EF4-FFF2-40B4-BE49-F238E27FC236}">
                <a16:creationId xmlns:a16="http://schemas.microsoft.com/office/drawing/2014/main" id="{C14302F3-D4A2-944A-8ED5-4FF089EC7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227" y="6261041"/>
            <a:ext cx="4027084" cy="2719110"/>
          </a:xfrm>
          <a:prstGeom prst="roundRect">
            <a:avLst>
              <a:gd name="adj" fmla="val 3882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6664" tIns="13332" rIns="26664" bIns="13332" anchor="ctr"/>
          <a:lstStyle/>
          <a:p>
            <a:pPr algn="ctr"/>
            <a:endParaRPr lang="en-US" dirty="0">
              <a:latin typeface="Arial"/>
              <a:cs typeface="Arial"/>
            </a:endParaRPr>
          </a:p>
        </p:txBody>
      </p:sp>
      <p:sp>
        <p:nvSpPr>
          <p:cNvPr id="141" name="Text Box 42">
            <a:extLst>
              <a:ext uri="{FF2B5EF4-FFF2-40B4-BE49-F238E27FC236}">
                <a16:creationId xmlns:a16="http://schemas.microsoft.com/office/drawing/2014/main" id="{190075EB-6665-AD47-BCCC-4A83C3902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83993" y="6405571"/>
            <a:ext cx="2867025" cy="29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6664" tIns="13332" rIns="26664" bIns="13332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700" b="1" dirty="0">
                <a:solidFill>
                  <a:srgbClr val="CB1C68"/>
                </a:solidFill>
                <a:latin typeface="Arial"/>
                <a:cs typeface="Arial"/>
              </a:rPr>
              <a:t>V. Way Forward</a:t>
            </a:r>
          </a:p>
        </p:txBody>
      </p:sp>
      <p:sp>
        <p:nvSpPr>
          <p:cNvPr id="144" name="Content Placeholder 2">
            <a:extLst>
              <a:ext uri="{FF2B5EF4-FFF2-40B4-BE49-F238E27FC236}">
                <a16:creationId xmlns:a16="http://schemas.microsoft.com/office/drawing/2014/main" id="{C4B24CA3-ED8E-5045-8908-E1322293923F}"/>
              </a:ext>
            </a:extLst>
          </p:cNvPr>
          <p:cNvSpPr txBox="1">
            <a:spLocks/>
          </p:cNvSpPr>
          <p:nvPr/>
        </p:nvSpPr>
        <p:spPr>
          <a:xfrm>
            <a:off x="8683316" y="6729089"/>
            <a:ext cx="3943598" cy="2251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DE2414"/>
              </a:buClr>
              <a:buFont typeface="Wingdings" pitchFamily="2" charset="2"/>
              <a:buChar char="§"/>
              <a:defRPr sz="26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7941D"/>
              </a:buClr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0099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333399"/>
              </a:buClr>
              <a:buSzPct val="49000"/>
              <a:buFont typeface="Wingdings" pitchFamily="2" charset="2"/>
              <a:buChar char="v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0B0F0"/>
              </a:buClr>
              <a:buNone/>
            </a:pPr>
            <a:r>
              <a:rPr lang="en-US" sz="1100" b="1" dirty="0">
                <a:solidFill>
                  <a:srgbClr val="0099FF"/>
                </a:solidFill>
              </a:rPr>
              <a:t>What main challenges may arise over the next 3 years?</a:t>
            </a:r>
          </a:p>
          <a:p>
            <a:pPr indent="-285750">
              <a:buClr>
                <a:srgbClr val="00B0F0"/>
              </a:buClr>
            </a:pPr>
            <a:endParaRPr lang="en-US" sz="1100" b="1" dirty="0">
              <a:solidFill>
                <a:srgbClr val="0099FF"/>
              </a:solidFill>
            </a:endParaRPr>
          </a:p>
          <a:p>
            <a:pPr indent="-285750">
              <a:buClr>
                <a:srgbClr val="00B0F0"/>
              </a:buClr>
            </a:pPr>
            <a:r>
              <a:rPr lang="en-US" sz="1100" dirty="0"/>
              <a:t>Vaccine hesitancy</a:t>
            </a:r>
          </a:p>
          <a:p>
            <a:pPr indent="-285750">
              <a:buClr>
                <a:srgbClr val="00B0F0"/>
              </a:buClr>
            </a:pPr>
            <a:r>
              <a:rPr lang="en-US" sz="1100" dirty="0"/>
              <a:t>Introduction of new vaccines</a:t>
            </a:r>
          </a:p>
          <a:p>
            <a:pPr indent="-285750">
              <a:buClr>
                <a:srgbClr val="00B0F0"/>
              </a:buClr>
            </a:pPr>
            <a:endParaRPr lang="en-US" sz="1100" b="1" dirty="0">
              <a:solidFill>
                <a:srgbClr val="0099FF"/>
              </a:solidFill>
            </a:endParaRPr>
          </a:p>
          <a:p>
            <a:pPr marL="0" indent="0">
              <a:buClr>
                <a:srgbClr val="00B0F0"/>
              </a:buClr>
              <a:buNone/>
            </a:pPr>
            <a:r>
              <a:rPr lang="en-US" sz="1100" b="1" dirty="0">
                <a:solidFill>
                  <a:srgbClr val="0099FF"/>
                </a:solidFill>
              </a:rPr>
              <a:t>What kind of skills, tools and support might is needed to improve vaccine procurement  efficiency and introduction of new vaccines in the near future? </a:t>
            </a:r>
            <a:r>
              <a:rPr lang="en-US" sz="1100" dirty="0"/>
              <a:t> </a:t>
            </a:r>
          </a:p>
          <a:p>
            <a:pPr marL="0" indent="0">
              <a:buClr>
                <a:srgbClr val="00B0F0"/>
              </a:buClr>
              <a:buNone/>
            </a:pPr>
            <a:endParaRPr lang="en-US" sz="1100" dirty="0"/>
          </a:p>
          <a:p>
            <a:pPr marL="0" indent="0">
              <a:buClr>
                <a:srgbClr val="00B0F0"/>
              </a:buClr>
              <a:buNone/>
            </a:pPr>
            <a:r>
              <a:rPr lang="en-US" sz="1100" dirty="0"/>
              <a:t>Capacity development of staff involved in procurement</a:t>
            </a:r>
          </a:p>
          <a:p>
            <a:pPr marL="228600" indent="-171450">
              <a:buClr>
                <a:srgbClr val="00B0F0"/>
              </a:buClr>
            </a:pPr>
            <a:endParaRPr lang="en-US" sz="1100" b="1" dirty="0">
              <a:solidFill>
                <a:srgbClr val="0099FF"/>
              </a:solidFill>
              <a:latin typeface="+mn-lt"/>
            </a:endParaRPr>
          </a:p>
          <a:p>
            <a:pPr lvl="1"/>
            <a:endParaRPr lang="en-US" sz="400" dirty="0">
              <a:latin typeface="+mn-lt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523074D2-5F7A-C046-8524-2287654C6B3F}"/>
              </a:ext>
            </a:extLst>
          </p:cNvPr>
          <p:cNvSpPr txBox="1"/>
          <p:nvPr/>
        </p:nvSpPr>
        <p:spPr>
          <a:xfrm>
            <a:off x="1895313" y="24488349"/>
            <a:ext cx="1220254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If available, please insert a chart on the quantities of vaccine procured in 2015-2018 by vaccine type, prices (if possible). Indicate stock outs and delays in introduction due to unavailability.</a:t>
            </a:r>
          </a:p>
        </p:txBody>
      </p:sp>
      <p:sp>
        <p:nvSpPr>
          <p:cNvPr id="149" name="Text Box 42">
            <a:extLst>
              <a:ext uri="{FF2B5EF4-FFF2-40B4-BE49-F238E27FC236}">
                <a16:creationId xmlns:a16="http://schemas.microsoft.com/office/drawing/2014/main" id="{1E5EEEFB-B9E4-624D-82C1-9057FDEF3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8361" y="6827104"/>
            <a:ext cx="1770545" cy="1727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6664" tIns="13332" rIns="26664" bIns="13332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500" b="1" dirty="0">
                <a:solidFill>
                  <a:srgbClr val="CB1C68"/>
                </a:solidFill>
                <a:latin typeface="Arial"/>
                <a:cs typeface="Arial"/>
              </a:rPr>
              <a:t>Explaining factors</a:t>
            </a:r>
            <a:endParaRPr lang="ru-RU" sz="1500" b="1" dirty="0">
              <a:solidFill>
                <a:srgbClr val="CB1C68"/>
              </a:solidFill>
              <a:latin typeface="Arial"/>
              <a:cs typeface="Arial"/>
            </a:endParaRPr>
          </a:p>
          <a:p>
            <a:pPr eaLnBrk="1" hangingPunct="1">
              <a:spcBef>
                <a:spcPct val="50000"/>
              </a:spcBef>
            </a:pPr>
            <a:endParaRPr lang="en-US" sz="1500" b="1" dirty="0">
              <a:solidFill>
                <a:srgbClr val="CB1C68"/>
              </a:solidFill>
              <a:latin typeface="Arial"/>
              <a:cs typeface="Arial"/>
            </a:endParaRPr>
          </a:p>
          <a:p>
            <a:pPr marL="171450" indent="-171450" algn="l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Arial"/>
                <a:cs typeface="Arial"/>
              </a:rPr>
              <a:t>Small country</a:t>
            </a:r>
          </a:p>
          <a:p>
            <a:pPr marL="171450" indent="-171450" algn="l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Arial"/>
                <a:cs typeface="Arial"/>
              </a:rPr>
              <a:t>Small quantities to be procured</a:t>
            </a:r>
          </a:p>
          <a:p>
            <a:pPr marL="171450" indent="-171450" algn="l" eaLnBrk="1" hangingPunct="1">
              <a:buFont typeface="Arial" panose="020B0604020202020204" pitchFamily="34" charset="0"/>
              <a:buChar char="•"/>
            </a:pPr>
            <a:endParaRPr lang="en-US" sz="1000" dirty="0">
              <a:latin typeface="Arial"/>
              <a:cs typeface="Arial"/>
            </a:endParaRPr>
          </a:p>
          <a:p>
            <a:pPr marL="171450" indent="-171450" algn="l" eaLnBrk="1" hangingPunct="1">
              <a:buFont typeface="Arial" panose="020B0604020202020204" pitchFamily="34" charset="0"/>
              <a:buChar char="•"/>
            </a:pPr>
            <a:endParaRPr lang="en-US" sz="1000" dirty="0">
              <a:latin typeface="Arial"/>
              <a:cs typeface="Arial"/>
            </a:endParaRPr>
          </a:p>
          <a:p>
            <a:pPr marL="171450" indent="-171450" algn="l" eaLnBrk="1" hangingPunct="1">
              <a:buFont typeface="Arial" panose="020B0604020202020204" pitchFamily="34" charset="0"/>
              <a:buChar char="•"/>
            </a:pPr>
            <a:endParaRPr lang="en-US" sz="1000" dirty="0">
              <a:latin typeface="Arial"/>
              <a:cs typeface="Arial"/>
            </a:endParaRPr>
          </a:p>
        </p:txBody>
      </p:sp>
      <p:sp>
        <p:nvSpPr>
          <p:cNvPr id="150" name="Text Box 42">
            <a:extLst>
              <a:ext uri="{FF2B5EF4-FFF2-40B4-BE49-F238E27FC236}">
                <a16:creationId xmlns:a16="http://schemas.microsoft.com/office/drawing/2014/main" id="{2E6E492F-8286-5B4E-8F99-3EC4FD6B9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9048" y="6844787"/>
            <a:ext cx="2357570" cy="1881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6664" tIns="13332" rIns="26664" bIns="13332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500" b="1" dirty="0">
                <a:solidFill>
                  <a:srgbClr val="CB1C68"/>
                </a:solidFill>
                <a:latin typeface="Arial"/>
                <a:cs typeface="Arial"/>
              </a:rPr>
              <a:t>Mitigating Mechanisms</a:t>
            </a:r>
            <a:endParaRPr lang="ru-RU" sz="1500" b="1" dirty="0">
              <a:solidFill>
                <a:srgbClr val="CB1C68"/>
              </a:solidFill>
              <a:latin typeface="Arial"/>
              <a:cs typeface="Arial"/>
            </a:endParaRPr>
          </a:p>
          <a:p>
            <a:pPr eaLnBrk="1" hangingPunct="1">
              <a:spcBef>
                <a:spcPct val="50000"/>
              </a:spcBef>
            </a:pPr>
            <a:endParaRPr lang="en-US" sz="500" b="1" dirty="0">
              <a:solidFill>
                <a:srgbClr val="CB1C68"/>
              </a:solidFill>
              <a:latin typeface="Arial"/>
              <a:cs typeface="Arial"/>
            </a:endParaRPr>
          </a:p>
          <a:p>
            <a:pPr marL="171450" indent="-171450" algn="l" eaLnBrk="1" hangingPunct="1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100" dirty="0"/>
              <a:t>Introducing of multi – year public procurement</a:t>
            </a:r>
            <a:endParaRPr lang="mk-MK" sz="1100" dirty="0"/>
          </a:p>
          <a:p>
            <a:pPr marL="171450" indent="-171450" algn="l" eaLnBrk="1" hangingPunct="1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100" dirty="0"/>
              <a:t>Republishing bids for certain vaccines </a:t>
            </a:r>
          </a:p>
          <a:p>
            <a:pPr marL="171450" indent="-171450" algn="l" eaLnBrk="1" hangingPunct="1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100" dirty="0"/>
              <a:t>Procurement by one institution for the needs of several institutions</a:t>
            </a:r>
            <a:endParaRPr lang="mk-MK" sz="1100" dirty="0"/>
          </a:p>
          <a:p>
            <a:pPr marL="171450" indent="-171450" algn="l" eaLnBrk="1" hangingPunct="1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100" dirty="0"/>
              <a:t>Joint procurement for Influenza vaccine</a:t>
            </a:r>
          </a:p>
        </p:txBody>
      </p:sp>
      <p:sp>
        <p:nvSpPr>
          <p:cNvPr id="151" name="Text Box 42">
            <a:extLst>
              <a:ext uri="{FF2B5EF4-FFF2-40B4-BE49-F238E27FC236}">
                <a16:creationId xmlns:a16="http://schemas.microsoft.com/office/drawing/2014/main" id="{121F205F-4646-554A-AEF6-AA56AA9B0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4576" y="6852932"/>
            <a:ext cx="1873049" cy="1647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6664" tIns="13332" rIns="26664" bIns="13332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500" b="1" dirty="0">
                <a:solidFill>
                  <a:srgbClr val="CB1C68"/>
                </a:solidFill>
                <a:latin typeface="Arial"/>
                <a:cs typeface="Arial"/>
              </a:rPr>
              <a:t>Possible Solutions</a:t>
            </a:r>
          </a:p>
          <a:p>
            <a:pPr eaLnBrk="1" hangingPunct="1">
              <a:spcBef>
                <a:spcPct val="50000"/>
              </a:spcBef>
            </a:pPr>
            <a:r>
              <a:rPr lang="en-US" sz="600" b="1" dirty="0">
                <a:solidFill>
                  <a:srgbClr val="CB1C68"/>
                </a:solidFill>
                <a:latin typeface="Arial"/>
                <a:cs typeface="Arial"/>
              </a:rPr>
              <a:t> </a:t>
            </a:r>
          </a:p>
          <a:p>
            <a:pPr marL="171450" indent="-171450" algn="l" eaLnBrk="1" hangingPunct="1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Arial"/>
                <a:cs typeface="Arial"/>
              </a:rPr>
              <a:t>Multi-year public procurement</a:t>
            </a:r>
            <a:endParaRPr lang="ru-RU" sz="1100" dirty="0">
              <a:latin typeface="Arial"/>
              <a:cs typeface="Arial"/>
            </a:endParaRPr>
          </a:p>
          <a:p>
            <a:pPr marL="171450" indent="-171450" algn="l" eaLnBrk="1" hangingPunct="1"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en-US" sz="1100" dirty="0">
              <a:latin typeface="Arial"/>
              <a:cs typeface="Arial"/>
            </a:endParaRPr>
          </a:p>
          <a:p>
            <a:pPr marL="171450" indent="-171450" algn="l" eaLnBrk="1" hangingPunct="1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Arial"/>
                <a:cs typeface="Arial"/>
              </a:rPr>
              <a:t>Centralized procurement</a:t>
            </a:r>
          </a:p>
          <a:p>
            <a:pPr marL="171450" indent="-171450" algn="l" eaLnBrk="1" hangingPunct="1"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en-US" sz="1000" dirty="0">
              <a:latin typeface="Arial"/>
              <a:cs typeface="Arial"/>
            </a:endParaRPr>
          </a:p>
          <a:p>
            <a:pPr marL="171450" indent="-171450" algn="l" eaLnBrk="1" hangingPunct="1"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en-US" sz="1000" dirty="0">
              <a:latin typeface="Arial"/>
              <a:cs typeface="Arial"/>
            </a:endParaRPr>
          </a:p>
          <a:p>
            <a:pPr marL="171450" indent="-171450" algn="l" eaLnBrk="1" hangingPunct="1"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en-US" sz="1000" dirty="0">
              <a:latin typeface="Arial"/>
              <a:cs typeface="Arial"/>
            </a:endParaRPr>
          </a:p>
        </p:txBody>
      </p:sp>
      <p:sp>
        <p:nvSpPr>
          <p:cNvPr id="52" name="Text Box 42">
            <a:extLst>
              <a:ext uri="{FF2B5EF4-FFF2-40B4-BE49-F238E27FC236}">
                <a16:creationId xmlns:a16="http://schemas.microsoft.com/office/drawing/2014/main" id="{5D5516FA-8FE7-A347-BB4A-250FA5589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274" y="6778094"/>
            <a:ext cx="1870553" cy="1917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6664" tIns="13332" rIns="26664" bIns="13332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500" b="1" dirty="0">
                <a:solidFill>
                  <a:srgbClr val="CB1C68"/>
                </a:solidFill>
                <a:latin typeface="Arial"/>
                <a:cs typeface="Arial"/>
              </a:rPr>
              <a:t>Challenges</a:t>
            </a:r>
            <a:endParaRPr lang="ru-RU" sz="1500" b="1" dirty="0">
              <a:solidFill>
                <a:srgbClr val="CB1C68"/>
              </a:solidFill>
              <a:latin typeface="Arial"/>
              <a:cs typeface="Arial"/>
            </a:endParaRPr>
          </a:p>
          <a:p>
            <a:pPr eaLnBrk="1" hangingPunct="1">
              <a:spcBef>
                <a:spcPct val="50000"/>
              </a:spcBef>
            </a:pPr>
            <a:endParaRPr lang="ka-GE" sz="500" b="1" dirty="0">
              <a:solidFill>
                <a:srgbClr val="CB1C68"/>
              </a:solidFill>
              <a:latin typeface="Arial"/>
              <a:cs typeface="Arial"/>
            </a:endParaRPr>
          </a:p>
          <a:p>
            <a:pPr marL="171450" indent="-171450" algn="l" eaLnBrk="1" hangingPunct="1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100" dirty="0"/>
              <a:t>Risk of vaccine deficiency</a:t>
            </a:r>
            <a:endParaRPr lang="mk-MK" sz="1100" dirty="0"/>
          </a:p>
          <a:p>
            <a:pPr marL="171450" indent="-171450" algn="l" eaLnBrk="1" hangingPunct="1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100" dirty="0"/>
              <a:t>Providing the necessary quantities from the manufacturer within the foreseen period</a:t>
            </a:r>
          </a:p>
          <a:p>
            <a:pPr marL="171450" indent="-171450" algn="l" eaLnBrk="1" hangingPunct="1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100" dirty="0"/>
              <a:t>Small amount of vaccines</a:t>
            </a:r>
          </a:p>
          <a:p>
            <a:pPr marL="171450" indent="-171450" algn="l" eaLnBrk="1" hangingPunct="1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100" dirty="0"/>
              <a:t>Vaccine hesitancy</a:t>
            </a:r>
          </a:p>
          <a:p>
            <a:pPr marL="171450" indent="-171450" algn="l" eaLnBrk="1" hangingPunct="1"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en-US" sz="1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12D9F14-C32A-4FFF-9B14-F9E0CB4F8B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383303"/>
              </p:ext>
            </p:extLst>
          </p:nvPr>
        </p:nvGraphicFramePr>
        <p:xfrm>
          <a:off x="219439" y="2003771"/>
          <a:ext cx="3863546" cy="40727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756663">
                  <a:extLst>
                    <a:ext uri="{9D8B030D-6E8A-4147-A177-3AD203B41FA5}">
                      <a16:colId xmlns:a16="http://schemas.microsoft.com/office/drawing/2014/main" val="1244366721"/>
                    </a:ext>
                  </a:extLst>
                </a:gridCol>
                <a:gridCol w="815062">
                  <a:extLst>
                    <a:ext uri="{9D8B030D-6E8A-4147-A177-3AD203B41FA5}">
                      <a16:colId xmlns:a16="http://schemas.microsoft.com/office/drawing/2014/main" val="2588801751"/>
                    </a:ext>
                  </a:extLst>
                </a:gridCol>
                <a:gridCol w="1033494">
                  <a:extLst>
                    <a:ext uri="{9D8B030D-6E8A-4147-A177-3AD203B41FA5}">
                      <a16:colId xmlns:a16="http://schemas.microsoft.com/office/drawing/2014/main" val="254018630"/>
                    </a:ext>
                  </a:extLst>
                </a:gridCol>
                <a:gridCol w="1258327">
                  <a:extLst>
                    <a:ext uri="{9D8B030D-6E8A-4147-A177-3AD203B41FA5}">
                      <a16:colId xmlns:a16="http://schemas.microsoft.com/office/drawing/2014/main" val="3825048091"/>
                    </a:ext>
                  </a:extLst>
                </a:gridCol>
              </a:tblGrid>
              <a:tr h="5015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chemeClr val="tx1"/>
                          </a:solidFill>
                          <a:effectLst/>
                        </a:rPr>
                        <a:t>Vaccine</a:t>
                      </a:r>
                      <a:endParaRPr lang="mk-MK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ECB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chemeClr val="tx1"/>
                          </a:solidFill>
                          <a:effectLst/>
                        </a:rPr>
                        <a:t>Presentation</a:t>
                      </a:r>
                      <a:endParaRPr lang="mk-MK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ECB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chemeClr val="tx1"/>
                          </a:solidFill>
                          <a:effectLst/>
                        </a:rPr>
                        <a:t>Manufacturer / Price per dose (USD)</a:t>
                      </a:r>
                      <a:endParaRPr lang="mk-MK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ECB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chemeClr val="tx1"/>
                          </a:solidFill>
                          <a:effectLst/>
                        </a:rPr>
                        <a:t>Procurement Mechanism</a:t>
                      </a:r>
                      <a:endParaRPr lang="mk-MK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FECB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321236"/>
                  </a:ext>
                </a:extLst>
              </a:tr>
              <a:tr h="2517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kern="1200" dirty="0" err="1">
                          <a:effectLst/>
                        </a:rPr>
                        <a:t>Hepatit</a:t>
                      </a:r>
                      <a:r>
                        <a:rPr lang="en-GB" sz="800" kern="1200" dirty="0">
                          <a:effectLst/>
                        </a:rPr>
                        <a:t> B</a:t>
                      </a:r>
                      <a:endParaRPr lang="mk-M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effectLst/>
                        </a:rPr>
                        <a:t>Single dose</a:t>
                      </a:r>
                      <a:endParaRPr lang="mk-M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effectLst/>
                          <a:latin typeface="+mn-lt"/>
                        </a:rPr>
                        <a:t>GSK/ 0.58 USD</a:t>
                      </a:r>
                      <a:endParaRPr lang="mk-MK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kern="1200" dirty="0">
                          <a:effectLst/>
                        </a:rPr>
                        <a:t>Public </a:t>
                      </a:r>
                      <a:r>
                        <a:rPr lang="en-US" sz="800" kern="1200" dirty="0">
                          <a:effectLst/>
                        </a:rPr>
                        <a:t>procurement – </a:t>
                      </a:r>
                      <a:r>
                        <a:rPr lang="en-US" sz="800" kern="1200" dirty="0" err="1">
                          <a:effectLst/>
                        </a:rPr>
                        <a:t>MoH</a:t>
                      </a:r>
                      <a:endParaRPr lang="mk-M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76491732"/>
                  </a:ext>
                </a:extLst>
              </a:tr>
              <a:tr h="2517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effectLst/>
                        </a:rPr>
                        <a:t>BCG</a:t>
                      </a:r>
                      <a:endParaRPr lang="mk-M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effectLst/>
                        </a:rPr>
                        <a:t>Single dose</a:t>
                      </a:r>
                      <a:endParaRPr lang="mk-M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BB NCIPD /</a:t>
                      </a:r>
                      <a:r>
                        <a:rPr lang="mk-MK" sz="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0.01832</a:t>
                      </a:r>
                      <a:endParaRPr lang="mk-MK" sz="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kern="1200" dirty="0">
                          <a:effectLst/>
                        </a:rPr>
                        <a:t>Public </a:t>
                      </a:r>
                      <a:r>
                        <a:rPr lang="en-US" sz="800" kern="1200" dirty="0">
                          <a:effectLst/>
                        </a:rPr>
                        <a:t>procurement – </a:t>
                      </a:r>
                      <a:r>
                        <a:rPr lang="en-US" sz="800" kern="1200" dirty="0" err="1">
                          <a:effectLst/>
                        </a:rPr>
                        <a:t>MoH</a:t>
                      </a:r>
                      <a:endParaRPr lang="mk-M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33700494"/>
                  </a:ext>
                </a:extLst>
              </a:tr>
              <a:tr h="2517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>
                          <a:effectLst/>
                        </a:rPr>
                        <a:t>Pentavalent </a:t>
                      </a:r>
                      <a:endParaRPr lang="mk-MK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effectLst/>
                        </a:rPr>
                        <a:t>Single dose</a:t>
                      </a:r>
                      <a:endParaRPr lang="mk-M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Sanofi/  </a:t>
                      </a:r>
                      <a:r>
                        <a:rPr lang="mk-MK" sz="800" baseline="0" dirty="0">
                          <a:latin typeface="+mn-lt"/>
                        </a:rPr>
                        <a:t>21.47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kern="1200" dirty="0">
                          <a:effectLst/>
                        </a:rPr>
                        <a:t>Public </a:t>
                      </a:r>
                      <a:r>
                        <a:rPr lang="en-US" sz="800" kern="1200" dirty="0">
                          <a:effectLst/>
                        </a:rPr>
                        <a:t>procurement – </a:t>
                      </a:r>
                      <a:r>
                        <a:rPr lang="en-US" sz="800" kern="1200" dirty="0" err="1">
                          <a:effectLst/>
                        </a:rPr>
                        <a:t>MoH</a:t>
                      </a:r>
                      <a:endParaRPr lang="mk-M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4274017"/>
                  </a:ext>
                </a:extLst>
              </a:tr>
              <a:tr h="2517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>
                          <a:effectLst/>
                        </a:rPr>
                        <a:t>Hexavalent</a:t>
                      </a:r>
                      <a:endParaRPr lang="mk-MK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>
                          <a:effectLst/>
                        </a:rPr>
                        <a:t>Single dose</a:t>
                      </a:r>
                      <a:endParaRPr lang="mk-MK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7986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Sanofi/  </a:t>
                      </a:r>
                      <a:r>
                        <a:rPr lang="mk-MK" sz="800" baseline="0" dirty="0">
                          <a:latin typeface="+mn-lt"/>
                        </a:rPr>
                        <a:t>37.78</a:t>
                      </a:r>
                      <a:endParaRPr lang="mk-MK" sz="8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kern="1200" dirty="0">
                          <a:effectLst/>
                        </a:rPr>
                        <a:t>Public </a:t>
                      </a:r>
                      <a:r>
                        <a:rPr lang="en-US" sz="800" kern="1200" dirty="0">
                          <a:effectLst/>
                        </a:rPr>
                        <a:t>procurement – </a:t>
                      </a:r>
                      <a:r>
                        <a:rPr lang="en-US" sz="800" kern="1200" dirty="0" err="1">
                          <a:effectLst/>
                        </a:rPr>
                        <a:t>MoH</a:t>
                      </a:r>
                      <a:endParaRPr lang="mk-M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71553558"/>
                  </a:ext>
                </a:extLst>
              </a:tr>
              <a:tr h="2517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>
                          <a:effectLst/>
                        </a:rPr>
                        <a:t>MRP</a:t>
                      </a:r>
                      <a:endParaRPr lang="mk-MK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>
                          <a:effectLst/>
                        </a:rPr>
                        <a:t>Single dose</a:t>
                      </a:r>
                      <a:endParaRPr lang="mk-MK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MSD/6.87</a:t>
                      </a:r>
                      <a:endParaRPr lang="mk-MK" sz="8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kern="1200" dirty="0">
                          <a:effectLst/>
                        </a:rPr>
                        <a:t>Public </a:t>
                      </a:r>
                      <a:r>
                        <a:rPr lang="en-US" sz="800" kern="1200" dirty="0">
                          <a:effectLst/>
                        </a:rPr>
                        <a:t>procurement – </a:t>
                      </a:r>
                      <a:r>
                        <a:rPr lang="en-US" sz="800" kern="1200" dirty="0" err="1">
                          <a:effectLst/>
                        </a:rPr>
                        <a:t>MoH</a:t>
                      </a:r>
                      <a:endParaRPr lang="mk-M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24214256"/>
                  </a:ext>
                </a:extLst>
              </a:tr>
              <a:tr h="2268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effectLst/>
                        </a:rPr>
                        <a:t>Polio</a:t>
                      </a:r>
                      <a:endParaRPr lang="mk-M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>
                          <a:effectLst/>
                        </a:rPr>
                        <a:t>10 dose</a:t>
                      </a:r>
                      <a:endParaRPr lang="mk-MK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800" dirty="0" err="1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Sanofi</a:t>
                      </a:r>
                      <a:r>
                        <a:rPr lang="en-US" sz="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/ 1.57 </a:t>
                      </a:r>
                      <a:endParaRPr lang="mk-MK" sz="8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kern="1200" dirty="0">
                          <a:effectLst/>
                        </a:rPr>
                        <a:t>Public </a:t>
                      </a:r>
                      <a:r>
                        <a:rPr lang="en-US" sz="800" kern="1200" dirty="0">
                          <a:effectLst/>
                        </a:rPr>
                        <a:t>procurement - </a:t>
                      </a:r>
                      <a:r>
                        <a:rPr lang="en-US" sz="800" kern="1200" dirty="0" err="1">
                          <a:effectLst/>
                        </a:rPr>
                        <a:t>MoH</a:t>
                      </a:r>
                      <a:endParaRPr lang="mk-M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85816978"/>
                  </a:ext>
                </a:extLst>
              </a:tr>
              <a:tr h="3521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>
                          <a:effectLst/>
                        </a:rPr>
                        <a:t>HPV</a:t>
                      </a:r>
                      <a:endParaRPr lang="mk-MK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>
                          <a:effectLst/>
                        </a:rPr>
                        <a:t>Single dose</a:t>
                      </a:r>
                      <a:endParaRPr lang="mk-MK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MSD/</a:t>
                      </a:r>
                      <a:r>
                        <a:rPr lang="mk-MK" sz="800" baseline="0" dirty="0">
                          <a:latin typeface="+mn-lt"/>
                        </a:rPr>
                        <a:t>54.78 </a:t>
                      </a:r>
                    </a:p>
                    <a:p>
                      <a:pPr algn="l">
                        <a:lnSpc>
                          <a:spcPct val="107000"/>
                        </a:lnSpc>
                      </a:pPr>
                      <a:endParaRPr lang="mk-MK" sz="8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kern="1200" dirty="0">
                          <a:effectLst/>
                        </a:rPr>
                        <a:t>Public </a:t>
                      </a:r>
                      <a:r>
                        <a:rPr lang="en-US" sz="800" kern="1200" dirty="0">
                          <a:effectLst/>
                        </a:rPr>
                        <a:t>procurement – </a:t>
                      </a:r>
                      <a:r>
                        <a:rPr lang="en-US" sz="800" kern="1200" dirty="0" err="1">
                          <a:effectLst/>
                        </a:rPr>
                        <a:t>MoH</a:t>
                      </a:r>
                      <a:endParaRPr lang="mk-M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72054146"/>
                  </a:ext>
                </a:extLst>
              </a:tr>
              <a:tr h="2268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effectLst/>
                        </a:rPr>
                        <a:t>Tetanus</a:t>
                      </a:r>
                      <a:endParaRPr lang="mk-M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effectLst/>
                        </a:rPr>
                        <a:t>10 dose</a:t>
                      </a:r>
                      <a:endParaRPr lang="mk-M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BB NCIPD/</a:t>
                      </a:r>
                      <a:r>
                        <a:rPr lang="mk-MK" sz="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0.31 </a:t>
                      </a:r>
                      <a:endParaRPr lang="en-US" sz="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kern="1200" dirty="0">
                          <a:effectLst/>
                        </a:rPr>
                        <a:t>Public </a:t>
                      </a:r>
                      <a:r>
                        <a:rPr lang="en-US" sz="800" kern="1200" dirty="0">
                          <a:effectLst/>
                        </a:rPr>
                        <a:t>procurement – </a:t>
                      </a:r>
                      <a:r>
                        <a:rPr lang="en-US" sz="800" kern="1200" dirty="0" err="1">
                          <a:effectLst/>
                        </a:rPr>
                        <a:t>MoH</a:t>
                      </a:r>
                      <a:endParaRPr lang="mk-M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55747348"/>
                  </a:ext>
                </a:extLst>
              </a:tr>
              <a:tr h="2517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>
                          <a:effectLst/>
                        </a:rPr>
                        <a:t>DTaP-IPV</a:t>
                      </a:r>
                      <a:endParaRPr lang="mk-MK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effectLst/>
                        </a:rPr>
                        <a:t>Single dose</a:t>
                      </a:r>
                      <a:endParaRPr lang="mk-M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NA</a:t>
                      </a:r>
                      <a:endParaRPr lang="mk-MK" sz="8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kern="1200" dirty="0">
                          <a:effectLst/>
                        </a:rPr>
                        <a:t>Public </a:t>
                      </a:r>
                      <a:r>
                        <a:rPr lang="en-US" sz="800" kern="1200" dirty="0">
                          <a:effectLst/>
                        </a:rPr>
                        <a:t>procurement – </a:t>
                      </a:r>
                      <a:r>
                        <a:rPr lang="en-US" sz="800" kern="1200" dirty="0" err="1">
                          <a:effectLst/>
                        </a:rPr>
                        <a:t>MoH</a:t>
                      </a:r>
                      <a:endParaRPr lang="mk-M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24198402"/>
                  </a:ext>
                </a:extLst>
              </a:tr>
              <a:tr h="2517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mk-MK" sz="800" kern="1200">
                          <a:effectLst/>
                        </a:rPr>
                        <a:t>Di-Te-IPV</a:t>
                      </a:r>
                      <a:endParaRPr lang="mk-MK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>
                          <a:effectLst/>
                        </a:rPr>
                        <a:t>Single dose</a:t>
                      </a:r>
                      <a:endParaRPr lang="mk-MK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US" sz="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NA</a:t>
                      </a:r>
                      <a:endParaRPr lang="mk-MK" sz="8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kern="1200" dirty="0">
                          <a:effectLst/>
                        </a:rPr>
                        <a:t>Public </a:t>
                      </a:r>
                      <a:r>
                        <a:rPr lang="en-US" sz="800" kern="1200" dirty="0">
                          <a:effectLst/>
                        </a:rPr>
                        <a:t>procurement - </a:t>
                      </a:r>
                      <a:r>
                        <a:rPr lang="en-US" sz="800" kern="1200" dirty="0" err="1">
                          <a:effectLst/>
                        </a:rPr>
                        <a:t>MoH</a:t>
                      </a:r>
                      <a:endParaRPr lang="mk-M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76496520"/>
                  </a:ext>
                </a:extLst>
              </a:tr>
              <a:tr h="3641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>
                          <a:effectLst/>
                        </a:rPr>
                        <a:t>Rota virus vaccine</a:t>
                      </a:r>
                      <a:endParaRPr lang="mk-MK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>
                          <a:effectLst/>
                        </a:rPr>
                        <a:t>Single dose</a:t>
                      </a:r>
                      <a:endParaRPr lang="mk-MK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aseline="0" dirty="0">
                          <a:latin typeface="+mn-lt"/>
                        </a:rPr>
                        <a:t>MSD/</a:t>
                      </a:r>
                      <a:r>
                        <a:rPr lang="mk-MK" sz="800" baseline="0" dirty="0">
                          <a:latin typeface="+mn-lt"/>
                        </a:rPr>
                        <a:t>26.56 </a:t>
                      </a:r>
                    </a:p>
                    <a:p>
                      <a:pPr algn="l">
                        <a:lnSpc>
                          <a:spcPct val="107000"/>
                        </a:lnSpc>
                      </a:pPr>
                      <a:endParaRPr lang="mk-MK" sz="8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kern="1200" dirty="0">
                          <a:effectLst/>
                        </a:rPr>
                        <a:t>Public </a:t>
                      </a:r>
                      <a:r>
                        <a:rPr lang="en-US" sz="800" kern="1200" dirty="0">
                          <a:effectLst/>
                        </a:rPr>
                        <a:t>procurement – </a:t>
                      </a:r>
                      <a:r>
                        <a:rPr lang="en-US" sz="800" kern="1200" dirty="0" err="1">
                          <a:effectLst/>
                        </a:rPr>
                        <a:t>MoH</a:t>
                      </a:r>
                      <a:endParaRPr lang="mk-M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45795519"/>
                  </a:ext>
                </a:extLst>
              </a:tr>
              <a:tr h="6389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kern="1200" dirty="0">
                          <a:effectLst/>
                        </a:rPr>
                        <a:t>S</a:t>
                      </a:r>
                      <a:r>
                        <a:rPr lang="mk-MK" sz="800" kern="1200" dirty="0">
                          <a:effectLst/>
                        </a:rPr>
                        <a:t>treptococcus pneumonia</a:t>
                      </a:r>
                      <a:r>
                        <a:rPr lang="en-US" sz="800" kern="1200" dirty="0">
                          <a:effectLst/>
                        </a:rPr>
                        <a:t> vaccine</a:t>
                      </a:r>
                      <a:endParaRPr lang="mk-M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effectLst/>
                        </a:rPr>
                        <a:t>Single dose</a:t>
                      </a:r>
                      <a:endParaRPr lang="mk-M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WYETH/ </a:t>
                      </a:r>
                      <a:r>
                        <a:rPr lang="mk-MK" sz="800" baseline="0" dirty="0">
                          <a:latin typeface="+mn-lt"/>
                        </a:rPr>
                        <a:t>37.13 </a:t>
                      </a:r>
                      <a:endParaRPr lang="mk-MK" sz="8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kern="1200" dirty="0">
                          <a:effectLst/>
                        </a:rPr>
                        <a:t>Public </a:t>
                      </a:r>
                      <a:r>
                        <a:rPr lang="en-US" sz="800" kern="1200" dirty="0">
                          <a:effectLst/>
                        </a:rPr>
                        <a:t>procurement – </a:t>
                      </a:r>
                      <a:r>
                        <a:rPr lang="en-US" sz="800" kern="1200" dirty="0" err="1">
                          <a:effectLst/>
                        </a:rPr>
                        <a:t>MoH</a:t>
                      </a:r>
                      <a:endParaRPr lang="mk-MK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90212386"/>
                  </a:ext>
                </a:extLst>
              </a:tr>
            </a:tbl>
          </a:graphicData>
        </a:graphic>
      </p:graphicFrame>
      <p:pic>
        <p:nvPicPr>
          <p:cNvPr id="4098" name="Picture 2" descr="Macedonia flag vector - free download">
            <a:extLst>
              <a:ext uri="{FF2B5EF4-FFF2-40B4-BE49-F238E27FC236}">
                <a16:creationId xmlns:a16="http://schemas.microsoft.com/office/drawing/2014/main" id="{FD24DF46-7EFA-4447-8CED-8EC764A95E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42878" cy="1477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52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ECCB9CBC-5242-44C9-BBBE-0111AE930468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18659" y="0"/>
            <a:ext cx="1482941" cy="1486894"/>
          </a:xfrm>
          <a:prstGeom prst="rect">
            <a:avLst/>
          </a:prstGeom>
        </p:spPr>
      </p:pic>
      <p:pic>
        <p:nvPicPr>
          <p:cNvPr id="48" name="Picture 47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ED193BE2-C51A-4C17-A575-E560810B8511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1064" y="9061040"/>
            <a:ext cx="3429625" cy="597724"/>
          </a:xfrm>
          <a:prstGeom prst="rect">
            <a:avLst/>
          </a:prstGeom>
        </p:spPr>
      </p:pic>
      <p:pic>
        <p:nvPicPr>
          <p:cNvPr id="47" name="Picture 3">
            <a:extLst>
              <a:ext uri="{FF2B5EF4-FFF2-40B4-BE49-F238E27FC236}">
                <a16:creationId xmlns:a16="http://schemas.microsoft.com/office/drawing/2014/main" id="{234189BB-114E-4500-A835-862C6A3887F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77107" y="9096309"/>
            <a:ext cx="1411729" cy="492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5795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150&quot;/&gt;&lt;CPresentation id=&quot;1&quot;&gt;&lt;m_precDefaultNumber&gt;&lt;m_yearfmt&gt;&lt;begin val=&quot;0&quot;/&gt;&lt;end val=&quot;4&quot;/&gt;&lt;/m_yearfmt&gt;&lt;/m_precDefaultNumber&gt;&lt;m_precDefaultPercent&gt;&lt;m_yearfmt&gt;&lt;begin val=&quot;0&quot;/&gt;&lt;end val=&quot;4&quot;/&gt;&lt;/m_yearfmt&gt;&lt;/m_precDefaultPercent&gt;&lt;m_precDefaultDate&gt;&lt;m_bNumberIsYear val=&quot;0&quot;/&gt;&lt;m_strFormatTime&gt;%#m/%#d/%Y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d.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3&quot;&gt;&lt;elem m_fUsage=&quot;1.89999999999999991118E+00&quot;&gt;&lt;m_msothmcolidx val=&quot;0&quot;/&gt;&lt;m_rgb r=&quot;21&quot; g=&quot;09&quot; b=&quot;FD&quot;/&gt;&lt;m_nBrightness val=&quot;0&quot;/&gt;&lt;/elem&gt;&lt;elem m_fUsage=&quot;1.38509999999999999787E+00&quot;&gt;&lt;m_msothmcolidx val=&quot;0&quot;/&gt;&lt;m_rgb r=&quot;D3&quot; g=&quot;EF&quot; b=&quot;AD&quot;/&gt;&lt;m_nBrightness val=&quot;0&quot;/&gt;&lt;/elem&gt;&lt;elem m_fUsage=&quot;8.10000000000000053291E-01&quot;&gt;&lt;m_msothmcolidx val=&quot;0&quot;/&gt;&lt;m_rgb r=&quot;FF&quot; g=&quot;00&quot; b=&quot;00&quot;/&gt;&lt;m_nBrightness val=&quot;0&quot;/&gt;&lt;/elem&gt;&lt;/m_vecMRU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R4D_StandardTemplate_MAC">
  <a:themeElements>
    <a:clrScheme name="LNCT Theme">
      <a:dk1>
        <a:srgbClr val="313231"/>
      </a:dk1>
      <a:lt1>
        <a:srgbClr val="F7F7F7"/>
      </a:lt1>
      <a:dk2>
        <a:srgbClr val="BFBFBF"/>
      </a:dk2>
      <a:lt2>
        <a:srgbClr val="FFFFFF"/>
      </a:lt2>
      <a:accent1>
        <a:srgbClr val="A80A4B"/>
      </a:accent1>
      <a:accent2>
        <a:srgbClr val="E47D25"/>
      </a:accent2>
      <a:accent3>
        <a:srgbClr val="636466"/>
      </a:accent3>
      <a:accent4>
        <a:srgbClr val="313231"/>
      </a:accent4>
      <a:accent5>
        <a:srgbClr val="FC000B"/>
      </a:accent5>
      <a:accent6>
        <a:srgbClr val="BDC5C7"/>
      </a:accent6>
      <a:hlink>
        <a:srgbClr val="E47D25"/>
      </a:hlink>
      <a:folHlink>
        <a:srgbClr val="A75E1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OW-Document" ma:contentTypeID="0x010100C4C8B401AAE50B4896808F1C5415D9AD007C27743072DFDD458C10732A45EA6922" ma:contentTypeVersion="16" ma:contentTypeDescription="Create a new document." ma:contentTypeScope="" ma:versionID="722fe1bc9c833233efb3d0155475aaa2">
  <xsd:schema xmlns:xsd="http://www.w3.org/2001/XMLSchema" xmlns:xs="http://www.w3.org/2001/XMLSchema" xmlns:p="http://schemas.microsoft.com/office/2006/metadata/properties" xmlns:ns1="http://schemas.microsoft.com/sharepoint/v3" xmlns:ns2="2af4539b-39f3-4771-ac1a-16de5a20c394" xmlns:ns3="768c69c3-fa35-427a-bd39-62ed8a1a923f" targetNamespace="http://schemas.microsoft.com/office/2006/metadata/properties" ma:root="true" ma:fieldsID="22d1954386069d4764e8b8fa3e72a065" ns1:_="" ns2:_="" ns3:_="">
    <xsd:import namespace="http://schemas.microsoft.com/sharepoint/v3"/>
    <xsd:import namespace="2af4539b-39f3-4771-ac1a-16de5a20c394"/>
    <xsd:import namespace="768c69c3-fa35-427a-bd39-62ed8a1a923f"/>
    <xsd:element name="properties">
      <xsd:complexType>
        <xsd:sequence>
          <xsd:element name="documentManagement">
            <xsd:complexType>
              <xsd:all>
                <xsd:element ref="ns2:kd16009dc51444af92aa78db77815af5" minOccurs="0"/>
                <xsd:element ref="ns2:TaxCatchAll" minOccurs="0"/>
                <xsd:element ref="ns2:TaxCatchAllLabel" minOccurs="0"/>
                <xsd:element ref="ns2:OW-Author" minOccurs="0"/>
                <xsd:element ref="ns2:OW-BriefDescription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2:SharedWithUsers" minOccurs="0"/>
                <xsd:element ref="ns2:SharedWithDetail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f4539b-39f3-4771-ac1a-16de5a20c394" elementFormDefault="qualified">
    <xsd:import namespace="http://schemas.microsoft.com/office/2006/documentManagement/types"/>
    <xsd:import namespace="http://schemas.microsoft.com/office/infopath/2007/PartnerControls"/>
    <xsd:element name="kd16009dc51444af92aa78db77815af5" ma:index="8" nillable="true" ma:taxonomy="true" ma:internalName="kd16009dc51444af92aa78db77815af5" ma:taxonomyFieldName="OW_x002d_Topics" ma:displayName="OW-Topics" ma:default="123;#Health|dc69edcd-43cc-4690-a0cd-73f1415cf1ed" ma:fieldId="{4d16009d-c514-44af-92aa-78db77815af5}" ma:taxonomyMulti="true" ma:sspId="99a65aa6-ac8d-46e4-9aa8-b40f8e8101fc" ma:termSetId="a91bfab0-4954-4226-aefc-bfb92684985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32858f98-1365-490f-9ce0-cc7840cd00c3}" ma:internalName="TaxCatchAll" ma:showField="CatchAllData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32858f98-1365-490f-9ce0-cc7840cd00c3}" ma:internalName="TaxCatchAllLabel" ma:readOnly="true" ma:showField="CatchAllDataLabel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W-Author" ma:index="12" nillable="true" ma:displayName="OW-Author" ma:list="UserInfo" ma:SharePointGroup="0" ma:internalName="OW_x002d_Auth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W-BriefDescription" ma:index="13" nillable="true" ma:displayName="OW-Brief Description" ma:internalName="OW_x002d_BriefDescription">
      <xsd:simpleType>
        <xsd:restriction base="dms:Note">
          <xsd:maxLength value="255"/>
        </xsd:restriction>
      </xsd:simple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c69c3-fa35-427a-bd39-62ed8a1a92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-Author xmlns="2af4539b-39f3-4771-ac1a-16de5a20c394">
      <UserInfo>
        <DisplayName/>
        <AccountId xsi:nil="true"/>
        <AccountType/>
      </UserInfo>
    </OW-Author>
    <OW-BriefDescription xmlns="2af4539b-39f3-4771-ac1a-16de5a20c394" xsi:nil="true"/>
    <kd16009dc51444af92aa78db77815af5 xmlns="2af4539b-39f3-4771-ac1a-16de5a20c394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Communications</TermName>
          <TermId xmlns="http://schemas.microsoft.com/office/infopath/2007/PartnerControls">d8600aaf-13ee-4a11-996f-f272b3ac4916</TermId>
        </TermInfo>
      </Terms>
    </kd16009dc51444af92aa78db77815af5>
    <TaxCatchAll xmlns="2af4539b-39f3-4771-ac1a-16de5a20c394">
      <Value>8</Value>
    </TaxCatchAll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A77FAE1-4A5F-49CF-9660-7596B003BFCD}"/>
</file>

<file path=customXml/itemProps2.xml><?xml version="1.0" encoding="utf-8"?>
<ds:datastoreItem xmlns:ds="http://schemas.openxmlformats.org/officeDocument/2006/customXml" ds:itemID="{622DF4FB-3862-44CE-9A6B-693D610474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8F70BE-E4CC-4D73-8BA0-08FE658F0A94}">
  <ds:schemaRefs>
    <ds:schemaRef ds:uri="http://purl.org/dc/elements/1.1/"/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metadata/properties"/>
    <ds:schemaRef ds:uri="768c69c3-fa35-427a-bd39-62ed8a1a923f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2af4539b-39f3-4771-ac1a-16de5a20c39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18103</TotalTime>
  <Words>348</Words>
  <Application>Microsoft Macintosh PowerPoint</Application>
  <PresentationFormat>A3 Paper (297x420 mm)</PresentationFormat>
  <Paragraphs>119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Museo Sans 300</vt:lpstr>
      <vt:lpstr>Museo Slab 300</vt:lpstr>
      <vt:lpstr>Wingdings</vt:lpstr>
      <vt:lpstr>R4D_StandardTemplate_MAC</vt:lpstr>
      <vt:lpstr>think-cell Slide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R4D PowerPoint Template</dc:title>
  <dc:creator>R4D17</dc:creator>
  <cp:lastModifiedBy>Ivdity Chikovani</cp:lastModifiedBy>
  <cp:revision>334</cp:revision>
  <cp:lastPrinted>2018-06-28T08:33:47Z</cp:lastPrinted>
  <dcterms:created xsi:type="dcterms:W3CDTF">2013-09-25T20:04:22Z</dcterms:created>
  <dcterms:modified xsi:type="dcterms:W3CDTF">2019-04-04T17:52:27Z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0x010100C4C8B401AAE50B4896808F1C5415D9AD007C27743072DFDD458C10732A45EA6922</vt:lpwstr>
  </property>
  <property fmtid="{D5CDD505-2E9C-101B-9397-08002B2CF9AE}" pid="3" name="OW-Topics">
    <vt:lpwstr>8;#Communications|d8600aaf-13ee-4a11-996f-f272b3ac4916</vt:lpwstr>
  </property>
  <property fmtid="{D5CDD505-2E9C-101B-9397-08002B2CF9AE}" pid="4" name="AuthorIds_UIVersion_512">
    <vt:lpwstr>1679</vt:lpwstr>
  </property>
</Properties>
</file>