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6"/>
  </p:notesMasterIdLst>
  <p:sldIdLst>
    <p:sldId id="280" r:id="rId5"/>
  </p:sldIdLst>
  <p:sldSz cx="12801600" cy="9601200" type="A3"/>
  <p:notesSz cx="6858000" cy="9296400"/>
  <p:custDataLst>
    <p:tags r:id="rId7"/>
  </p:custDataLst>
  <p:defaultTextStyle>
    <a:defPPr>
      <a:defRPr lang="en-US"/>
    </a:defPPr>
    <a:lvl1pPr marL="0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34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67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01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35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68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602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536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70" algn="l" defTabSz="127986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  <p15:guide id="5" orient="horz" pos="630">
          <p15:clr>
            <a:srgbClr val="A4A3A4"/>
          </p15:clr>
        </p15:guide>
        <p15:guide id="6" orient="horz" pos="3024">
          <p15:clr>
            <a:srgbClr val="A4A3A4"/>
          </p15:clr>
        </p15:guide>
        <p15:guide id="7" pos="840">
          <p15:clr>
            <a:srgbClr val="A4A3A4"/>
          </p15:clr>
        </p15:guide>
        <p15:guide id="8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Leah List" initials="LL" lastIdx="5" clrIdx="1">
    <p:extLst/>
  </p:cmAuthor>
  <p:cmAuthor id="2" name="Ivdity Chikovani" initials="IC" lastIdx="10" clrIdx="2">
    <p:extLst>
      <p:ext uri="{19B8F6BF-5375-455C-9EA6-DF929625EA0E}">
        <p15:presenceInfo xmlns:p15="http://schemas.microsoft.com/office/powerpoint/2012/main" userId="S::i.chikovani@curatio.com::88c3af89-cfad-4844-9d52-51bd03c65758" providerId="AD"/>
      </p:ext>
    </p:extLst>
  </p:cmAuthor>
  <p:cmAuthor id="3" name="Miloud KADDAR" initials="MK" lastIdx="8" clrIdx="3">
    <p:extLst>
      <p:ext uri="{19B8F6BF-5375-455C-9EA6-DF929625EA0E}">
        <p15:presenceInfo xmlns:p15="http://schemas.microsoft.com/office/powerpoint/2012/main" userId="2ac54f14310cc946" providerId="Windows Live"/>
      </p:ext>
    </p:extLst>
  </p:cmAuthor>
  <p:cmAuthor id="4" name="Leah Ewald" initials="LE" lastIdx="8" clrIdx="4">
    <p:extLst>
      <p:ext uri="{19B8F6BF-5375-455C-9EA6-DF929625EA0E}">
        <p15:presenceInfo xmlns:p15="http://schemas.microsoft.com/office/powerpoint/2012/main" userId="S::lewald@r4d.org::7118da4b-819b-4dd8-a310-f160306ece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BCC"/>
    <a:srgbClr val="CFE3FC"/>
    <a:srgbClr val="E5FCBE"/>
    <a:srgbClr val="00A6B6"/>
    <a:srgbClr val="A80A4B"/>
    <a:srgbClr val="CAEF00"/>
    <a:srgbClr val="00E8FF"/>
    <a:srgbClr val="07E1F5"/>
    <a:srgbClr val="CB1C68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7814E-146C-421B-9B6B-D6DD7E9514E6}" v="3" dt="2019-04-01T08:23:03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3" autoAdjust="0"/>
    <p:restoredTop sz="94769" autoAdjust="0"/>
  </p:normalViewPr>
  <p:slideViewPr>
    <p:cSldViewPr snapToGrid="0">
      <p:cViewPr>
        <p:scale>
          <a:sx n="103" d="100"/>
          <a:sy n="103" d="100"/>
        </p:scale>
        <p:origin x="1736" y="384"/>
      </p:cViewPr>
      <p:guideLst>
        <p:guide orient="horz" pos="2160"/>
        <p:guide pos="2880"/>
        <p:guide orient="horz" pos="10368"/>
        <p:guide pos="13824"/>
        <p:guide orient="horz" pos="630"/>
        <p:guide orient="horz" pos="3024"/>
        <p:guide pos="84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 Gordeziani" userId="2c74e5fd87d5ba3a" providerId="LiveId" clId="{66CFAAD3-E625-435A-AC6A-4008B98EBC55}"/>
    <pc:docChg chg="undo custSel modSld">
      <pc:chgData name="Natalia Gordeziani" userId="2c74e5fd87d5ba3a" providerId="LiveId" clId="{66CFAAD3-E625-435A-AC6A-4008B98EBC55}" dt="2019-03-22T14:45:45.843" v="75" actId="27636"/>
      <pc:docMkLst>
        <pc:docMk/>
      </pc:docMkLst>
      <pc:sldChg chg="delSp modSp">
        <pc:chgData name="Natalia Gordeziani" userId="2c74e5fd87d5ba3a" providerId="LiveId" clId="{66CFAAD3-E625-435A-AC6A-4008B98EBC55}" dt="2019-03-22T14:45:45.843" v="75" actId="27636"/>
        <pc:sldMkLst>
          <pc:docMk/>
          <pc:sldMk cId="2642579564" sldId="280"/>
        </pc:sldMkLst>
        <pc:spChg chg="mod">
          <ac:chgData name="Natalia Gordeziani" userId="2c74e5fd87d5ba3a" providerId="LiveId" clId="{66CFAAD3-E625-435A-AC6A-4008B98EBC55}" dt="2019-03-22T14:42:32.065" v="2" actId="14100"/>
          <ac:spMkLst>
            <pc:docMk/>
            <pc:sldMk cId="2642579564" sldId="280"/>
            <ac:spMk id="85" creationId="{5D9926A3-45B7-B042-B353-5D6562C95376}"/>
          </ac:spMkLst>
        </pc:spChg>
        <pc:spChg chg="mod">
          <ac:chgData name="Natalia Gordeziani" userId="2c74e5fd87d5ba3a" providerId="LiveId" clId="{66CFAAD3-E625-435A-AC6A-4008B98EBC55}" dt="2019-03-22T14:44:41.512" v="44" actId="122"/>
          <ac:spMkLst>
            <pc:docMk/>
            <pc:sldMk cId="2642579564" sldId="280"/>
            <ac:spMk id="94" creationId="{6910580D-FB94-0749-B391-C5D949CEE09F}"/>
          </ac:spMkLst>
        </pc:spChg>
        <pc:spChg chg="del">
          <ac:chgData name="Natalia Gordeziani" userId="2c74e5fd87d5ba3a" providerId="LiveId" clId="{66CFAAD3-E625-435A-AC6A-4008B98EBC55}" dt="2019-03-22T14:42:08.398" v="0" actId="478"/>
          <ac:spMkLst>
            <pc:docMk/>
            <pc:sldMk cId="2642579564" sldId="280"/>
            <ac:spMk id="95" creationId="{F95DD650-2801-8840-B00F-E508B753DD9E}"/>
          </ac:spMkLst>
        </pc:spChg>
        <pc:spChg chg="mod">
          <ac:chgData name="Natalia Gordeziani" userId="2c74e5fd87d5ba3a" providerId="LiveId" clId="{66CFAAD3-E625-435A-AC6A-4008B98EBC55}" dt="2019-03-22T14:45:45.843" v="75" actId="27636"/>
          <ac:spMkLst>
            <pc:docMk/>
            <pc:sldMk cId="2642579564" sldId="280"/>
            <ac:spMk id="97" creationId="{82CD7128-E409-1A43-B8F5-F2940EE5CA3B}"/>
          </ac:spMkLst>
        </pc:spChg>
        <pc:spChg chg="mod">
          <ac:chgData name="Natalia Gordeziani" userId="2c74e5fd87d5ba3a" providerId="LiveId" clId="{66CFAAD3-E625-435A-AC6A-4008B98EBC55}" dt="2019-03-22T14:45:27.102" v="71" actId="20577"/>
          <ac:spMkLst>
            <pc:docMk/>
            <pc:sldMk cId="2642579564" sldId="280"/>
            <ac:spMk id="144" creationId="{C4B24CA3-ED8E-5045-8908-E1322293923F}"/>
          </ac:spMkLst>
        </pc:spChg>
        <pc:spChg chg="mod">
          <ac:chgData name="Natalia Gordeziani" userId="2c74e5fd87d5ba3a" providerId="LiveId" clId="{66CFAAD3-E625-435A-AC6A-4008B98EBC55}" dt="2019-03-22T14:45:08.833" v="64" actId="20577"/>
          <ac:spMkLst>
            <pc:docMk/>
            <pc:sldMk cId="2642579564" sldId="280"/>
            <ac:spMk id="145" creationId="{DC5B96A6-C043-C64B-988A-F892047E31DC}"/>
          </ac:spMkLst>
        </pc:spChg>
        <pc:grpChg chg="mod">
          <ac:chgData name="Natalia Gordeziani" userId="2c74e5fd87d5ba3a" providerId="LiveId" clId="{66CFAAD3-E625-435A-AC6A-4008B98EBC55}" dt="2019-03-22T14:42:15.006" v="1" actId="14100"/>
          <ac:grpSpMkLst>
            <pc:docMk/>
            <pc:sldMk cId="2642579564" sldId="280"/>
            <ac:grpSpMk id="110" creationId="{88EBE286-59AA-A54D-ABD4-801A3A97834F}"/>
          </ac:grpSpMkLst>
        </pc:grpChg>
      </pc:sldChg>
    </pc:docChg>
  </pc:docChgLst>
  <pc:docChgLst>
    <pc:chgData name="Nata Gordeziani" userId="1e553c8c-0598-40f7-956f-e98aed8fe748" providerId="ADAL" clId="{F467814E-146C-421B-9B6B-D6DD7E9514E6}"/>
    <pc:docChg chg="custSel modSld">
      <pc:chgData name="Nata Gordeziani" userId="1e553c8c-0598-40f7-956f-e98aed8fe748" providerId="ADAL" clId="{F467814E-146C-421B-9B6B-D6DD7E9514E6}" dt="2019-04-01T08:25:26.926" v="7" actId="1076"/>
      <pc:docMkLst>
        <pc:docMk/>
      </pc:docMkLst>
      <pc:sldChg chg="addSp delSp modSp">
        <pc:chgData name="Nata Gordeziani" userId="1e553c8c-0598-40f7-956f-e98aed8fe748" providerId="ADAL" clId="{F467814E-146C-421B-9B6B-D6DD7E9514E6}" dt="2019-04-01T08:25:26.926" v="7" actId="1076"/>
        <pc:sldMkLst>
          <pc:docMk/>
          <pc:sldMk cId="2642579564" sldId="280"/>
        </pc:sldMkLst>
        <pc:picChg chg="add mod">
          <ac:chgData name="Nata Gordeziani" userId="1e553c8c-0598-40f7-956f-e98aed8fe748" providerId="ADAL" clId="{F467814E-146C-421B-9B6B-D6DD7E9514E6}" dt="2019-04-01T08:25:26.926" v="7" actId="1076"/>
          <ac:picMkLst>
            <pc:docMk/>
            <pc:sldMk cId="2642579564" sldId="280"/>
            <ac:picMk id="47" creationId="{234189BB-114E-4500-A835-862C6A3887F1}"/>
          </ac:picMkLst>
        </pc:picChg>
        <pc:picChg chg="mod">
          <ac:chgData name="Nata Gordeziani" userId="1e553c8c-0598-40f7-956f-e98aed8fe748" providerId="ADAL" clId="{F467814E-146C-421B-9B6B-D6DD7E9514E6}" dt="2019-04-01T08:25:26.926" v="7" actId="1076"/>
          <ac:picMkLst>
            <pc:docMk/>
            <pc:sldMk cId="2642579564" sldId="280"/>
            <ac:picMk id="48" creationId="{ED193BE2-C51A-4C17-A575-E560810B8511}"/>
          </ac:picMkLst>
        </pc:picChg>
        <pc:picChg chg="del">
          <ac:chgData name="Nata Gordeziani" userId="1e553c8c-0598-40f7-956f-e98aed8fe748" providerId="ADAL" clId="{F467814E-146C-421B-9B6B-D6DD7E9514E6}" dt="2019-04-01T08:22:41.478" v="0" actId="478"/>
          <ac:picMkLst>
            <pc:docMk/>
            <pc:sldMk cId="2642579564" sldId="280"/>
            <ac:picMk id="70" creationId="{00000000-0000-0000-0000-000000000000}"/>
          </ac:picMkLst>
        </pc:picChg>
        <pc:picChg chg="mod">
          <ac:chgData name="Nata Gordeziani" userId="1e553c8c-0598-40f7-956f-e98aed8fe748" providerId="ADAL" clId="{F467814E-146C-421B-9B6B-D6DD7E9514E6}" dt="2019-04-01T08:25:26.926" v="7" actId="1076"/>
          <ac:picMkLst>
            <pc:docMk/>
            <pc:sldMk cId="2642579564" sldId="280"/>
            <ac:picMk id="72" creationId="{00000000-0000-0000-0000-000000000000}"/>
          </ac:picMkLst>
        </pc:picChg>
        <pc:picChg chg="mod">
          <ac:chgData name="Nata Gordeziani" userId="1e553c8c-0598-40f7-956f-e98aed8fe748" providerId="ADAL" clId="{F467814E-146C-421B-9B6B-D6DD7E9514E6}" dt="2019-04-01T08:25:26.926" v="7" actId="1076"/>
          <ac:picMkLst>
            <pc:docMk/>
            <pc:sldMk cId="2642579564" sldId="280"/>
            <ac:picMk id="73" creationId="{00000000-0000-0000-0000-000000000000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4/4/19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934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867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801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735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9668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9602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9536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9470" algn="l" defTabSz="12798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44793-9554-4379-906D-F78EEC415C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9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0759197-19E3-48FD-8A1A-E6A71D3BDF9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1513846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0759197-19E3-48FD-8A1A-E6A71D3BDF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3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0080" y="3093720"/>
            <a:ext cx="11521440" cy="4274253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8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25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22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7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2133600"/>
            <a:ext cx="11521440" cy="853440"/>
          </a:xfrm>
        </p:spPr>
        <p:txBody>
          <a:bodyPr/>
          <a:lstStyle>
            <a:lvl1pPr>
              <a:buNone/>
              <a:defRPr sz="31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749" y="8411540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B6BE57D-9131-4AB7-B77A-14472D4B82C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33930553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5B6BE57D-9131-4AB7-B77A-14472D4B82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3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749" y="8411540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0080" y="4018896"/>
            <a:ext cx="11521440" cy="3293310"/>
          </a:xfrm>
        </p:spPr>
        <p:txBody>
          <a:bodyPr/>
          <a:lstStyle>
            <a:lvl1pPr marL="639934" indent="-639934">
              <a:buClr>
                <a:schemeClr val="accent1"/>
              </a:buClr>
              <a:buFont typeface="Wingdings" charset="2"/>
              <a:buChar char="§"/>
              <a:defRPr sz="28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1119884" indent="-479950">
              <a:buClr>
                <a:schemeClr val="accent1"/>
              </a:buClr>
              <a:buFont typeface="Wingdings" charset="2"/>
              <a:buChar char="§"/>
              <a:defRPr sz="25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759818" indent="-479950">
              <a:buClr>
                <a:schemeClr val="accent1"/>
              </a:buClr>
              <a:buFont typeface="Wingdings" charset="2"/>
              <a:buChar char="§"/>
              <a:defRPr sz="22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2399751" indent="-47995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7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40080" y="2155588"/>
            <a:ext cx="11521440" cy="1644094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639934" indent="-639934">
              <a:buClr>
                <a:srgbClr val="00A6B6"/>
              </a:buClr>
              <a:buFontTx/>
              <a:buNone/>
              <a:defRPr sz="28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1119884" indent="-479950">
              <a:buClr>
                <a:srgbClr val="00A6B6"/>
              </a:buClr>
              <a:buFontTx/>
              <a:buNone/>
              <a:defRPr sz="25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759818" indent="-479950">
              <a:buClr>
                <a:srgbClr val="00A6B6"/>
              </a:buClr>
              <a:buFontTx/>
              <a:buNone/>
              <a:defRPr sz="22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2399751" indent="-479950">
              <a:buClr>
                <a:srgbClr val="00A6B6"/>
              </a:buClr>
              <a:buFontTx/>
              <a:buNone/>
              <a:defRPr sz="20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7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280160" y="4576656"/>
            <a:ext cx="11521440" cy="16002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45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9348" y="8896438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r">
              <a:defRPr sz="17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0F9CD11A-8958-49A4-BA8F-D12AA7D63C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900172538"/>
              </p:ext>
            </p:ext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0F9CD11A-8958-49A4-BA8F-D12AA7D63C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87" tIns="63993" rIns="127987" bIns="63993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7987" tIns="63993" rIns="127987" bIns="6399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7987" tIns="63993" rIns="127987" bIns="6399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1279867" rtl="0" eaLnBrk="1" latinLnBrk="0" hangingPunct="1">
        <a:spcBef>
          <a:spcPct val="0"/>
        </a:spcBef>
        <a:buNone/>
        <a:defRPr sz="62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479950" indent="-479950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45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1039892" indent="-399959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9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599834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62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2239768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879702" indent="-319967" algn="l" defTabSz="1279867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3519635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69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503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436" indent="-319967" algn="l" defTabSz="127986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4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67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01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35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68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602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536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70" algn="l" defTabSz="127986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1377377"/>
            <a:ext cx="12801600" cy="8459037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endParaRPr lang="en-US"/>
          </a:p>
        </p:txBody>
      </p:sp>
      <p:sp>
        <p:nvSpPr>
          <p:cNvPr id="62" name="AutoShape 4"/>
          <p:cNvSpPr>
            <a:spLocks noChangeArrowheads="1"/>
          </p:cNvSpPr>
          <p:nvPr/>
        </p:nvSpPr>
        <p:spPr bwMode="auto">
          <a:xfrm>
            <a:off x="174686" y="6261041"/>
            <a:ext cx="8370897" cy="271911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64" name="Text Box 42"/>
          <p:cNvSpPr txBox="1">
            <a:spLocks noChangeArrowheads="1"/>
          </p:cNvSpPr>
          <p:nvPr/>
        </p:nvSpPr>
        <p:spPr bwMode="auto">
          <a:xfrm>
            <a:off x="272767" y="6338111"/>
            <a:ext cx="8063007" cy="2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IV. Key Challenges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12801600" cy="1578390"/>
          </a:xfrm>
          <a:prstGeom prst="rect">
            <a:avLst/>
          </a:prstGeom>
          <a:solidFill>
            <a:srgbClr val="14364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664" tIns="13332" rIns="26664" bIns="13332" rtlCol="0" anchor="ctr"/>
          <a:lstStyle/>
          <a:p>
            <a:pPr algn="ctr"/>
            <a:endParaRPr lang="en-US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51895" y="176356"/>
            <a:ext cx="11934825" cy="117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75"/>
              </a:spcAft>
            </a:pPr>
            <a:r>
              <a:rPr lang="en-US" sz="3500" b="1" dirty="0">
                <a:solidFill>
                  <a:schemeClr val="bg2"/>
                </a:solidFill>
                <a:latin typeface="Arial"/>
                <a:cs typeface="Arial"/>
              </a:rPr>
              <a:t>Republic of North Macedonia</a:t>
            </a:r>
          </a:p>
          <a:p>
            <a:pPr eaLnBrk="1" hangingPunct="1">
              <a:spcAft>
                <a:spcPts val="175"/>
              </a:spcAft>
            </a:pPr>
            <a:r>
              <a:rPr lang="en-US" sz="2100" b="1" dirty="0">
                <a:solidFill>
                  <a:schemeClr val="bg2"/>
                </a:solidFill>
                <a:latin typeface="Arial"/>
                <a:cs typeface="Arial"/>
              </a:rPr>
              <a:t>Vaccine Procurement Workshop</a:t>
            </a:r>
          </a:p>
          <a:p>
            <a:pPr eaLnBrk="1" hangingPunct="1"/>
            <a:r>
              <a:rPr lang="en-US" sz="1600" b="1" i="1" dirty="0">
                <a:solidFill>
                  <a:schemeClr val="bg2"/>
                </a:solidFill>
                <a:latin typeface="Arial"/>
                <a:cs typeface="Arial"/>
              </a:rPr>
              <a:t>Tbilisi, April, 2019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1574292"/>
            <a:ext cx="12801600" cy="13335"/>
          </a:xfrm>
          <a:prstGeom prst="line">
            <a:avLst/>
          </a:prstGeom>
          <a:ln w="190500" cmpd="sng">
            <a:solidFill>
              <a:srgbClr val="E47D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8564369" y="1663139"/>
            <a:ext cx="4062546" cy="4566671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8577227" y="1851537"/>
            <a:ext cx="4049687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III. Vaccine Procurement in Practice</a:t>
            </a:r>
          </a:p>
        </p:txBody>
      </p:sp>
      <p:pic>
        <p:nvPicPr>
          <p:cNvPr id="72" name="Picture 71" descr="Bill-Melinda-Gates-Foundation-Logo.svg_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1" y="9058658"/>
            <a:ext cx="2066733" cy="532486"/>
          </a:xfrm>
          <a:prstGeom prst="rect">
            <a:avLst/>
          </a:prstGeom>
        </p:spPr>
      </p:pic>
      <p:pic>
        <p:nvPicPr>
          <p:cNvPr id="73" name="Picture 72" descr="LNCT_CMYK Primary Logo.ep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5" t="41364" r="33536" b="40806"/>
          <a:stretch/>
        </p:blipFill>
        <p:spPr>
          <a:xfrm>
            <a:off x="6169339" y="9026728"/>
            <a:ext cx="1771221" cy="660918"/>
          </a:xfrm>
          <a:prstGeom prst="rect">
            <a:avLst/>
          </a:prstGeom>
        </p:spPr>
      </p:pic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-3740497" y="-2895689"/>
            <a:ext cx="1319701" cy="94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300" b="1" dirty="0">
                <a:solidFill>
                  <a:schemeClr val="bg2"/>
                </a:solidFill>
                <a:latin typeface="Arial"/>
                <a:cs typeface="Arial"/>
              </a:rPr>
              <a:t>Country Flag</a:t>
            </a:r>
          </a:p>
          <a:p>
            <a:pPr eaLnBrk="1" hangingPunct="1">
              <a:spcBef>
                <a:spcPct val="50000"/>
              </a:spcBef>
            </a:pPr>
            <a:endParaRPr lang="en-US" sz="8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88EBE286-59AA-A54D-ABD4-801A3A97834F}"/>
              </a:ext>
            </a:extLst>
          </p:cNvPr>
          <p:cNvGrpSpPr/>
          <p:nvPr/>
        </p:nvGrpSpPr>
        <p:grpSpPr>
          <a:xfrm>
            <a:off x="4268762" y="1629625"/>
            <a:ext cx="4285668" cy="4566672"/>
            <a:chOff x="3842875" y="1771625"/>
            <a:chExt cx="4492902" cy="4392248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3842875" y="1771625"/>
              <a:ext cx="4492902" cy="4392248"/>
            </a:xfrm>
            <a:prstGeom prst="roundRect">
              <a:avLst>
                <a:gd name="adj" fmla="val 3882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6664" tIns="13332" rIns="26664" bIns="13332" anchor="ctr"/>
            <a:lstStyle/>
            <a:p>
              <a:pPr algn="ctr"/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29" name="Text Box 42"/>
            <p:cNvSpPr txBox="1">
              <a:spLocks noChangeArrowheads="1"/>
            </p:cNvSpPr>
            <p:nvPr/>
          </p:nvSpPr>
          <p:spPr bwMode="auto">
            <a:xfrm>
              <a:off x="3936931" y="1889630"/>
              <a:ext cx="4022394" cy="288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6664" tIns="13332" rIns="26664" bIns="13332">
              <a:spAutoFit/>
            </a:bodyPr>
            <a:lstStyle>
              <a:lvl1pPr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algn="ctr" defTabSz="4389438" eaLnBrk="0" hangingPunct="0"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700" b="1" dirty="0">
                  <a:solidFill>
                    <a:srgbClr val="CB1C68"/>
                  </a:solidFill>
                  <a:latin typeface="Arial"/>
                  <a:cs typeface="Arial"/>
                </a:rPr>
                <a:t>II. Vaccine Procurement Organogram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FB3CD6-CED4-1645-A058-154F8E389AA3}"/>
                </a:ext>
              </a:extLst>
            </p:cNvPr>
            <p:cNvSpPr/>
            <p:nvPr/>
          </p:nvSpPr>
          <p:spPr>
            <a:xfrm>
              <a:off x="4058615" y="2964173"/>
              <a:ext cx="1131075" cy="34053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MoH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AC8067D-921B-C346-8518-197995E676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2228" y="3304712"/>
              <a:ext cx="11885" cy="583402"/>
            </a:xfrm>
            <a:prstGeom prst="straightConnector1">
              <a:avLst/>
            </a:prstGeom>
            <a:ln w="38100" cmpd="sng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44DA0F6-A369-8244-B1B3-755348A8B1C8}"/>
                </a:ext>
              </a:extLst>
            </p:cNvPr>
            <p:cNvSpPr/>
            <p:nvPr/>
          </p:nvSpPr>
          <p:spPr>
            <a:xfrm>
              <a:off x="6017573" y="2964173"/>
              <a:ext cx="535015" cy="34053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dirty="0" err="1">
                  <a:solidFill>
                    <a:schemeClr val="tx1"/>
                  </a:solidFill>
                </a:rPr>
                <a:t>MoF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3ECED111-3BBA-264A-9D2C-64C9B8EBDE43}"/>
                </a:ext>
              </a:extLst>
            </p:cNvPr>
            <p:cNvSpPr/>
            <p:nvPr/>
          </p:nvSpPr>
          <p:spPr>
            <a:xfrm>
              <a:off x="6812574" y="5098787"/>
              <a:ext cx="1161487" cy="33963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Contractors</a:t>
              </a:r>
            </a:p>
          </p:txBody>
        </p:sp>
        <p:cxnSp>
          <p:nvCxnSpPr>
            <p:cNvPr id="82" name="Elbow Connector 81">
              <a:extLst>
                <a:ext uri="{FF2B5EF4-FFF2-40B4-BE49-F238E27FC236}">
                  <a16:creationId xmlns:a16="http://schemas.microsoft.com/office/drawing/2014/main" id="{E711F621-55EB-2648-AC57-53674B5D8BF8}"/>
                </a:ext>
              </a:extLst>
            </p:cNvPr>
            <p:cNvCxnSpPr>
              <a:cxnSpLocks/>
            </p:cNvCxnSpPr>
            <p:nvPr/>
          </p:nvCxnSpPr>
          <p:spPr>
            <a:xfrm>
              <a:off x="4617914" y="4520202"/>
              <a:ext cx="2238349" cy="639826"/>
            </a:xfrm>
            <a:prstGeom prst="bentConnector3">
              <a:avLst>
                <a:gd name="adj1" fmla="val 548"/>
              </a:avLst>
            </a:prstGeom>
            <a:ln w="28575">
              <a:solidFill>
                <a:srgbClr val="00A6B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89FCDAC-57E1-3E43-8E45-42C195A4DCDF}"/>
                </a:ext>
              </a:extLst>
            </p:cNvPr>
            <p:cNvSpPr/>
            <p:nvPr/>
          </p:nvSpPr>
          <p:spPr>
            <a:xfrm>
              <a:off x="4878189" y="5430699"/>
              <a:ext cx="1450884" cy="483465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State Procurement Agency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AD16F3E-F2F3-F84D-9B89-032CBDB5B869}"/>
                </a:ext>
              </a:extLst>
            </p:cNvPr>
            <p:cNvCxnSpPr>
              <a:cxnSpLocks/>
              <a:stCxn id="22" idx="3"/>
              <a:endCxn id="78" idx="1"/>
            </p:cNvCxnSpPr>
            <p:nvPr/>
          </p:nvCxnSpPr>
          <p:spPr>
            <a:xfrm>
              <a:off x="5189690" y="3134443"/>
              <a:ext cx="827883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10A8BA5-D78B-DC40-A0A3-E7637CB8B139}"/>
                </a:ext>
              </a:extLst>
            </p:cNvPr>
            <p:cNvSpPr txBox="1"/>
            <p:nvPr/>
          </p:nvSpPr>
          <p:spPr>
            <a:xfrm>
              <a:off x="5266428" y="3197191"/>
              <a:ext cx="818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financing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3EBBD3B-6519-194F-9914-E928C27FA416}"/>
                </a:ext>
              </a:extLst>
            </p:cNvPr>
            <p:cNvSpPr txBox="1"/>
            <p:nvPr/>
          </p:nvSpPr>
          <p:spPr>
            <a:xfrm>
              <a:off x="5287937" y="2823271"/>
              <a:ext cx="8180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planning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B3D56649-4E3B-3541-A097-DAC5047AC18A}"/>
                </a:ext>
              </a:extLst>
            </p:cNvPr>
            <p:cNvSpPr/>
            <p:nvPr/>
          </p:nvSpPr>
          <p:spPr>
            <a:xfrm>
              <a:off x="3898216" y="3944666"/>
              <a:ext cx="1482402" cy="53610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Department for Primary and Preventive Care</a:t>
              </a:r>
            </a:p>
          </p:txBody>
        </p:sp>
        <p:cxnSp>
          <p:nvCxnSpPr>
            <p:cNvPr id="115" name="Elbow Connector 114">
              <a:extLst>
                <a:ext uri="{FF2B5EF4-FFF2-40B4-BE49-F238E27FC236}">
                  <a16:creationId xmlns:a16="http://schemas.microsoft.com/office/drawing/2014/main" id="{E98D42F7-4867-1A40-AF9E-7ADBF22924FF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rot="16200000" flipV="1">
              <a:off x="5991561" y="3697031"/>
              <a:ext cx="790815" cy="2012697"/>
            </a:xfrm>
            <a:prstGeom prst="bentConnector2">
              <a:avLst/>
            </a:prstGeom>
            <a:ln w="28575">
              <a:solidFill>
                <a:srgbClr val="00A6B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4742B62-9603-B743-8F6D-B310B7795F79}"/>
                </a:ext>
              </a:extLst>
            </p:cNvPr>
            <p:cNvSpPr/>
            <p:nvPr/>
          </p:nvSpPr>
          <p:spPr>
            <a:xfrm>
              <a:off x="6915803" y="3995352"/>
              <a:ext cx="1147418" cy="438781"/>
            </a:xfrm>
            <a:prstGeom prst="rect">
              <a:avLst/>
            </a:prstGeom>
            <a:solidFill>
              <a:srgbClr val="CAE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664" tIns="13332" rIns="26664" bIns="13332"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Customs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130ABA6-5155-A240-BB98-9FB67BFCB782}"/>
                </a:ext>
              </a:extLst>
            </p:cNvPr>
            <p:cNvSpPr txBox="1"/>
            <p:nvPr/>
          </p:nvSpPr>
          <p:spPr>
            <a:xfrm>
              <a:off x="4777981" y="5197241"/>
              <a:ext cx="1450884" cy="180813"/>
            </a:xfrm>
            <a:prstGeom prst="rect">
              <a:avLst/>
            </a:prstGeom>
            <a:noFill/>
          </p:spPr>
          <p:txBody>
            <a:bodyPr wrap="square" lIns="26664" tIns="13332" rIns="26664" bIns="13332" rtlCol="0">
              <a:spAutoFit/>
            </a:bodyPr>
            <a:lstStyle/>
            <a:p>
              <a:pPr algn="ctr"/>
              <a:r>
                <a:rPr lang="en-US" sz="1000" dirty="0"/>
                <a:t>Local  procurement </a:t>
              </a:r>
            </a:p>
          </p:txBody>
        </p:sp>
      </p:grpSp>
      <p:sp>
        <p:nvSpPr>
          <p:cNvPr id="85" name="AutoShape 4">
            <a:extLst>
              <a:ext uri="{FF2B5EF4-FFF2-40B4-BE49-F238E27FC236}">
                <a16:creationId xmlns:a16="http://schemas.microsoft.com/office/drawing/2014/main" id="{5D9926A3-45B7-B042-B353-5D6562C95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15" y="1661601"/>
            <a:ext cx="4015440" cy="4568209"/>
          </a:xfrm>
          <a:prstGeom prst="roundRect">
            <a:avLst>
              <a:gd name="adj" fmla="val 7146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1" name="Text Box 42">
            <a:extLst>
              <a:ext uri="{FF2B5EF4-FFF2-40B4-BE49-F238E27FC236}">
                <a16:creationId xmlns:a16="http://schemas.microsoft.com/office/drawing/2014/main" id="{501BECC7-DE21-0941-9745-E9CC609F9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088" y="1684006"/>
            <a:ext cx="2867025" cy="28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I. What and How</a:t>
            </a:r>
          </a:p>
        </p:txBody>
      </p:sp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82CD7128-E409-1A43-B8F5-F2940EE5CA3B}"/>
              </a:ext>
            </a:extLst>
          </p:cNvPr>
          <p:cNvSpPr txBox="1">
            <a:spLocks/>
          </p:cNvSpPr>
          <p:nvPr/>
        </p:nvSpPr>
        <p:spPr>
          <a:xfrm>
            <a:off x="8727648" y="2251810"/>
            <a:ext cx="3779716" cy="383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hangingPunct="0">
              <a:buNone/>
            </a:pPr>
            <a:r>
              <a:rPr lang="en-US" sz="1100" b="1" dirty="0">
                <a:solidFill>
                  <a:srgbClr val="0099FF"/>
                </a:solidFill>
              </a:rPr>
              <a:t>Regulatory framework</a:t>
            </a:r>
            <a:br>
              <a:rPr lang="en-US" sz="1100" b="1" dirty="0">
                <a:solidFill>
                  <a:srgbClr val="0099FF"/>
                </a:solidFill>
              </a:rPr>
            </a:br>
            <a:r>
              <a:rPr lang="en-GB" sz="1100" dirty="0"/>
              <a:t>Law for public procurement</a:t>
            </a:r>
            <a:endParaRPr lang="mk-MK" sz="1100" dirty="0"/>
          </a:p>
          <a:p>
            <a:pPr marL="57150" indent="0" hangingPunct="0">
              <a:buNone/>
            </a:pPr>
            <a:r>
              <a:rPr lang="en-US" sz="1100" dirty="0"/>
              <a:t>Law for drugs </a:t>
            </a:r>
            <a:endParaRPr lang="mk-MK" sz="1100" dirty="0"/>
          </a:p>
          <a:p>
            <a:pPr marL="57150" indent="0">
              <a:buNone/>
            </a:pPr>
            <a:r>
              <a:rPr lang="en-US" sz="1100" dirty="0"/>
              <a:t>WHO recommendations for vaccine quality </a:t>
            </a:r>
          </a:p>
          <a:p>
            <a:pPr marL="57150" indent="0">
              <a:buNone/>
            </a:pPr>
            <a:r>
              <a:rPr lang="en-US" sz="1100" b="1" dirty="0">
                <a:solidFill>
                  <a:srgbClr val="0099FF"/>
                </a:solidFill>
              </a:rPr>
              <a:t>Recent Vaccine introductions</a:t>
            </a:r>
            <a:endParaRPr lang="en-US" sz="1100" b="1" strike="sngStrike" dirty="0">
              <a:solidFill>
                <a:srgbClr val="0099FF"/>
              </a:solidFill>
            </a:endParaRPr>
          </a:p>
          <a:p>
            <a:pPr marL="57150" indent="0">
              <a:buNone/>
            </a:pPr>
            <a:r>
              <a:rPr lang="en-US" sz="1100" dirty="0"/>
              <a:t>DTaP-IPV</a:t>
            </a:r>
          </a:p>
          <a:p>
            <a:pPr marL="57150" indent="0">
              <a:buNone/>
            </a:pPr>
            <a:r>
              <a:rPr lang="mk-MK" sz="1100" dirty="0"/>
              <a:t>Di-Te-IPV</a:t>
            </a:r>
            <a:endParaRPr lang="en-US" sz="1100" b="1" dirty="0">
              <a:solidFill>
                <a:srgbClr val="0099FF"/>
              </a:solidFill>
            </a:endParaRPr>
          </a:p>
          <a:p>
            <a:pPr marL="57150" indent="0">
              <a:buNone/>
            </a:pPr>
            <a:r>
              <a:rPr lang="en-US" sz="1100" dirty="0"/>
              <a:t>Rota virus vaccine</a:t>
            </a:r>
          </a:p>
          <a:p>
            <a:pPr marL="57150" indent="0">
              <a:buNone/>
            </a:pPr>
            <a:r>
              <a:rPr lang="en-GB" sz="1100" dirty="0"/>
              <a:t>S</a:t>
            </a:r>
            <a:r>
              <a:rPr lang="mk-MK" sz="1100" dirty="0"/>
              <a:t>treptococcus pneumonia</a:t>
            </a:r>
            <a:r>
              <a:rPr lang="en-US" sz="1100" dirty="0"/>
              <a:t> vaccine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1100" b="1" dirty="0">
                <a:solidFill>
                  <a:srgbClr val="0099FF"/>
                </a:solidFill>
              </a:rPr>
              <a:t>Vaccine budget and sources of financing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1100" dirty="0"/>
              <a:t>The funds for the procurement of vaccines are provided from the budget of the Republic of North Macedonia and they are envisaged in the Annual Immunization Program.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1100" b="1" dirty="0">
                <a:solidFill>
                  <a:srgbClr val="0099FF"/>
                </a:solidFill>
              </a:rPr>
              <a:t>Sources of information on vaccine market and prices</a:t>
            </a:r>
            <a:br>
              <a:rPr lang="en-US" sz="1100" b="1" dirty="0">
                <a:solidFill>
                  <a:srgbClr val="0099FF"/>
                </a:solidFill>
              </a:rPr>
            </a:br>
            <a:r>
              <a:rPr lang="en-GB" sz="1100" dirty="0"/>
              <a:t>Drug register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GB" sz="1100" dirty="0"/>
              <a:t>Methodology of forming unique prices of the medicines</a:t>
            </a:r>
            <a:endParaRPr lang="mk-MK" sz="1100" b="1" dirty="0">
              <a:solidFill>
                <a:srgbClr val="0099FF"/>
              </a:solidFill>
            </a:endParaRPr>
          </a:p>
          <a:p>
            <a:pPr marL="57150" indent="0">
              <a:buClr>
                <a:srgbClr val="00B0F0"/>
              </a:buClr>
              <a:buNone/>
            </a:pPr>
            <a:r>
              <a:rPr lang="en-US" sz="1100" b="1" dirty="0">
                <a:solidFill>
                  <a:srgbClr val="0099FF"/>
                </a:solidFill>
              </a:rPr>
              <a:t>Shortages and over-stocks</a:t>
            </a:r>
          </a:p>
          <a:p>
            <a:pPr marL="57150" indent="0">
              <a:buClr>
                <a:srgbClr val="00B0F0"/>
              </a:buClr>
              <a:buNone/>
            </a:pPr>
            <a:r>
              <a:rPr lang="en-US" sz="1100" dirty="0"/>
              <a:t>N</a:t>
            </a:r>
            <a:r>
              <a:rPr lang="mk-MK" sz="1100" dirty="0"/>
              <a:t>o </a:t>
            </a:r>
            <a:r>
              <a:rPr lang="en-GB" sz="1100" dirty="0"/>
              <a:t>offer</a:t>
            </a:r>
            <a:r>
              <a:rPr lang="mk-MK" sz="1100" dirty="0"/>
              <a:t> submitted by the economic operators</a:t>
            </a:r>
            <a:r>
              <a:rPr lang="en-US" sz="1100" dirty="0"/>
              <a:t> for certain vaccines</a:t>
            </a:r>
            <a:endParaRPr lang="mk-MK" sz="1100" dirty="0"/>
          </a:p>
          <a:p>
            <a:pPr marL="57150" indent="0">
              <a:buClr>
                <a:srgbClr val="00B0F0"/>
              </a:buClr>
              <a:buNone/>
            </a:pPr>
            <a:endParaRPr lang="en-US" sz="1100" b="1" dirty="0">
              <a:solidFill>
                <a:srgbClr val="0099FF"/>
              </a:solidFill>
            </a:endParaRPr>
          </a:p>
          <a:p>
            <a:pPr marL="228600" indent="-1714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+mn-lt"/>
            </a:endParaRPr>
          </a:p>
          <a:p>
            <a:pPr marL="228600" indent="-1714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+mn-lt"/>
            </a:endParaRPr>
          </a:p>
          <a:p>
            <a:pPr lvl="1"/>
            <a:endParaRPr lang="en-US" sz="400" dirty="0">
              <a:latin typeface="+mn-lt"/>
            </a:endParaRPr>
          </a:p>
        </p:txBody>
      </p:sp>
      <p:sp>
        <p:nvSpPr>
          <p:cNvPr id="140" name="AutoShape 4">
            <a:extLst>
              <a:ext uri="{FF2B5EF4-FFF2-40B4-BE49-F238E27FC236}">
                <a16:creationId xmlns:a16="http://schemas.microsoft.com/office/drawing/2014/main" id="{C14302F3-D4A2-944A-8ED5-4FF089EC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7227" y="6261041"/>
            <a:ext cx="4027084" cy="2719110"/>
          </a:xfrm>
          <a:prstGeom prst="roundRect">
            <a:avLst>
              <a:gd name="adj" fmla="val 388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6664" tIns="13332" rIns="26664" bIns="13332" anchor="ctr"/>
          <a:lstStyle/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141" name="Text Box 42">
            <a:extLst>
              <a:ext uri="{FF2B5EF4-FFF2-40B4-BE49-F238E27FC236}">
                <a16:creationId xmlns:a16="http://schemas.microsoft.com/office/drawing/2014/main" id="{190075EB-6665-AD47-BCCC-4A83C3902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3993" y="6405571"/>
            <a:ext cx="2867025" cy="2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>
                <a:solidFill>
                  <a:srgbClr val="CB1C68"/>
                </a:solidFill>
                <a:latin typeface="Arial"/>
                <a:cs typeface="Arial"/>
              </a:rPr>
              <a:t>V. Way Forward</a:t>
            </a:r>
          </a:p>
        </p:txBody>
      </p:sp>
      <p:sp>
        <p:nvSpPr>
          <p:cNvPr id="144" name="Content Placeholder 2">
            <a:extLst>
              <a:ext uri="{FF2B5EF4-FFF2-40B4-BE49-F238E27FC236}">
                <a16:creationId xmlns:a16="http://schemas.microsoft.com/office/drawing/2014/main" id="{C4B24CA3-ED8E-5045-8908-E1322293923F}"/>
              </a:ext>
            </a:extLst>
          </p:cNvPr>
          <p:cNvSpPr txBox="1">
            <a:spLocks/>
          </p:cNvSpPr>
          <p:nvPr/>
        </p:nvSpPr>
        <p:spPr>
          <a:xfrm>
            <a:off x="8683316" y="6729089"/>
            <a:ext cx="3943598" cy="225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DE2414"/>
              </a:buClr>
              <a:buFont typeface="Wingdings" pitchFamily="2" charset="2"/>
              <a:buChar char="§"/>
              <a:defRPr sz="2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7941D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099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333399"/>
              </a:buClr>
              <a:buSzPct val="49000"/>
              <a:buFont typeface="Wingdings" pitchFamily="2" charset="2"/>
              <a:buChar char="v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B0F0"/>
              </a:buClr>
              <a:buNone/>
            </a:pPr>
            <a:r>
              <a:rPr lang="en-US" sz="1100" b="1" dirty="0">
                <a:solidFill>
                  <a:srgbClr val="0099FF"/>
                </a:solidFill>
              </a:rPr>
              <a:t>What main challenges may arise over the next 3 years?</a:t>
            </a:r>
          </a:p>
          <a:p>
            <a:pPr indent="-2857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</a:endParaRPr>
          </a:p>
          <a:p>
            <a:pPr indent="-285750">
              <a:buClr>
                <a:srgbClr val="00B0F0"/>
              </a:buClr>
            </a:pPr>
            <a:r>
              <a:rPr lang="en-US" sz="1100" dirty="0"/>
              <a:t>Vaccine hesitancy</a:t>
            </a:r>
          </a:p>
          <a:p>
            <a:pPr indent="-285750">
              <a:buClr>
                <a:srgbClr val="00B0F0"/>
              </a:buClr>
            </a:pPr>
            <a:r>
              <a:rPr lang="en-US" sz="1100" dirty="0"/>
              <a:t>Introduction of new vaccines</a:t>
            </a:r>
          </a:p>
          <a:p>
            <a:pPr indent="-2857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</a:endParaRPr>
          </a:p>
          <a:p>
            <a:pPr marL="0" indent="0">
              <a:buClr>
                <a:srgbClr val="00B0F0"/>
              </a:buClr>
              <a:buNone/>
            </a:pPr>
            <a:r>
              <a:rPr lang="en-US" sz="1100" b="1" dirty="0">
                <a:solidFill>
                  <a:srgbClr val="0099FF"/>
                </a:solidFill>
              </a:rPr>
              <a:t>What kind of skills, tools and support might is needed to improve vaccine procurement  efficiency and introduction of new vaccines in the near future? </a:t>
            </a:r>
            <a:r>
              <a:rPr lang="en-US" sz="1100" dirty="0"/>
              <a:t> </a:t>
            </a:r>
          </a:p>
          <a:p>
            <a:pPr marL="0" indent="0">
              <a:buClr>
                <a:srgbClr val="00B0F0"/>
              </a:buClr>
              <a:buNone/>
            </a:pPr>
            <a:endParaRPr lang="en-US" sz="1100" dirty="0"/>
          </a:p>
          <a:p>
            <a:pPr marL="0" indent="0">
              <a:buClr>
                <a:srgbClr val="00B0F0"/>
              </a:buClr>
              <a:buNone/>
            </a:pPr>
            <a:r>
              <a:rPr lang="en-US" sz="1100" dirty="0"/>
              <a:t>Capacity development of staff involved in procurement</a:t>
            </a:r>
          </a:p>
          <a:p>
            <a:pPr marL="228600" indent="-171450">
              <a:buClr>
                <a:srgbClr val="00B0F0"/>
              </a:buClr>
            </a:pPr>
            <a:endParaRPr lang="en-US" sz="1100" b="1" dirty="0">
              <a:solidFill>
                <a:srgbClr val="0099FF"/>
              </a:solidFill>
              <a:latin typeface="+mn-lt"/>
            </a:endParaRPr>
          </a:p>
          <a:p>
            <a:pPr lvl="1"/>
            <a:endParaRPr lang="en-US" sz="400" dirty="0">
              <a:latin typeface="+mn-lt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23074D2-5F7A-C046-8524-2287654C6B3F}"/>
              </a:ext>
            </a:extLst>
          </p:cNvPr>
          <p:cNvSpPr txBox="1"/>
          <p:nvPr/>
        </p:nvSpPr>
        <p:spPr>
          <a:xfrm>
            <a:off x="1895313" y="24488349"/>
            <a:ext cx="122025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If available, please insert a chart on the quantities of vaccine procured in 2015-2018 by vaccine type, prices (if possible). Indicate stock outs and delays in introduction due to unavailability.</a:t>
            </a:r>
          </a:p>
        </p:txBody>
      </p:sp>
      <p:sp>
        <p:nvSpPr>
          <p:cNvPr id="149" name="Text Box 42">
            <a:extLst>
              <a:ext uri="{FF2B5EF4-FFF2-40B4-BE49-F238E27FC236}">
                <a16:creationId xmlns:a16="http://schemas.microsoft.com/office/drawing/2014/main" id="{1E5EEEFB-B9E4-624D-82C1-9057FDEF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8361" y="6827104"/>
            <a:ext cx="1770545" cy="172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 dirty="0">
                <a:solidFill>
                  <a:srgbClr val="CB1C68"/>
                </a:solidFill>
                <a:latin typeface="Arial"/>
                <a:cs typeface="Arial"/>
              </a:rPr>
              <a:t>Explaining factors</a:t>
            </a:r>
            <a:endParaRPr lang="ru-RU" sz="1500" b="1" dirty="0">
              <a:solidFill>
                <a:srgbClr val="CB1C68"/>
              </a:solidFill>
              <a:latin typeface="Arial"/>
              <a:cs typeface="Arial"/>
            </a:endParaRPr>
          </a:p>
          <a:p>
            <a:pPr eaLnBrk="1" hangingPunct="1">
              <a:spcBef>
                <a:spcPct val="50000"/>
              </a:spcBef>
            </a:pPr>
            <a:endParaRPr lang="en-US" sz="1500" b="1" dirty="0">
              <a:solidFill>
                <a:srgbClr val="CB1C68"/>
              </a:solidFill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/>
                <a:cs typeface="Arial"/>
              </a:rPr>
              <a:t>Small country</a:t>
            </a:r>
          </a:p>
          <a:p>
            <a:pPr marL="171450" indent="-171450" algn="l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/>
                <a:cs typeface="Arial"/>
              </a:rPr>
              <a:t>Small quantities to be procured</a:t>
            </a: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  <a:p>
            <a:pPr marL="171450" indent="-171450" algn="l" eaLnBrk="1" hangingPunct="1"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</p:txBody>
      </p:sp>
      <p:sp>
        <p:nvSpPr>
          <p:cNvPr id="150" name="Text Box 42">
            <a:extLst>
              <a:ext uri="{FF2B5EF4-FFF2-40B4-BE49-F238E27FC236}">
                <a16:creationId xmlns:a16="http://schemas.microsoft.com/office/drawing/2014/main" id="{2E6E492F-8286-5B4E-8F99-3EC4FD6B9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9048" y="6844787"/>
            <a:ext cx="2357570" cy="188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 dirty="0">
                <a:solidFill>
                  <a:srgbClr val="CB1C68"/>
                </a:solidFill>
                <a:latin typeface="Arial"/>
                <a:cs typeface="Arial"/>
              </a:rPr>
              <a:t>Mitigating Mechanisms</a:t>
            </a:r>
            <a:endParaRPr lang="ru-RU" sz="1500" b="1" dirty="0">
              <a:solidFill>
                <a:srgbClr val="CB1C68"/>
              </a:solidFill>
              <a:latin typeface="Arial"/>
              <a:cs typeface="Arial"/>
            </a:endParaRPr>
          </a:p>
          <a:p>
            <a:pPr eaLnBrk="1" hangingPunct="1">
              <a:spcBef>
                <a:spcPct val="50000"/>
              </a:spcBef>
            </a:pPr>
            <a:endParaRPr lang="en-US" sz="500" b="1" dirty="0">
              <a:solidFill>
                <a:srgbClr val="CB1C68"/>
              </a:solidFill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Introducing of multi – year public procurement</a:t>
            </a:r>
            <a:endParaRPr lang="mk-MK" sz="1100" dirty="0"/>
          </a:p>
          <a:p>
            <a:pPr marL="171450" indent="-171450" algn="l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Republishing bids for certain vaccines </a:t>
            </a:r>
          </a:p>
          <a:p>
            <a:pPr marL="171450" indent="-171450" algn="l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Procurement by one institution for the needs of several institutions</a:t>
            </a:r>
            <a:endParaRPr lang="mk-MK" sz="1100" dirty="0"/>
          </a:p>
          <a:p>
            <a:pPr marL="171450" indent="-171450" algn="l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Joint procurement for Influenza vaccine</a:t>
            </a:r>
          </a:p>
        </p:txBody>
      </p:sp>
      <p:sp>
        <p:nvSpPr>
          <p:cNvPr id="151" name="Text Box 42">
            <a:extLst>
              <a:ext uri="{FF2B5EF4-FFF2-40B4-BE49-F238E27FC236}">
                <a16:creationId xmlns:a16="http://schemas.microsoft.com/office/drawing/2014/main" id="{121F205F-4646-554A-AEF6-AA56AA9B0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4576" y="6852932"/>
            <a:ext cx="1873049" cy="164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 dirty="0">
                <a:solidFill>
                  <a:srgbClr val="CB1C68"/>
                </a:solidFill>
                <a:latin typeface="Arial"/>
                <a:cs typeface="Arial"/>
              </a:rPr>
              <a:t>Possible Solutions</a:t>
            </a:r>
          </a:p>
          <a:p>
            <a:pPr eaLnBrk="1" hangingPunct="1">
              <a:spcBef>
                <a:spcPct val="50000"/>
              </a:spcBef>
            </a:pPr>
            <a:r>
              <a:rPr lang="en-US" sz="600" b="1" dirty="0">
                <a:solidFill>
                  <a:srgbClr val="CB1C68"/>
                </a:solidFill>
                <a:latin typeface="Arial"/>
                <a:cs typeface="Arial"/>
              </a:rPr>
              <a:t> 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/>
                <a:cs typeface="Arial"/>
              </a:rPr>
              <a:t>Multi-year public procurement</a:t>
            </a:r>
            <a:endParaRPr lang="ru-RU" sz="1100" dirty="0"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100" dirty="0"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latin typeface="Arial"/>
                <a:cs typeface="Arial"/>
              </a:rPr>
              <a:t>Centralized procurement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Arial"/>
              <a:cs typeface="Arial"/>
            </a:endParaRPr>
          </a:p>
        </p:txBody>
      </p:sp>
      <p:sp>
        <p:nvSpPr>
          <p:cNvPr id="52" name="Text Box 42">
            <a:extLst>
              <a:ext uri="{FF2B5EF4-FFF2-40B4-BE49-F238E27FC236}">
                <a16:creationId xmlns:a16="http://schemas.microsoft.com/office/drawing/2014/main" id="{5D5516FA-8FE7-A347-BB4A-250FA5589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74" y="6778094"/>
            <a:ext cx="1870553" cy="191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6664" tIns="13332" rIns="26664" bIns="13332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500" b="1" dirty="0">
                <a:solidFill>
                  <a:srgbClr val="CB1C68"/>
                </a:solidFill>
                <a:latin typeface="Arial"/>
                <a:cs typeface="Arial"/>
              </a:rPr>
              <a:t>Challenges</a:t>
            </a:r>
            <a:endParaRPr lang="ru-RU" sz="1500" b="1" dirty="0">
              <a:solidFill>
                <a:srgbClr val="CB1C68"/>
              </a:solidFill>
              <a:latin typeface="Arial"/>
              <a:cs typeface="Arial"/>
            </a:endParaRPr>
          </a:p>
          <a:p>
            <a:pPr eaLnBrk="1" hangingPunct="1">
              <a:spcBef>
                <a:spcPct val="50000"/>
              </a:spcBef>
            </a:pPr>
            <a:endParaRPr lang="ka-GE" sz="500" b="1" dirty="0">
              <a:solidFill>
                <a:srgbClr val="CB1C68"/>
              </a:solidFill>
              <a:latin typeface="Arial"/>
              <a:cs typeface="Arial"/>
            </a:endParaRPr>
          </a:p>
          <a:p>
            <a:pPr marL="171450" indent="-171450" algn="l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Risk of vaccine deficiency</a:t>
            </a:r>
            <a:endParaRPr lang="mk-MK" sz="1100" dirty="0"/>
          </a:p>
          <a:p>
            <a:pPr marL="171450" indent="-171450" algn="l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Providing the necessary quantities from the manufacturer within the foreseen period</a:t>
            </a:r>
          </a:p>
          <a:p>
            <a:pPr marL="171450" indent="-171450" algn="l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Small amount of vaccines</a:t>
            </a:r>
          </a:p>
          <a:p>
            <a:pPr marL="171450" indent="-171450" algn="l" eaLnBrk="1" hangingPunct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Vaccine hesitancy</a:t>
            </a:r>
          </a:p>
          <a:p>
            <a:pPr marL="171450" indent="-171450" algn="l" eaLnBrk="1" hangingPunct="1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2D9F14-C32A-4FFF-9B14-F9E0CB4F8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383303"/>
              </p:ext>
            </p:extLst>
          </p:nvPr>
        </p:nvGraphicFramePr>
        <p:xfrm>
          <a:off x="219439" y="2003771"/>
          <a:ext cx="3863546" cy="40727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56663">
                  <a:extLst>
                    <a:ext uri="{9D8B030D-6E8A-4147-A177-3AD203B41FA5}">
                      <a16:colId xmlns:a16="http://schemas.microsoft.com/office/drawing/2014/main" val="1244366721"/>
                    </a:ext>
                  </a:extLst>
                </a:gridCol>
                <a:gridCol w="815062">
                  <a:extLst>
                    <a:ext uri="{9D8B030D-6E8A-4147-A177-3AD203B41FA5}">
                      <a16:colId xmlns:a16="http://schemas.microsoft.com/office/drawing/2014/main" val="2588801751"/>
                    </a:ext>
                  </a:extLst>
                </a:gridCol>
                <a:gridCol w="1033494">
                  <a:extLst>
                    <a:ext uri="{9D8B030D-6E8A-4147-A177-3AD203B41FA5}">
                      <a16:colId xmlns:a16="http://schemas.microsoft.com/office/drawing/2014/main" val="254018630"/>
                    </a:ext>
                  </a:extLst>
                </a:gridCol>
                <a:gridCol w="1258327">
                  <a:extLst>
                    <a:ext uri="{9D8B030D-6E8A-4147-A177-3AD203B41FA5}">
                      <a16:colId xmlns:a16="http://schemas.microsoft.com/office/drawing/2014/main" val="3825048091"/>
                    </a:ext>
                  </a:extLst>
                </a:gridCol>
              </a:tblGrid>
              <a:tr h="501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Vaccine</a:t>
                      </a:r>
                      <a:endParaRPr lang="mk-MK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E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Presentation</a:t>
                      </a:r>
                      <a:endParaRPr lang="mk-MK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E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Manufacturer / Price per dose (USD)</a:t>
                      </a:r>
                      <a:endParaRPr lang="mk-MK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ECB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</a:rPr>
                        <a:t>Procurement Mechanism</a:t>
                      </a:r>
                      <a:endParaRPr lang="mk-MK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EC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321236"/>
                  </a:ext>
                </a:extLst>
              </a:tr>
              <a:tr h="251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 err="1">
                          <a:effectLst/>
                        </a:rPr>
                        <a:t>Hepatit</a:t>
                      </a:r>
                      <a:r>
                        <a:rPr lang="en-GB" sz="800" kern="1200" dirty="0">
                          <a:effectLst/>
                        </a:rPr>
                        <a:t> B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Single dose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+mn-lt"/>
                        </a:rPr>
                        <a:t>GSK/ 0.58 USD</a:t>
                      </a:r>
                      <a:endParaRPr lang="mk-MK" sz="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6491732"/>
                  </a:ext>
                </a:extLst>
              </a:tr>
              <a:tr h="251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BCG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Single dose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BB NCIPD /</a:t>
                      </a:r>
                      <a:r>
                        <a:rPr lang="mk-MK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0.01832</a:t>
                      </a:r>
                      <a:endParaRPr lang="mk-MK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3700494"/>
                  </a:ext>
                </a:extLst>
              </a:tr>
              <a:tr h="251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Pentavalent 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Single dose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Sanofi/  </a:t>
                      </a:r>
                      <a:r>
                        <a:rPr lang="mk-MK" sz="800" baseline="0" dirty="0">
                          <a:latin typeface="+mn-lt"/>
                        </a:rPr>
                        <a:t>21.47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274017"/>
                  </a:ext>
                </a:extLst>
              </a:tr>
              <a:tr h="251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Hexavalent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Single dose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7986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Sanofi/  </a:t>
                      </a:r>
                      <a:r>
                        <a:rPr lang="mk-MK" sz="800" baseline="0" dirty="0">
                          <a:latin typeface="+mn-lt"/>
                        </a:rPr>
                        <a:t>37.78</a:t>
                      </a:r>
                      <a:endParaRPr lang="mk-MK" sz="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1553558"/>
                  </a:ext>
                </a:extLst>
              </a:tr>
              <a:tr h="251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MRP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Single dose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MSD/6.87</a:t>
                      </a:r>
                      <a:endParaRPr lang="mk-MK" sz="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4214256"/>
                  </a:ext>
                </a:extLst>
              </a:tr>
              <a:tr h="226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Polio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10 dose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8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Sanofi</a:t>
                      </a:r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 1.57 </a:t>
                      </a:r>
                      <a:endParaRPr lang="mk-MK" sz="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-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5816978"/>
                  </a:ext>
                </a:extLst>
              </a:tr>
              <a:tr h="352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HPV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Single dose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MSD/</a:t>
                      </a:r>
                      <a:r>
                        <a:rPr lang="mk-MK" sz="800" baseline="0" dirty="0">
                          <a:latin typeface="+mn-lt"/>
                        </a:rPr>
                        <a:t>54.78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mk-MK" sz="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72054146"/>
                  </a:ext>
                </a:extLst>
              </a:tr>
              <a:tr h="226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Tetanus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10 dose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BB NCIPD/</a:t>
                      </a:r>
                      <a:r>
                        <a:rPr lang="mk-MK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0.31 </a:t>
                      </a:r>
                      <a:endParaRPr lang="en-US" sz="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5747348"/>
                  </a:ext>
                </a:extLst>
              </a:tr>
              <a:tr h="251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DTaP-IPV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Single dose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</a:t>
                      </a:r>
                      <a:endParaRPr lang="mk-MK" sz="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4198402"/>
                  </a:ext>
                </a:extLst>
              </a:tr>
              <a:tr h="251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800" kern="1200">
                          <a:effectLst/>
                        </a:rPr>
                        <a:t>Di-Te-IPV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Single dose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</a:t>
                      </a:r>
                      <a:endParaRPr lang="mk-MK" sz="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-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6496520"/>
                  </a:ext>
                </a:extLst>
              </a:tr>
              <a:tr h="3641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Rota virus vaccine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>
                          <a:effectLst/>
                        </a:rPr>
                        <a:t>Single dose</a:t>
                      </a:r>
                      <a:endParaRPr lang="mk-MK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aseline="0" dirty="0">
                          <a:latin typeface="+mn-lt"/>
                        </a:rPr>
                        <a:t>MSD/</a:t>
                      </a:r>
                      <a:r>
                        <a:rPr lang="mk-MK" sz="800" baseline="0" dirty="0">
                          <a:latin typeface="+mn-lt"/>
                        </a:rPr>
                        <a:t>26.56 </a:t>
                      </a:r>
                    </a:p>
                    <a:p>
                      <a:pPr algn="l">
                        <a:lnSpc>
                          <a:spcPct val="107000"/>
                        </a:lnSpc>
                      </a:pPr>
                      <a:endParaRPr lang="mk-MK" sz="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45795519"/>
                  </a:ext>
                </a:extLst>
              </a:tr>
              <a:tr h="6389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S</a:t>
                      </a:r>
                      <a:r>
                        <a:rPr lang="mk-MK" sz="800" kern="1200" dirty="0">
                          <a:effectLst/>
                        </a:rPr>
                        <a:t>treptococcus pneumonia</a:t>
                      </a:r>
                      <a:r>
                        <a:rPr lang="en-US" sz="800" kern="1200" dirty="0">
                          <a:effectLst/>
                        </a:rPr>
                        <a:t> vaccine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</a:rPr>
                        <a:t>Single dose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WYETH/ </a:t>
                      </a:r>
                      <a:r>
                        <a:rPr lang="mk-MK" sz="800" baseline="0" dirty="0">
                          <a:latin typeface="+mn-lt"/>
                        </a:rPr>
                        <a:t>37.13 </a:t>
                      </a:r>
                      <a:endParaRPr lang="mk-MK" sz="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</a:rPr>
                        <a:t>Public </a:t>
                      </a:r>
                      <a:r>
                        <a:rPr lang="en-US" sz="800" kern="1200" dirty="0">
                          <a:effectLst/>
                        </a:rPr>
                        <a:t>procurement – </a:t>
                      </a:r>
                      <a:r>
                        <a:rPr lang="en-US" sz="800" kern="1200" dirty="0" err="1">
                          <a:effectLst/>
                        </a:rPr>
                        <a:t>MoH</a:t>
                      </a:r>
                      <a:endParaRPr lang="mk-MK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0212386"/>
                  </a:ext>
                </a:extLst>
              </a:tr>
            </a:tbl>
          </a:graphicData>
        </a:graphic>
      </p:graphicFrame>
      <p:pic>
        <p:nvPicPr>
          <p:cNvPr id="4098" name="Picture 2" descr="Macedonia flag vector - free download">
            <a:extLst>
              <a:ext uri="{FF2B5EF4-FFF2-40B4-BE49-F238E27FC236}">
                <a16:creationId xmlns:a16="http://schemas.microsoft.com/office/drawing/2014/main" id="{FD24DF46-7EFA-4447-8CED-8EC764A95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42878" cy="14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CCB9CBC-5242-44C9-BBBE-0111AE93046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8659" y="0"/>
            <a:ext cx="1482941" cy="1486894"/>
          </a:xfrm>
          <a:prstGeom prst="rect">
            <a:avLst/>
          </a:prstGeom>
        </p:spPr>
      </p:pic>
      <p:pic>
        <p:nvPicPr>
          <p:cNvPr id="48" name="Picture 47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ED193BE2-C51A-4C17-A575-E560810B851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064" y="9061040"/>
            <a:ext cx="3429625" cy="597724"/>
          </a:xfrm>
          <a:prstGeom prst="rect">
            <a:avLst/>
          </a:prstGeom>
        </p:spPr>
      </p:pic>
      <p:pic>
        <p:nvPicPr>
          <p:cNvPr id="47" name="Picture 3">
            <a:extLst>
              <a:ext uri="{FF2B5EF4-FFF2-40B4-BE49-F238E27FC236}">
                <a16:creationId xmlns:a16="http://schemas.microsoft.com/office/drawing/2014/main" id="{234189BB-114E-4500-A835-862C6A3887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77107" y="9096309"/>
            <a:ext cx="1411729" cy="4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79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5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1.89999999999999991118E+00&quot;&gt;&lt;m_msothmcolidx val=&quot;0&quot;/&gt;&lt;m_rgb r=&quot;21&quot; g=&quot;09&quot; b=&quot;FD&quot;/&gt;&lt;m_nBrightness val=&quot;0&quot;/&gt;&lt;/elem&gt;&lt;elem m_fUsage=&quot;1.38509999999999999787E+00&quot;&gt;&lt;m_msothmcolidx val=&quot;0&quot;/&gt;&lt;m_rgb r=&quot;D3&quot; g=&quot;EF&quot; b=&quot;AD&quot;/&gt;&lt;m_nBrightness val=&quot;0&quot;/&gt;&lt;/elem&gt;&lt;elem m_fUsage=&quot;8.10000000000000053291E-01&quot;&gt;&lt;m_msothmcolidx val=&quot;0&quot;/&gt;&lt;m_rgb r=&quot;FF&quot; g=&quot;00&quot; b=&quot;0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7C27743072DFDD458C10732A45EA6922" ma:contentTypeVersion="16" ma:contentTypeDescription="Create a new document." ma:contentTypeScope="" ma:versionID="722fe1bc9c833233efb3d0155475aaa2">
  <xsd:schema xmlns:xsd="http://www.w3.org/2001/XMLSchema" xmlns:xs="http://www.w3.org/2001/XMLSchema" xmlns:p="http://schemas.microsoft.com/office/2006/metadata/properties" xmlns:ns1="http://schemas.microsoft.com/sharepoint/v3" xmlns:ns2="2af4539b-39f3-4771-ac1a-16de5a20c394" xmlns:ns3="768c69c3-fa35-427a-bd39-62ed8a1a923f" targetNamespace="http://schemas.microsoft.com/office/2006/metadata/properties" ma:root="true" ma:fieldsID="22d1954386069d4764e8b8fa3e72a065" ns1:_="" ns2:_="" ns3:_="">
    <xsd:import namespace="http://schemas.microsoft.com/sharepoint/v3"/>
    <xsd:import namespace="2af4539b-39f3-4771-ac1a-16de5a20c394"/>
    <xsd:import namespace="768c69c3-fa35-427a-bd39-62ed8a1a923f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123;#Health|dc69edcd-43cc-4690-a0cd-73f1415cf1ed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c69c3-fa35-427a-bd39-62ed8a1a92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8</Value>
    </TaxCatchAl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A77FAE1-4A5F-49CF-9660-7596B003BFCD}"/>
</file>

<file path=customXml/itemProps2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8F70BE-E4CC-4D73-8BA0-08FE658F0A94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768c69c3-fa35-427a-bd39-62ed8a1a923f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2af4539b-39f3-4771-ac1a-16de5a20c39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18103</TotalTime>
  <Words>348</Words>
  <Application>Microsoft Macintosh PowerPoint</Application>
  <PresentationFormat>A3 Paper (297x420 mm)</PresentationFormat>
  <Paragraphs>119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Museo Sans 300</vt:lpstr>
      <vt:lpstr>Museo Slab 300</vt:lpstr>
      <vt:lpstr>Wingdings</vt:lpstr>
      <vt:lpstr>R4D_StandardTemplate_MAC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Ivdity Chikovani</cp:lastModifiedBy>
  <cp:revision>334</cp:revision>
  <cp:lastPrinted>2018-06-28T08:33:47Z</cp:lastPrinted>
  <dcterms:created xsi:type="dcterms:W3CDTF">2013-09-25T20:04:22Z</dcterms:created>
  <dcterms:modified xsi:type="dcterms:W3CDTF">2019-04-04T17:52:27Z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0x010100C4C8B401AAE50B4896808F1C5415D9AD007C27743072DFDD458C10732A45EA6922</vt:lpwstr>
  </property>
  <property fmtid="{D5CDD505-2E9C-101B-9397-08002B2CF9AE}" pid="3" name="OW-Topics">
    <vt:lpwstr>8;#Communications|d8600aaf-13ee-4a11-996f-f272b3ac4916</vt:lpwstr>
  </property>
  <property fmtid="{D5CDD505-2E9C-101B-9397-08002B2CF9AE}" pid="4" name="AuthorIds_UIVersion_512">
    <vt:lpwstr>1679</vt:lpwstr>
  </property>
</Properties>
</file>