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notesMasterIdLst>
    <p:notesMasterId r:id="rId6"/>
  </p:notesMasterIdLst>
  <p:sldIdLst>
    <p:sldId id="280" r:id="rId5"/>
  </p:sldIdLst>
  <p:sldSz cx="12801600" cy="9601200" type="A3"/>
  <p:notesSz cx="6858000" cy="9296400"/>
  <p:custDataLst>
    <p:tags r:id="rId7"/>
  </p:custDataLst>
  <p:defaultTextStyle>
    <a:defPPr>
      <a:defRPr lang="en-US"/>
    </a:defPPr>
    <a:lvl1pPr marL="0" algn="l" defTabSz="127986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9934" algn="l" defTabSz="127986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9867" algn="l" defTabSz="127986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9801" algn="l" defTabSz="127986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9735" algn="l" defTabSz="127986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9668" algn="l" defTabSz="127986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9602" algn="l" defTabSz="127986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9536" algn="l" defTabSz="127986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19470" algn="l" defTabSz="127986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0368">
          <p15:clr>
            <a:srgbClr val="A4A3A4"/>
          </p15:clr>
        </p15:guide>
        <p15:guide id="4" pos="13824">
          <p15:clr>
            <a:srgbClr val="A4A3A4"/>
          </p15:clr>
        </p15:guide>
        <p15:guide id="5" orient="horz" pos="630">
          <p15:clr>
            <a:srgbClr val="A4A3A4"/>
          </p15:clr>
        </p15:guide>
        <p15:guide id="6" orient="horz" pos="3024">
          <p15:clr>
            <a:srgbClr val="A4A3A4"/>
          </p15:clr>
        </p15:guide>
        <p15:guide id="7" pos="840">
          <p15:clr>
            <a:srgbClr val="A4A3A4"/>
          </p15:clr>
        </p15:guide>
        <p15:guide id="8" pos="40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4D17" initials="R" lastIdx="2" clrIdx="0"/>
  <p:cmAuthor id="1" name="Leah List" initials="LL" lastIdx="5" clrIdx="1">
    <p:extLst/>
  </p:cmAuthor>
  <p:cmAuthor id="2" name="Ivdity Chikovani" initials="IC" lastIdx="10" clrIdx="2">
    <p:extLst/>
  </p:cmAuthor>
  <p:cmAuthor id="3" name="Miloud KADDAR" initials="MK" lastIdx="8" clrIdx="3">
    <p:extLst/>
  </p:cmAuthor>
  <p:cmAuthor id="4" name="Leah Ewald" initials="LE" lastIdx="8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3FC"/>
    <a:srgbClr val="E5FCBE"/>
    <a:srgbClr val="00A6B6"/>
    <a:srgbClr val="A80A4B"/>
    <a:srgbClr val="CAEF00"/>
    <a:srgbClr val="00E8FF"/>
    <a:srgbClr val="07E1F5"/>
    <a:srgbClr val="CB1C68"/>
    <a:srgbClr val="E5E5E5"/>
    <a:srgbClr val="143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10" autoAdjust="0"/>
    <p:restoredTop sz="94769" autoAdjust="0"/>
  </p:normalViewPr>
  <p:slideViewPr>
    <p:cSldViewPr snapToGrid="0">
      <p:cViewPr>
        <p:scale>
          <a:sx n="142" d="100"/>
          <a:sy n="142" d="100"/>
        </p:scale>
        <p:origin x="232" y="-2368"/>
      </p:cViewPr>
      <p:guideLst>
        <p:guide orient="horz" pos="2160"/>
        <p:guide pos="2880"/>
        <p:guide orient="horz" pos="10368"/>
        <p:guide pos="13824"/>
        <p:guide orient="horz" pos="630"/>
        <p:guide orient="horz" pos="3024"/>
        <p:guide pos="840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5AAEE-3CD4-46D4-B6B1-0D5AAD7F8252}" type="datetimeFigureOut">
              <a:rPr lang="en-US" smtClean="0"/>
              <a:pPr/>
              <a:t>4/4/19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44793-9554-4379-906D-F78EEC415C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510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79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9934" algn="l" defTabSz="1279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9867" algn="l" defTabSz="1279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9801" algn="l" defTabSz="1279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9735" algn="l" defTabSz="1279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9668" algn="l" defTabSz="1279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9602" algn="l" defTabSz="1279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9536" algn="l" defTabSz="1279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19470" algn="l" defTabSz="1279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790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7F7F7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content"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0759197-19E3-48FD-8A1A-E6A71D3BDF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11513846"/>
              </p:ext>
            </p:extLst>
          </p:nvPr>
        </p:nvGraphicFramePr>
        <p:xfrm>
          <a:off x="2224" y="2224"/>
          <a:ext cx="2222" cy="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24" y="2224"/>
                        <a:ext cx="2222" cy="2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l">
              <a:buFont typeface="Arial" pitchFamily="34" charset="0"/>
              <a:buNone/>
              <a:defRPr sz="34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0080" y="3093720"/>
            <a:ext cx="11521440" cy="4274253"/>
          </a:xfr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 b="0" i="0">
                <a:solidFill>
                  <a:srgbClr val="313231"/>
                </a:solidFill>
                <a:latin typeface="Arial"/>
                <a:cs typeface="Arial"/>
              </a:defRPr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2500" b="0" i="0">
                <a:solidFill>
                  <a:srgbClr val="313231"/>
                </a:solidFill>
                <a:latin typeface="Arial"/>
                <a:cs typeface="Arial"/>
              </a:defRPr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2200" b="0" i="0">
                <a:solidFill>
                  <a:srgbClr val="313231"/>
                </a:solidFill>
                <a:latin typeface="Arial"/>
                <a:cs typeface="Arial"/>
              </a:defRPr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2000" b="0" i="0">
                <a:solidFill>
                  <a:srgbClr val="313231"/>
                </a:solidFill>
                <a:latin typeface="Arial"/>
                <a:cs typeface="Arial"/>
              </a:defRPr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1700" b="0" i="0">
                <a:solidFill>
                  <a:srgbClr val="31323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40080" y="2133600"/>
            <a:ext cx="11521440" cy="853440"/>
          </a:xfrm>
        </p:spPr>
        <p:txBody>
          <a:bodyPr/>
          <a:lstStyle>
            <a:lvl1pPr>
              <a:buNone/>
              <a:defRPr sz="3100" b="1" baseline="0">
                <a:solidFill>
                  <a:srgbClr val="313231"/>
                </a:solidFill>
              </a:defRPr>
            </a:lvl1pPr>
          </a:lstStyle>
          <a:p>
            <a:pPr lvl="0"/>
            <a:r>
              <a:rPr lang="en-US" dirty="0"/>
              <a:t>Click to edit main sentence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749" y="8411540"/>
            <a:ext cx="2987040" cy="511175"/>
          </a:xfrm>
          <a:prstGeom prst="rect">
            <a:avLst/>
          </a:prstGeom>
        </p:spPr>
        <p:txBody>
          <a:bodyPr vert="horz" lIns="127987" tIns="63993" rIns="127987" bIns="63993" rtlCol="0" anchor="ctr"/>
          <a:lstStyle>
            <a:lvl1pPr algn="r">
              <a:defRPr sz="1700" b="0" i="0">
                <a:solidFill>
                  <a:srgbClr val="636466"/>
                </a:solidFill>
                <a:latin typeface="Museo Sans 300"/>
                <a:cs typeface="Museo Sans 300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able format"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B6BE57D-9131-4AB7-B77A-14472D4B82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3930553"/>
              </p:ext>
            </p:extLst>
          </p:nvPr>
        </p:nvGraphicFramePr>
        <p:xfrm>
          <a:off x="2224" y="2224"/>
          <a:ext cx="2222" cy="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24" y="2224"/>
                        <a:ext cx="2222" cy="2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 anchor="t">
            <a:normAutofit/>
          </a:bodyPr>
          <a:lstStyle>
            <a:lvl1pPr algn="l">
              <a:buFont typeface="Arial" pitchFamily="34" charset="0"/>
              <a:buNone/>
              <a:defRPr sz="34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749" y="8411540"/>
            <a:ext cx="2987040" cy="511175"/>
          </a:xfrm>
          <a:prstGeom prst="rect">
            <a:avLst/>
          </a:prstGeom>
        </p:spPr>
        <p:txBody>
          <a:bodyPr vert="horz" lIns="127987" tIns="63993" rIns="127987" bIns="63993" rtlCol="0" anchor="ctr"/>
          <a:lstStyle>
            <a:lvl1pPr algn="r">
              <a:defRPr sz="1700" b="0" i="0">
                <a:solidFill>
                  <a:srgbClr val="636466"/>
                </a:solidFill>
                <a:latin typeface="Museo Sans 300"/>
                <a:cs typeface="Museo Sans 300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40080" y="4018896"/>
            <a:ext cx="11521440" cy="3293310"/>
          </a:xfrm>
        </p:spPr>
        <p:txBody>
          <a:bodyPr/>
          <a:lstStyle>
            <a:lvl1pPr marL="639934" indent="-639934">
              <a:buClr>
                <a:schemeClr val="accent1"/>
              </a:buClr>
              <a:buFont typeface="Wingdings" charset="2"/>
              <a:buChar char="§"/>
              <a:defRPr sz="2800" b="0" i="0">
                <a:solidFill>
                  <a:srgbClr val="313231"/>
                </a:solidFill>
                <a:latin typeface="Arial"/>
                <a:cs typeface="Arial"/>
              </a:defRPr>
            </a:lvl1pPr>
            <a:lvl2pPr marL="1119884" indent="-479950">
              <a:buClr>
                <a:schemeClr val="accent1"/>
              </a:buClr>
              <a:buFont typeface="Wingdings" charset="2"/>
              <a:buChar char="§"/>
              <a:defRPr sz="2500" b="0" i="0">
                <a:solidFill>
                  <a:srgbClr val="313231"/>
                </a:solidFill>
                <a:latin typeface="Arial"/>
                <a:cs typeface="Arial"/>
              </a:defRPr>
            </a:lvl2pPr>
            <a:lvl3pPr marL="1759818" indent="-479950">
              <a:buClr>
                <a:schemeClr val="accent1"/>
              </a:buClr>
              <a:buFont typeface="Wingdings" charset="2"/>
              <a:buChar char="§"/>
              <a:defRPr sz="2200" b="0" i="0">
                <a:solidFill>
                  <a:srgbClr val="313231"/>
                </a:solidFill>
                <a:latin typeface="Arial"/>
                <a:cs typeface="Arial"/>
              </a:defRPr>
            </a:lvl3pPr>
            <a:lvl4pPr marL="2399751" indent="-479950">
              <a:buClr>
                <a:schemeClr val="accent1"/>
              </a:buClr>
              <a:buFont typeface="Wingdings" charset="2"/>
              <a:buChar char="§"/>
              <a:defRPr sz="2000" b="0" i="0">
                <a:solidFill>
                  <a:srgbClr val="313231"/>
                </a:solidFill>
                <a:latin typeface="Arial"/>
                <a:cs typeface="Arial"/>
              </a:defRPr>
            </a:lvl4pPr>
            <a:lvl5pPr>
              <a:buClr>
                <a:schemeClr val="accent1"/>
              </a:buClr>
              <a:buFont typeface="Wingdings" charset="2"/>
              <a:buChar char="§"/>
              <a:defRPr sz="1700" b="0" i="0">
                <a:solidFill>
                  <a:srgbClr val="31323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0080" y="2155588"/>
            <a:ext cx="11521440" cy="1644094"/>
          </a:xfr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anchor="ctr"/>
          <a:lstStyle>
            <a:lvl1pPr marL="639934" indent="-639934">
              <a:buClr>
                <a:srgbClr val="00A6B6"/>
              </a:buClr>
              <a:buFontTx/>
              <a:buNone/>
              <a:defRPr sz="2800" b="0" i="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1119884" indent="-479950">
              <a:buClr>
                <a:srgbClr val="00A6B6"/>
              </a:buClr>
              <a:buFontTx/>
              <a:buNone/>
              <a:defRPr sz="2500" b="0" i="0">
                <a:solidFill>
                  <a:srgbClr val="313231"/>
                </a:solidFill>
                <a:latin typeface="Museo Slab 300"/>
                <a:cs typeface="Museo Slab 300"/>
              </a:defRPr>
            </a:lvl2pPr>
            <a:lvl3pPr marL="1759818" indent="-479950">
              <a:buClr>
                <a:srgbClr val="00A6B6"/>
              </a:buClr>
              <a:buFontTx/>
              <a:buNone/>
              <a:defRPr sz="2200" b="0" i="0">
                <a:solidFill>
                  <a:srgbClr val="313231"/>
                </a:solidFill>
                <a:latin typeface="Museo Slab 300"/>
                <a:cs typeface="Museo Slab 300"/>
              </a:defRPr>
            </a:lvl3pPr>
            <a:lvl4pPr marL="2399751" indent="-479950">
              <a:buClr>
                <a:srgbClr val="00A6B6"/>
              </a:buClr>
              <a:buFontTx/>
              <a:buNone/>
              <a:defRPr sz="2000" b="0" i="0">
                <a:solidFill>
                  <a:srgbClr val="313231"/>
                </a:solidFill>
                <a:latin typeface="Museo Slab 300"/>
                <a:cs typeface="Museo Slab 300"/>
              </a:defRPr>
            </a:lvl4pPr>
            <a:lvl5pPr>
              <a:buClr>
                <a:srgbClr val="00A6B6"/>
              </a:buClr>
              <a:buFontTx/>
              <a:buNone/>
              <a:defRPr sz="1700" b="0" i="0">
                <a:solidFill>
                  <a:srgbClr val="313231"/>
                </a:solidFill>
                <a:latin typeface="Museo Slab 300"/>
                <a:cs typeface="Museo Slab 300"/>
              </a:defRPr>
            </a:lvl5pPr>
          </a:lstStyle>
          <a:p>
            <a:pPr lvl="0"/>
            <a:r>
              <a:rPr lang="en-US" dirty="0"/>
              <a:t>“Pull Quote Style”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ble forma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280160" y="4576656"/>
            <a:ext cx="11521440" cy="1600200"/>
          </a:xfrm>
        </p:spPr>
        <p:txBody>
          <a:bodyPr anchor="b" anchorCtr="0">
            <a:normAutofit/>
          </a:bodyPr>
          <a:lstStyle>
            <a:lvl1pPr algn="l">
              <a:buFont typeface="Arial" pitchFamily="34" charset="0"/>
              <a:buNone/>
              <a:defRPr sz="45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9348" y="8896438"/>
            <a:ext cx="2987040" cy="511175"/>
          </a:xfrm>
          <a:prstGeom prst="rect">
            <a:avLst/>
          </a:prstGeom>
        </p:spPr>
        <p:txBody>
          <a:bodyPr vert="horz" lIns="127987" tIns="63993" rIns="127987" bIns="63993" rtlCol="0" anchor="ctr"/>
          <a:lstStyle>
            <a:lvl1pPr algn="r">
              <a:defRPr sz="1700" b="0" i="0">
                <a:solidFill>
                  <a:schemeClr val="bg1"/>
                </a:solidFill>
                <a:latin typeface="Museo Sans 300"/>
                <a:cs typeface="Museo Sans 300"/>
              </a:defRPr>
            </a:lvl1pPr>
          </a:lstStyle>
          <a:p>
            <a:pPr algn="l"/>
            <a:fld id="{2459FD92-E8AB-4F86-BA9A-090210CAFD7B}" type="slidenum">
              <a:rPr lang="en-US" smtClean="0">
                <a:latin typeface="Arial"/>
                <a:cs typeface="Arial"/>
              </a:rPr>
              <a:pPr algn="l"/>
              <a:t>‹#›</a:t>
            </a:fld>
            <a:r>
              <a:rPr lang="en-US" dirty="0">
                <a:latin typeface="Arial"/>
                <a:cs typeface="Arial"/>
              </a:rPr>
              <a:t> | www.lnct.global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F9CD11A-8958-49A4-BA8F-D12AA7D63C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900172538"/>
              </p:ext>
            </p:extLst>
          </p:nvPr>
        </p:nvGraphicFramePr>
        <p:xfrm>
          <a:off x="2224" y="2224"/>
          <a:ext cx="2222" cy="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" name="think-cell Slide" r:id="rId8" imgW="384" imgH="384" progId="TCLayout.ActiveDocument.1">
                  <p:embed/>
                </p:oleObj>
              </mc:Choice>
              <mc:Fallback>
                <p:oleObj name="think-cell Slide" r:id="rId8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24" y="2224"/>
                        <a:ext cx="2222" cy="2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7987" tIns="63993" rIns="127987" bIns="6399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7987" tIns="63993" rIns="127987" bIns="6399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7987" tIns="63993" rIns="127987" bIns="6399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6E655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7987" tIns="63993" rIns="127987" bIns="6399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6E6553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6" r:id="rId3"/>
    <p:sldLayoutId id="2147483677" r:id="rId4"/>
  </p:sldLayoutIdLst>
  <p:hf hdr="0" ftr="0" dt="0"/>
  <p:txStyles>
    <p:titleStyle>
      <a:lvl1pPr algn="ctr" defTabSz="1279867" rtl="0" eaLnBrk="1" latinLnBrk="0" hangingPunct="1">
        <a:spcBef>
          <a:spcPct val="0"/>
        </a:spcBef>
        <a:buNone/>
        <a:defRPr sz="6200" b="0" i="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479950" indent="-479950" algn="l" defTabSz="1279867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4500" b="0" i="0" kern="1200">
          <a:solidFill>
            <a:schemeClr val="accent3"/>
          </a:solidFill>
          <a:latin typeface="Arial"/>
          <a:ea typeface="+mn-ea"/>
          <a:cs typeface="Arial"/>
        </a:defRPr>
      </a:lvl1pPr>
      <a:lvl2pPr marL="1039892" indent="-399959" algn="l" defTabSz="1279867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3900" b="0" i="0" kern="1200">
          <a:solidFill>
            <a:schemeClr val="accent3"/>
          </a:solidFill>
          <a:latin typeface="Arial"/>
          <a:ea typeface="+mn-ea"/>
          <a:cs typeface="Arial"/>
        </a:defRPr>
      </a:lvl2pPr>
      <a:lvl3pPr marL="1599834" indent="-319967" algn="l" defTabSz="1279867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lang="en-US" sz="6200" b="0" i="0" kern="1200" dirty="0">
          <a:solidFill>
            <a:schemeClr val="accent3"/>
          </a:solidFill>
          <a:latin typeface="Arial"/>
          <a:ea typeface="+mj-ea"/>
          <a:cs typeface="Arial"/>
        </a:defRPr>
      </a:lvl3pPr>
      <a:lvl4pPr marL="2239768" indent="-319967" algn="l" defTabSz="1279867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800" b="0" i="0" kern="1200">
          <a:solidFill>
            <a:schemeClr val="accent3"/>
          </a:solidFill>
          <a:latin typeface="Arial"/>
          <a:ea typeface="+mn-ea"/>
          <a:cs typeface="Arial"/>
        </a:defRPr>
      </a:lvl4pPr>
      <a:lvl5pPr marL="2879702" indent="-319967" algn="l" defTabSz="1279867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800" b="0" i="0" kern="1200">
          <a:solidFill>
            <a:schemeClr val="accent3"/>
          </a:solidFill>
          <a:latin typeface="Arial"/>
          <a:ea typeface="+mn-ea"/>
          <a:cs typeface="Arial"/>
        </a:defRPr>
      </a:lvl5pPr>
      <a:lvl6pPr marL="3519635" indent="-319967" algn="l" defTabSz="127986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569" indent="-319967" algn="l" defTabSz="127986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503" indent="-319967" algn="l" defTabSz="127986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436" indent="-319967" algn="l" defTabSz="127986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9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34" algn="l" defTabSz="1279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867" algn="l" defTabSz="1279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801" algn="l" defTabSz="1279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735" algn="l" defTabSz="1279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668" algn="l" defTabSz="1279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602" algn="l" defTabSz="1279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536" algn="l" defTabSz="1279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470" algn="l" defTabSz="1279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-52785" y="1775305"/>
            <a:ext cx="12801600" cy="8061109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6664" tIns="13332" rIns="26664" bIns="13332" rtlCol="0" anchor="ctr"/>
          <a:lstStyle/>
          <a:p>
            <a:pPr algn="ctr"/>
            <a:endParaRPr lang="en-US" dirty="0"/>
          </a:p>
        </p:txBody>
      </p:sp>
      <p:sp>
        <p:nvSpPr>
          <p:cNvPr id="62" name="AutoShape 4"/>
          <p:cNvSpPr>
            <a:spLocks noChangeArrowheads="1"/>
          </p:cNvSpPr>
          <p:nvPr/>
        </p:nvSpPr>
        <p:spPr bwMode="auto">
          <a:xfrm>
            <a:off x="44939" y="6291936"/>
            <a:ext cx="8347241" cy="2719110"/>
          </a:xfrm>
          <a:prstGeom prst="roundRect">
            <a:avLst>
              <a:gd name="adj" fmla="val 3882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6664" tIns="13332" rIns="26664" bIns="13332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64" name="Text Box 42"/>
          <p:cNvSpPr txBox="1">
            <a:spLocks noChangeArrowheads="1"/>
          </p:cNvSpPr>
          <p:nvPr/>
        </p:nvSpPr>
        <p:spPr bwMode="auto">
          <a:xfrm>
            <a:off x="2564062" y="6282455"/>
            <a:ext cx="2867025" cy="28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664" tIns="13332" rIns="26664" bIns="13332">
            <a:spAutoFit/>
          </a:bodyPr>
          <a:lstStyle>
            <a:lvl1pPr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b="1" dirty="0">
                <a:solidFill>
                  <a:srgbClr val="CB1C68"/>
                </a:solidFill>
                <a:latin typeface="Arial"/>
                <a:cs typeface="Arial"/>
              </a:rPr>
              <a:t>IV. </a:t>
            </a:r>
            <a:r>
              <a:rPr lang="ru-RU" sz="1700" b="1" dirty="0">
                <a:solidFill>
                  <a:srgbClr val="CB1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проблемы</a:t>
            </a:r>
            <a:r>
              <a:rPr lang="en-US" sz="1700" b="1" dirty="0">
                <a:solidFill>
                  <a:srgbClr val="CB1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0"/>
            <a:ext cx="12801600" cy="1578390"/>
          </a:xfrm>
          <a:prstGeom prst="rect">
            <a:avLst/>
          </a:prstGeom>
          <a:solidFill>
            <a:srgbClr val="1436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6664" tIns="13332" rIns="26664" bIns="13332" rtlCol="0" anchor="ctr"/>
          <a:lstStyle/>
          <a:p>
            <a:pPr algn="ctr"/>
            <a:endParaRPr lang="en-US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80603" y="201414"/>
            <a:ext cx="11934825" cy="117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664" tIns="13332" rIns="26664" bIns="13332">
            <a:spAutoFit/>
          </a:bodyPr>
          <a:lstStyle>
            <a:lvl1pPr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175"/>
              </a:spcAft>
            </a:pPr>
            <a:r>
              <a:rPr lang="ru-RU" sz="35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Молдова</a:t>
            </a:r>
            <a:endParaRPr lang="en-US" sz="35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175"/>
              </a:spcAft>
            </a:pPr>
            <a:r>
              <a:rPr lang="ru-RU" sz="2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по закупкам вакцин</a:t>
            </a:r>
            <a:endParaRPr lang="en-US" sz="21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16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Тбилиси, апрель</a:t>
            </a:r>
            <a:r>
              <a:rPr lang="en-US" sz="16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2019</a:t>
            </a:r>
            <a:r>
              <a:rPr lang="ru-RU" sz="16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</a:t>
            </a:r>
            <a:endParaRPr lang="en-US" sz="2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1574292"/>
            <a:ext cx="12801600" cy="13335"/>
          </a:xfrm>
          <a:prstGeom prst="line">
            <a:avLst/>
          </a:prstGeom>
          <a:ln w="190500" cmpd="sng">
            <a:solidFill>
              <a:srgbClr val="E47D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utoShape 4"/>
          <p:cNvSpPr>
            <a:spLocks noChangeArrowheads="1"/>
          </p:cNvSpPr>
          <p:nvPr/>
        </p:nvSpPr>
        <p:spPr bwMode="auto">
          <a:xfrm>
            <a:off x="8476356" y="1715263"/>
            <a:ext cx="4150559" cy="4516877"/>
          </a:xfrm>
          <a:prstGeom prst="roundRect">
            <a:avLst>
              <a:gd name="adj" fmla="val 7146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6664" tIns="13332" rIns="26664" bIns="13332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51" name="Text Box 42"/>
          <p:cNvSpPr txBox="1">
            <a:spLocks noChangeArrowheads="1"/>
          </p:cNvSpPr>
          <p:nvPr/>
        </p:nvSpPr>
        <p:spPr bwMode="auto">
          <a:xfrm>
            <a:off x="8592662" y="1747210"/>
            <a:ext cx="4049687" cy="2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6664" tIns="13332" rIns="26664" bIns="13332">
            <a:spAutoFit/>
          </a:bodyPr>
          <a:lstStyle>
            <a:lvl1pPr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b="1" dirty="0">
                <a:solidFill>
                  <a:srgbClr val="CB1C68"/>
                </a:solidFill>
                <a:latin typeface="Arial"/>
                <a:cs typeface="Arial"/>
              </a:rPr>
              <a:t>III. </a:t>
            </a:r>
            <a:r>
              <a:rPr lang="ru-RU" sz="1700" b="1" dirty="0">
                <a:solidFill>
                  <a:srgbClr val="CB1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 вакцин на практике</a:t>
            </a:r>
            <a:endParaRPr lang="en-US" sz="1700" b="1" dirty="0">
              <a:solidFill>
                <a:srgbClr val="CB1C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Picture 69" descr="GAVI_Alliance_Colour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80" y="9116834"/>
            <a:ext cx="1362805" cy="522408"/>
          </a:xfrm>
          <a:prstGeom prst="rect">
            <a:avLst/>
          </a:prstGeom>
        </p:spPr>
      </p:pic>
      <p:pic>
        <p:nvPicPr>
          <p:cNvPr id="72" name="Picture 71" descr="Bill-Melinda-Gates-Foundation-Logo.svg_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5" y="9241316"/>
            <a:ext cx="2066733" cy="430914"/>
          </a:xfrm>
          <a:prstGeom prst="rect">
            <a:avLst/>
          </a:prstGeom>
        </p:spPr>
      </p:pic>
      <p:pic>
        <p:nvPicPr>
          <p:cNvPr id="73" name="Picture 72" descr="LNCT_CMYK Primary Logo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5" t="41364" r="33536" b="40806"/>
          <a:stretch/>
        </p:blipFill>
        <p:spPr>
          <a:xfrm>
            <a:off x="6823444" y="9093707"/>
            <a:ext cx="1771221" cy="719892"/>
          </a:xfrm>
          <a:prstGeom prst="rect">
            <a:avLst/>
          </a:prstGeom>
        </p:spPr>
      </p:pic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8EBE286-59AA-A54D-ABD4-801A3A97834F}"/>
              </a:ext>
            </a:extLst>
          </p:cNvPr>
          <p:cNvGrpSpPr/>
          <p:nvPr/>
        </p:nvGrpSpPr>
        <p:grpSpPr>
          <a:xfrm>
            <a:off x="3859582" y="1775305"/>
            <a:ext cx="4492902" cy="4467374"/>
            <a:chOff x="3842875" y="1771625"/>
            <a:chExt cx="4492902" cy="4392248"/>
          </a:xfrm>
        </p:grpSpPr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>
              <a:off x="3842875" y="1771625"/>
              <a:ext cx="4492902" cy="4392248"/>
            </a:xfrm>
            <a:prstGeom prst="roundRect">
              <a:avLst>
                <a:gd name="adj" fmla="val 3882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26664" tIns="13332" rIns="26664" bIns="13332" anchor="ctr"/>
            <a:lstStyle/>
            <a:p>
              <a:pPr algn="ctr"/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29" name="Text Box 42"/>
            <p:cNvSpPr txBox="1">
              <a:spLocks noChangeArrowheads="1"/>
            </p:cNvSpPr>
            <p:nvPr/>
          </p:nvSpPr>
          <p:spPr bwMode="auto">
            <a:xfrm>
              <a:off x="3936931" y="1889630"/>
              <a:ext cx="4022394" cy="669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6664" tIns="13332" rIns="26664" bIns="13332">
              <a:spAutoFit/>
            </a:bodyPr>
            <a:lstStyle>
              <a:lvl1pPr algn="ctr" defTabSz="4389438" eaLnBrk="0" hangingPunct="0"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algn="ctr" defTabSz="4389438" eaLnBrk="0" hangingPunct="0"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algn="ctr" defTabSz="4389438" eaLnBrk="0" hangingPunct="0"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algn="ctr" defTabSz="4389438" eaLnBrk="0" hangingPunct="0"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algn="ctr" defTabSz="4389438" eaLnBrk="0" hangingPunct="0"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700" b="1" dirty="0">
                  <a:solidFill>
                    <a:srgbClr val="CB1C68"/>
                  </a:solidFill>
                  <a:latin typeface="Arial"/>
                  <a:cs typeface="Arial"/>
                </a:rPr>
                <a:t>II. </a:t>
              </a:r>
              <a:r>
                <a:rPr lang="ru-RU" sz="1700" b="1" dirty="0" err="1">
                  <a:solidFill>
                    <a:srgbClr val="CB1C6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Органиграмма</a:t>
              </a:r>
              <a:r>
                <a:rPr lang="ru-RU" sz="1700" b="1" dirty="0">
                  <a:solidFill>
                    <a:srgbClr val="CB1C6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ru-RU" sz="1700" b="1" dirty="0">
                  <a:solidFill>
                    <a:srgbClr val="CB1C6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закупок вакцин</a:t>
              </a:r>
              <a:endParaRPr lang="en-US" sz="1700" b="1" dirty="0">
                <a:solidFill>
                  <a:srgbClr val="CB1C6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6FB3CD6-CED4-1645-A058-154F8E389AA3}"/>
                </a:ext>
              </a:extLst>
            </p:cNvPr>
            <p:cNvSpPr/>
            <p:nvPr/>
          </p:nvSpPr>
          <p:spPr>
            <a:xfrm>
              <a:off x="3890573" y="2769001"/>
              <a:ext cx="1263484" cy="504408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r>
                <a:rPr lang="ru-RU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Министерство здравоохранения, труда и соцзащиты</a:t>
              </a:r>
              <a:endPara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DEF575CD-CC38-954A-BE73-9658E6649F03}"/>
                </a:ext>
              </a:extLst>
            </p:cNvPr>
            <p:cNvSpPr/>
            <p:nvPr/>
          </p:nvSpPr>
          <p:spPr>
            <a:xfrm>
              <a:off x="7032587" y="2825923"/>
              <a:ext cx="1254975" cy="32108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ЮНИСЕФ </a:t>
              </a:r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Отдел снабжения</a:t>
              </a:r>
              <a:endPara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44DA0F6-A369-8244-B1B3-755348A8B1C8}"/>
                </a:ext>
              </a:extLst>
            </p:cNvPr>
            <p:cNvSpPr/>
            <p:nvPr/>
          </p:nvSpPr>
          <p:spPr>
            <a:xfrm>
              <a:off x="6045127" y="2834494"/>
              <a:ext cx="656249" cy="376506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Минфин</a:t>
              </a:r>
              <a:endPara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3ECED111-3BBA-264A-9D2C-64C9B8EBDE43}"/>
                </a:ext>
              </a:extLst>
            </p:cNvPr>
            <p:cNvSpPr/>
            <p:nvPr/>
          </p:nvSpPr>
          <p:spPr>
            <a:xfrm>
              <a:off x="6901734" y="5517108"/>
              <a:ext cx="1161487" cy="33963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Контракторы</a:t>
              </a:r>
              <a:endPara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800561FC-FF3F-BC4F-B878-FE08ADD3D6E1}"/>
                </a:ext>
              </a:extLst>
            </p:cNvPr>
            <p:cNvCxnSpPr>
              <a:cxnSpLocks/>
              <a:endCxn id="79" idx="1"/>
            </p:cNvCxnSpPr>
            <p:nvPr/>
          </p:nvCxnSpPr>
          <p:spPr>
            <a:xfrm flipV="1">
              <a:off x="5325087" y="3570461"/>
              <a:ext cx="1911846" cy="916824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0070C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BDA2F88E-72BE-A549-AC1D-81283A0B766A}"/>
                </a:ext>
              </a:extLst>
            </p:cNvPr>
            <p:cNvSpPr/>
            <p:nvPr/>
          </p:nvSpPr>
          <p:spPr>
            <a:xfrm>
              <a:off x="7236933" y="3367805"/>
              <a:ext cx="1003103" cy="405312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ЮНИСЕФ </a:t>
              </a:r>
              <a:r>
                <a:rPr lang="ru-RU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lang="ru-RU" sz="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трановой</a:t>
              </a:r>
              <a:r>
                <a:rPr lang="ru-RU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офис</a:t>
              </a:r>
              <a:endPara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BA7B042-C2A6-E34F-AB25-9511628AE6E4}"/>
                </a:ext>
              </a:extLst>
            </p:cNvPr>
            <p:cNvSpPr txBox="1"/>
            <p:nvPr/>
          </p:nvSpPr>
          <p:spPr>
            <a:xfrm>
              <a:off x="5868242" y="3323928"/>
              <a:ext cx="1368692" cy="165424"/>
            </a:xfrm>
            <a:prstGeom prst="rect">
              <a:avLst/>
            </a:prstGeom>
            <a:noFill/>
          </p:spPr>
          <p:txBody>
            <a:bodyPr wrap="square" lIns="26664" tIns="13332" rIns="26664" bIns="13332" rtlCol="0">
              <a:spAutoFit/>
            </a:bodyPr>
            <a:lstStyle/>
            <a:p>
              <a:pPr algn="ctr"/>
              <a:r>
                <a:rPr lang="ru-RU" sz="900" dirty="0"/>
                <a:t>Закупка ЮНИСЕФ</a:t>
              </a:r>
              <a:endParaRPr lang="en-US" sz="900" dirty="0"/>
            </a:p>
          </p:txBody>
        </p:sp>
        <p:cxnSp>
          <p:nvCxnSpPr>
            <p:cNvPr id="82" name="Elbow Connector 81">
              <a:extLst>
                <a:ext uri="{FF2B5EF4-FFF2-40B4-BE49-F238E27FC236}">
                  <a16:creationId xmlns:a16="http://schemas.microsoft.com/office/drawing/2014/main" id="{E711F621-55EB-2648-AC57-53674B5D8BF8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>
              <a:off x="4663385" y="5047101"/>
              <a:ext cx="2238349" cy="639826"/>
            </a:xfrm>
            <a:prstGeom prst="bentConnector3">
              <a:avLst>
                <a:gd name="adj1" fmla="val 548"/>
              </a:avLst>
            </a:prstGeom>
            <a:ln w="28575">
              <a:solidFill>
                <a:srgbClr val="00A6B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89FCDAC-57E1-3E43-8E45-42C195A4DCDF}"/>
                </a:ext>
              </a:extLst>
            </p:cNvPr>
            <p:cNvSpPr/>
            <p:nvPr/>
          </p:nvSpPr>
          <p:spPr>
            <a:xfrm>
              <a:off x="4977062" y="5475397"/>
              <a:ext cx="1522222" cy="543061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Центр по централизованным госзакупкам в здравоохранении</a:t>
              </a:r>
              <a:endPara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AD16F3E-F2F3-F84D-9B89-032CBDB5B8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4057" y="3015056"/>
              <a:ext cx="842855" cy="6227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10A8BA5-D78B-DC40-A0A3-E7637CB8B139}"/>
                </a:ext>
              </a:extLst>
            </p:cNvPr>
            <p:cNvSpPr txBox="1"/>
            <p:nvPr/>
          </p:nvSpPr>
          <p:spPr>
            <a:xfrm>
              <a:off x="5070912" y="3127292"/>
              <a:ext cx="1022455" cy="211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/>
                <a:t>финансирование</a:t>
              </a:r>
              <a:endParaRPr lang="en-US" sz="800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3EBBD3B-6519-194F-9914-E928C27FA416}"/>
                </a:ext>
              </a:extLst>
            </p:cNvPr>
            <p:cNvSpPr txBox="1"/>
            <p:nvPr/>
          </p:nvSpPr>
          <p:spPr>
            <a:xfrm>
              <a:off x="5122296" y="2771201"/>
              <a:ext cx="927035" cy="211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/>
                <a:t>планирование</a:t>
              </a:r>
              <a:endParaRPr lang="en-US" sz="800" dirty="0"/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B3D56649-4E3B-3541-A097-DAC5047AC18A}"/>
                </a:ext>
              </a:extLst>
            </p:cNvPr>
            <p:cNvSpPr/>
            <p:nvPr/>
          </p:nvSpPr>
          <p:spPr>
            <a:xfrm>
              <a:off x="3980866" y="4365317"/>
              <a:ext cx="1482402" cy="53610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Национальное</a:t>
              </a: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агентство общественного здоровья</a:t>
              </a:r>
              <a:endPara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5" name="Elbow Connector 114">
              <a:extLst>
                <a:ext uri="{FF2B5EF4-FFF2-40B4-BE49-F238E27FC236}">
                  <a16:creationId xmlns:a16="http://schemas.microsoft.com/office/drawing/2014/main" id="{E98D42F7-4867-1A40-AF9E-7ADBF22924FF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rot="16200000" flipV="1">
              <a:off x="6127210" y="4161840"/>
              <a:ext cx="616274" cy="2094262"/>
            </a:xfrm>
            <a:prstGeom prst="bentConnector2">
              <a:avLst/>
            </a:prstGeom>
            <a:ln w="28575">
              <a:solidFill>
                <a:srgbClr val="00A6B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34742B62-9603-B743-8F6D-B310B7795F79}"/>
                </a:ext>
              </a:extLst>
            </p:cNvPr>
            <p:cNvSpPr/>
            <p:nvPr/>
          </p:nvSpPr>
          <p:spPr>
            <a:xfrm>
              <a:off x="6544929" y="4965689"/>
              <a:ext cx="1147418" cy="438781"/>
            </a:xfrm>
            <a:prstGeom prst="rect">
              <a:avLst/>
            </a:prstGeom>
            <a:solidFill>
              <a:srgbClr val="CAE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r>
                <a:rPr lang="ru-RU" sz="10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Таможня</a:t>
              </a:r>
              <a:endParaRPr lang="en-US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130ABA6-5155-A240-BB98-9FB67BFCB782}"/>
                </a:ext>
              </a:extLst>
            </p:cNvPr>
            <p:cNvSpPr txBox="1"/>
            <p:nvPr/>
          </p:nvSpPr>
          <p:spPr>
            <a:xfrm>
              <a:off x="4777981" y="5197241"/>
              <a:ext cx="1450884" cy="180813"/>
            </a:xfrm>
            <a:prstGeom prst="rect">
              <a:avLst/>
            </a:prstGeom>
            <a:noFill/>
          </p:spPr>
          <p:txBody>
            <a:bodyPr wrap="square" lIns="26664" tIns="13332" rIns="26664" bIns="13332" rtlCol="0">
              <a:spAutoFit/>
            </a:bodyPr>
            <a:lstStyle/>
            <a:p>
              <a:pPr algn="ctr"/>
              <a:r>
                <a:rPr lang="ru-RU" sz="1000" dirty="0"/>
                <a:t>Местные закупки</a:t>
              </a:r>
              <a:endParaRPr lang="en-US" sz="1000" dirty="0"/>
            </a:p>
          </p:txBody>
        </p:sp>
      </p:grpSp>
      <p:sp>
        <p:nvSpPr>
          <p:cNvPr id="85" name="AutoShape 4">
            <a:extLst>
              <a:ext uri="{FF2B5EF4-FFF2-40B4-BE49-F238E27FC236}">
                <a16:creationId xmlns:a16="http://schemas.microsoft.com/office/drawing/2014/main" id="{5D9926A3-45B7-B042-B353-5D6562C95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65" y="1784542"/>
            <a:ext cx="3629163" cy="4379331"/>
          </a:xfrm>
          <a:prstGeom prst="roundRect">
            <a:avLst>
              <a:gd name="adj" fmla="val 7146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6664" tIns="13332" rIns="26664" bIns="13332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91" name="Text Box 42">
            <a:extLst>
              <a:ext uri="{FF2B5EF4-FFF2-40B4-BE49-F238E27FC236}">
                <a16:creationId xmlns:a16="http://schemas.microsoft.com/office/drawing/2014/main" id="{501BECC7-DE21-0941-9745-E9CC609F9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03" y="1840653"/>
            <a:ext cx="2867025" cy="28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664" tIns="13332" rIns="26664" bIns="13332">
            <a:spAutoFit/>
          </a:bodyPr>
          <a:lstStyle>
            <a:lvl1pPr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b="1" dirty="0">
                <a:solidFill>
                  <a:srgbClr val="CB1C68"/>
                </a:solidFill>
                <a:latin typeface="Arial"/>
                <a:cs typeface="Arial"/>
              </a:rPr>
              <a:t>I. </a:t>
            </a:r>
            <a:r>
              <a:rPr lang="ru-RU" sz="1700" b="1" dirty="0">
                <a:solidFill>
                  <a:srgbClr val="CB1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и как</a:t>
            </a:r>
            <a:endParaRPr lang="en-US" sz="1700" b="1" dirty="0">
              <a:solidFill>
                <a:srgbClr val="CB1C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BC8F969-3DE8-934B-8446-D457190AB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880549"/>
              </p:ext>
            </p:extLst>
          </p:nvPr>
        </p:nvGraphicFramePr>
        <p:xfrm>
          <a:off x="154567" y="2221560"/>
          <a:ext cx="3481492" cy="381500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95931">
                  <a:extLst>
                    <a:ext uri="{9D8B030D-6E8A-4147-A177-3AD203B41FA5}">
                      <a16:colId xmlns:a16="http://schemas.microsoft.com/office/drawing/2014/main" val="2025878907"/>
                    </a:ext>
                  </a:extLst>
                </a:gridCol>
                <a:gridCol w="629728">
                  <a:extLst>
                    <a:ext uri="{9D8B030D-6E8A-4147-A177-3AD203B41FA5}">
                      <a16:colId xmlns:a16="http://schemas.microsoft.com/office/drawing/2014/main" val="4102862948"/>
                    </a:ext>
                  </a:extLst>
                </a:gridCol>
                <a:gridCol w="1271043">
                  <a:extLst>
                    <a:ext uri="{9D8B030D-6E8A-4147-A177-3AD203B41FA5}">
                      <a16:colId xmlns:a16="http://schemas.microsoft.com/office/drawing/2014/main" val="2595862916"/>
                    </a:ext>
                  </a:extLst>
                </a:gridCol>
                <a:gridCol w="984790">
                  <a:extLst>
                    <a:ext uri="{9D8B030D-6E8A-4147-A177-3AD203B41FA5}">
                      <a16:colId xmlns:a16="http://schemas.microsoft.com/office/drawing/2014/main" val="1338605763"/>
                    </a:ext>
                  </a:extLst>
                </a:gridCol>
              </a:tblGrid>
              <a:tr h="494540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Вакцина</a:t>
                      </a:r>
                      <a:endPara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Лекарственная</a:t>
                      </a:r>
                      <a:r>
                        <a:rPr lang="ru-RU" sz="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</a:t>
                      </a:r>
                      <a:endParaRPr lang="en-US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Производитель</a:t>
                      </a:r>
                      <a:r>
                        <a:rPr lang="en-US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за флакон (доллары США</a:t>
                      </a:r>
                      <a:r>
                        <a:rPr lang="en-US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accent5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Механизм закупки</a:t>
                      </a:r>
                      <a:endParaRPr 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910428"/>
                  </a:ext>
                </a:extLst>
              </a:tr>
              <a:tr h="233493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Геп</a:t>
                      </a:r>
                      <a:r>
                        <a:rPr lang="en-US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доза</a:t>
                      </a:r>
                      <a:endPara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Serum Institute / 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ЮНИСЕФ</a:t>
                      </a:r>
                      <a:endPara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522385"/>
                  </a:ext>
                </a:extLst>
              </a:tr>
              <a:tr h="366917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Пентавалентная</a:t>
                      </a:r>
                      <a:r>
                        <a:rPr lang="en-US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доза</a:t>
                      </a:r>
                      <a:endPara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Serum Institute / 1.10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ЮНИСЕФ</a:t>
                      </a:r>
                      <a:endPara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587008"/>
                  </a:ext>
                </a:extLst>
              </a:tr>
              <a:tr h="233493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КПК</a:t>
                      </a:r>
                      <a:endPara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доза</a:t>
                      </a:r>
                      <a:endPara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Serum Institute / 2.85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ЮНИСЕФ</a:t>
                      </a:r>
                      <a:endPara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553103"/>
                  </a:ext>
                </a:extLst>
              </a:tr>
              <a:tr h="239956">
                <a:tc>
                  <a:txBody>
                    <a:bodyPr/>
                    <a:lstStyle/>
                    <a:p>
                      <a:pPr marL="0" algn="l" defTabSz="1279867" rtl="0" eaLnBrk="1" latinLnBrk="0" hangingPunct="1"/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КПК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279867" rtl="0" eaLnBrk="1" latinLnBrk="0" hangingPunct="1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798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Serum Institute / 7.25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798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ЮНИСЕФ</a:t>
                      </a:r>
                      <a:endPara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457986"/>
                  </a:ext>
                </a:extLst>
              </a:tr>
              <a:tr h="233493">
                <a:tc>
                  <a:txBody>
                    <a:bodyPr/>
                    <a:lstStyle/>
                    <a:p>
                      <a:pPr marL="0" algn="l" defTabSz="1279867" rtl="0" eaLnBrk="1" latinLnBrk="0" hangingPunct="1"/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БЦЖ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279867" rtl="0" eaLnBrk="1" latinLnBrk="0" hangingPunct="1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279867" rtl="0" eaLnBrk="1" latinLnBrk="0" hangingPunct="1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NCIPD Ltd, / 2.10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798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ЮНИСЕФ</a:t>
                      </a:r>
                      <a:endPara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454515"/>
                  </a:ext>
                </a:extLst>
              </a:tr>
              <a:tr h="233493">
                <a:tc>
                  <a:txBody>
                    <a:bodyPr/>
                    <a:lstStyle/>
                    <a:p>
                      <a:pPr marL="0" algn="l" defTabSz="1279867" rtl="0" eaLnBrk="1" latinLnBrk="0" hangingPunct="1"/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бОПВ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279867" rtl="0" eaLnBrk="1" latinLnBrk="0" hangingPunct="1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279867" rtl="0" eaLnBrk="1" latinLnBrk="0" hangingPunct="1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GSK / 1.80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798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ЮНИСЕФ</a:t>
                      </a:r>
                      <a:endPara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241898"/>
                  </a:ext>
                </a:extLst>
              </a:tr>
              <a:tr h="233493">
                <a:tc>
                  <a:txBody>
                    <a:bodyPr/>
                    <a:lstStyle/>
                    <a:p>
                      <a:pPr marL="0" algn="l" defTabSz="1279867" rtl="0" eaLnBrk="1" latinLnBrk="0" hangingPunct="1"/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ИПВ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279867" rtl="0" eaLnBrk="1" latinLnBrk="0" hangingPunct="1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доза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279867" rtl="0" eaLnBrk="1" latinLnBrk="0" hangingPunct="1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Bilthoven</a:t>
                      </a:r>
                      <a:r>
                        <a:rPr lang="en-US" sz="8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/ 3.50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798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UNICEF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194">
                <a:tc>
                  <a:txBody>
                    <a:bodyPr/>
                    <a:lstStyle/>
                    <a:p>
                      <a:pPr marL="0" algn="l" defTabSz="1279867" rtl="0" eaLnBrk="1" latinLnBrk="0" hangingPunct="1"/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АКДС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279867" rtl="0" eaLnBrk="1" latinLnBrk="0" hangingPunct="1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279867" rtl="0" eaLnBrk="1" latinLnBrk="0" hangingPunct="1"/>
                      <a:r>
                        <a:rPr lang="en-US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Serum Institute / 2.00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798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ЮНИСЕФ</a:t>
                      </a:r>
                      <a:endPara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174315"/>
                  </a:ext>
                </a:extLst>
              </a:tr>
              <a:tr h="233493">
                <a:tc>
                  <a:txBody>
                    <a:bodyPr/>
                    <a:lstStyle/>
                    <a:p>
                      <a:pPr marL="0" marR="0" indent="0" algn="l" defTabSz="12798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КД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798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798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NCIPD Ltd, / 1.67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798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ЮНИСЕФ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612726"/>
                  </a:ext>
                </a:extLst>
              </a:tr>
              <a:tr h="233493">
                <a:tc>
                  <a:txBody>
                    <a:bodyPr/>
                    <a:lstStyle/>
                    <a:p>
                      <a:pPr marL="0" algn="l" defTabSz="1279867" rtl="0" eaLnBrk="1" latinLnBrk="0" hangingPunct="1"/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АДС-М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279867" rtl="0" eaLnBrk="1" latinLnBrk="0" hangingPunct="1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279867" rtl="0" eaLnBrk="1" latinLnBrk="0" hangingPunct="1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NCIPD Ltd, / 1.29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798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ЮНИСЕФ</a:t>
                      </a:r>
                      <a:endPara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665">
                <a:tc>
                  <a:txBody>
                    <a:bodyPr/>
                    <a:lstStyle/>
                    <a:p>
                      <a:pPr marL="0" marR="0" indent="0" algn="l" defTabSz="12798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ПКВ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798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доза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798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Pfizer / 3.30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798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ЮНИСЕФ</a:t>
                      </a:r>
                      <a:endPara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890">
                <a:tc>
                  <a:txBody>
                    <a:bodyPr/>
                    <a:lstStyle/>
                    <a:p>
                      <a:pPr marL="0" marR="0" indent="0" algn="l" defTabSz="12798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Рота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798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доза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798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GSK / 2.31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798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ЮНИСЕФ</a:t>
                      </a:r>
                      <a:endPara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6009">
                <a:tc>
                  <a:txBody>
                    <a:bodyPr/>
                    <a:lstStyle/>
                    <a:p>
                      <a:pPr marL="0" marR="0" indent="0" algn="l" defTabSz="12798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ВПЧ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798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доза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798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Merck</a:t>
                      </a:r>
                      <a:r>
                        <a:rPr lang="en-US" sz="8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/ 4.50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798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ЮНИСЕФ</a:t>
                      </a:r>
                      <a:endPara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82CD7128-E409-1A43-B8F5-F2940EE5CA3B}"/>
              </a:ext>
            </a:extLst>
          </p:cNvPr>
          <p:cNvSpPr txBox="1">
            <a:spLocks/>
          </p:cNvSpPr>
          <p:nvPr/>
        </p:nvSpPr>
        <p:spPr>
          <a:xfrm>
            <a:off x="8477785" y="1984920"/>
            <a:ext cx="4196039" cy="45621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DE2414"/>
              </a:buClr>
              <a:buFont typeface="Wingdings" pitchFamily="2" charset="2"/>
              <a:buChar char="§"/>
              <a:defRPr sz="26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7941D"/>
              </a:buClr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99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333399"/>
              </a:buClr>
              <a:buSzPct val="49000"/>
              <a:buFont typeface="Wingdings" pitchFamily="2" charset="2"/>
              <a:buChar char="v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Clr>
                <a:srgbClr val="00B0F0"/>
              </a:buClr>
              <a:buNone/>
            </a:pPr>
            <a:r>
              <a:rPr lang="ru-RU" sz="900" b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</a:t>
            </a:r>
            <a:endParaRPr lang="en-US" sz="900" b="1" dirty="0">
              <a:solidFill>
                <a:srgbClr val="00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>
              <a:buClr>
                <a:srgbClr val="00B0F0"/>
              </a:buClr>
              <a:buNone/>
            </a:pP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«О Национальной программе иммунизации на 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2016-2020 </a:t>
            </a: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гг.» от 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06.10.2016</a:t>
            </a: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1113 </a:t>
            </a:r>
          </a:p>
          <a:p>
            <a:pPr marL="57150" indent="0">
              <a:buClr>
                <a:srgbClr val="00B0F0"/>
              </a:buClr>
              <a:buNone/>
            </a:pP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 государственных закупках от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03.07.2015</a:t>
            </a: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131 </a:t>
            </a:r>
          </a:p>
          <a:p>
            <a:pPr marL="57150" indent="0">
              <a:buClr>
                <a:srgbClr val="00B0F0"/>
              </a:buClr>
              <a:buNone/>
            </a:pP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«О Меморандуме о взаимопонимании» от 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08.04.2010</a:t>
            </a: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246  </a:t>
            </a:r>
          </a:p>
          <a:p>
            <a:pPr marL="57150" indent="0">
              <a:buClr>
                <a:srgbClr val="00B0F0"/>
              </a:buClr>
              <a:buNone/>
            </a:pP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«О Центре по централизованным госзакупкам» от 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10.10.2016</a:t>
            </a: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1128 </a:t>
            </a:r>
          </a:p>
          <a:p>
            <a:pPr marL="57150" indent="0">
              <a:buClr>
                <a:srgbClr val="00B0F0"/>
              </a:buClr>
              <a:buNone/>
            </a:pP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«Об утверждении Положения о закупке лекарственных средств и других изделий медицинского назначения для нужд системы здравоохранения» от 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10.09.2009 </a:t>
            </a: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568 </a:t>
            </a:r>
          </a:p>
          <a:p>
            <a:pPr marL="57150" indent="0">
              <a:buClr>
                <a:srgbClr val="00B0F0"/>
              </a:buClr>
              <a:buNone/>
            </a:pP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«Об утверждении Положения о проведении госзакупок из единого источника» от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10.12.2008 </a:t>
            </a: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1407 </a:t>
            </a:r>
          </a:p>
          <a:p>
            <a:pPr marL="57150" indent="0">
              <a:buClr>
                <a:srgbClr val="00B0F0"/>
              </a:buClr>
              <a:buNone/>
            </a:pP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«Об утверждении Положения о госзакупках с использованием переговорной процедуры» от 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08.10.2013 </a:t>
            </a: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794 </a:t>
            </a:r>
          </a:p>
          <a:p>
            <a:pPr marL="57150" indent="0">
              <a:buClr>
                <a:srgbClr val="00B0F0"/>
              </a:buClr>
              <a:buNone/>
            </a:pP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«Об утверждении Положения о проведении госзакупок путем конкурентного диалога» от 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10.10.2013 </a:t>
            </a: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804</a:t>
            </a:r>
          </a:p>
          <a:p>
            <a:pPr marL="57150" indent="0">
              <a:buClr>
                <a:srgbClr val="00B0F0"/>
              </a:buClr>
              <a:buNone/>
            </a:pP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«Об утверждении Положения о деятельности рабочей группы по закупкам» от 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10.12.2007 </a:t>
            </a: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1380 </a:t>
            </a:r>
            <a:endParaRPr lang="ru-RU" sz="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>
              <a:buClr>
                <a:srgbClr val="00B0F0"/>
              </a:buClr>
              <a:buNone/>
            </a:pPr>
            <a:r>
              <a:rPr lang="ru-RU" sz="900" b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Текущие внедрения вакцин</a:t>
            </a:r>
            <a:endParaRPr lang="en-US" sz="900" b="1" strike="sngStrike" dirty="0">
              <a:solidFill>
                <a:srgbClr val="00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>
              <a:buClr>
                <a:srgbClr val="00B0F0"/>
              </a:buClr>
              <a:buNone/>
            </a:pP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ВПЧ 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2017        </a:t>
            </a: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ИПВ 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2018         </a:t>
            </a: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Рота 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2017      </a:t>
            </a:r>
            <a:r>
              <a:rPr lang="ru-RU" sz="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ПКВ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 – 2017</a:t>
            </a:r>
          </a:p>
          <a:p>
            <a:pPr marL="57150" indent="0">
              <a:buClr>
                <a:srgbClr val="00B0F0"/>
              </a:buClr>
              <a:buNone/>
            </a:pPr>
            <a:r>
              <a:rPr lang="ru-RU" sz="900" b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по вакцинам и источники финансирования</a:t>
            </a:r>
            <a:endParaRPr lang="en-US" sz="900" b="1" dirty="0">
              <a:solidFill>
                <a:srgbClr val="00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>
              <a:buClr>
                <a:srgbClr val="00B0F0"/>
              </a:buClr>
              <a:buNone/>
            </a:pP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Вакцины в рамках РПИ на 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1.092.651 </a:t>
            </a: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долл. США 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госбюджет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+ 282.340 </a:t>
            </a: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долл. США 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ГАВИ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</a:t>
            </a:r>
          </a:p>
          <a:p>
            <a:pPr marL="57150" indent="0">
              <a:buClr>
                <a:srgbClr val="00B0F0"/>
              </a:buClr>
              <a:buNone/>
            </a:pP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Вакцины вне РПИ на 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479.137 </a:t>
            </a: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долл. США 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госбюджет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7150" indent="0">
              <a:buClr>
                <a:srgbClr val="00B0F0"/>
              </a:buClr>
              <a:buNone/>
            </a:pP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" indent="0">
              <a:buClr>
                <a:srgbClr val="00B0F0"/>
              </a:buClr>
              <a:buNone/>
            </a:pP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антигены покрываются госбюджетом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(</a:t>
            </a: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ИПВ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ВПЧ – 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2017-2018</a:t>
            </a: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гг.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7150" indent="0">
              <a:buClr>
                <a:srgbClr val="00B0F0"/>
              </a:buClr>
              <a:buNone/>
            </a:pP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ИПВ 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ГАВИ</a:t>
            </a:r>
            <a:endParaRPr lang="en-US" sz="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>
              <a:buClr>
                <a:srgbClr val="00B0F0"/>
              </a:buClr>
              <a:buNone/>
            </a:pP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ВПЧ 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ГАВИ 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(2017-2018</a:t>
            </a: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гг.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7150" indent="0">
              <a:buClr>
                <a:srgbClr val="00B0F0"/>
              </a:buClr>
              <a:buNone/>
            </a:pP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ВПЧ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Госбюджет на 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</a:t>
            </a:r>
            <a:br>
              <a:rPr lang="en-US" sz="900" b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b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 о рынке вакцин и ценах</a:t>
            </a:r>
            <a:br>
              <a:rPr lang="en-US" sz="900" b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 Отдела снабжения ЮНИСЕФ </a:t>
            </a:r>
            <a:b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MI4A: </a:t>
            </a: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рыночная информация о доступе к вакцинам</a:t>
            </a:r>
            <a:endParaRPr lang="en-US" sz="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>
              <a:buClr>
                <a:srgbClr val="00B0F0"/>
              </a:buClr>
              <a:buNone/>
            </a:pP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данных Программы вакцинации, цен и закупок (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V3P</a:t>
            </a: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100" b="1" dirty="0">
              <a:solidFill>
                <a:srgbClr val="00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>
              <a:buClr>
                <a:srgbClr val="00B0F0"/>
              </a:buClr>
              <a:buNone/>
            </a:pPr>
            <a:r>
              <a:rPr lang="ru-RU" sz="900" b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и избыточные запасы</a:t>
            </a:r>
            <a:endParaRPr lang="en-US" sz="900" b="1" dirty="0">
              <a:solidFill>
                <a:srgbClr val="00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>
              <a:buClr>
                <a:srgbClr val="00B0F0"/>
              </a:buClr>
              <a:buNone/>
            </a:pP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Повторные тендеры 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АКДС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АДС-М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бОПВ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2015</a:t>
            </a: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БЦЖ - 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2014)</a:t>
            </a:r>
          </a:p>
          <a:p>
            <a:pPr marL="57150" indent="0">
              <a:buClr>
                <a:srgbClr val="00B0F0"/>
              </a:buClr>
              <a:buNone/>
            </a:pP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участников торгов 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АДС-М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бОПВ, АКДС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СКК 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2015)</a:t>
            </a:r>
          </a:p>
          <a:p>
            <a:pPr marL="57150" indent="0">
              <a:buClr>
                <a:srgbClr val="00B0F0"/>
              </a:buClr>
              <a:buNone/>
            </a:pP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Рост/высокие цены 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АДС-М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бОПВ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2015) (</a:t>
            </a: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 против бешенства из России 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2016)</a:t>
            </a:r>
          </a:p>
          <a:p>
            <a:pPr marL="57150" indent="0">
              <a:buClr>
                <a:srgbClr val="00B0F0"/>
              </a:buClr>
              <a:buNone/>
            </a:pP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Отложенные закупки/поставки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АДС-М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2014) (</a:t>
            </a:r>
            <a:r>
              <a:rPr lang="ru-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ВЦЖ</a:t>
            </a:r>
            <a:r>
              <a:rPr lang="en-US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-2015)</a:t>
            </a:r>
            <a:endParaRPr lang="en-US" sz="700" b="1" dirty="0">
              <a:solidFill>
                <a:srgbClr val="0099FF"/>
              </a:solidFill>
            </a:endParaRPr>
          </a:p>
          <a:p>
            <a:pPr marL="57150" indent="0">
              <a:buClr>
                <a:srgbClr val="00B0F0"/>
              </a:buClr>
              <a:buNone/>
            </a:pPr>
            <a:endParaRPr lang="en-US" sz="1100" b="1" dirty="0">
              <a:solidFill>
                <a:srgbClr val="0099FF"/>
              </a:solidFill>
            </a:endParaRPr>
          </a:p>
          <a:p>
            <a:pPr marL="228600" indent="-171450">
              <a:buClr>
                <a:srgbClr val="00B0F0"/>
              </a:buClr>
            </a:pPr>
            <a:endParaRPr lang="en-US" sz="1100" b="1" dirty="0">
              <a:solidFill>
                <a:srgbClr val="0099FF"/>
              </a:solidFill>
              <a:latin typeface="+mn-lt"/>
            </a:endParaRPr>
          </a:p>
          <a:p>
            <a:pPr marL="228600" indent="-171450">
              <a:buClr>
                <a:srgbClr val="00B0F0"/>
              </a:buClr>
            </a:pPr>
            <a:endParaRPr lang="en-US" sz="1100" b="1" dirty="0">
              <a:solidFill>
                <a:srgbClr val="0099FF"/>
              </a:solidFill>
              <a:latin typeface="+mn-lt"/>
            </a:endParaRPr>
          </a:p>
          <a:p>
            <a:pPr lvl="1"/>
            <a:endParaRPr lang="en-US" sz="400" dirty="0">
              <a:latin typeface="+mn-lt"/>
            </a:endParaRPr>
          </a:p>
        </p:txBody>
      </p:sp>
      <p:sp>
        <p:nvSpPr>
          <p:cNvPr id="140" name="AutoShape 4">
            <a:extLst>
              <a:ext uri="{FF2B5EF4-FFF2-40B4-BE49-F238E27FC236}">
                <a16:creationId xmlns:a16="http://schemas.microsoft.com/office/drawing/2014/main" id="{C14302F3-D4A2-944A-8ED5-4FF089EC7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4624" y="6283413"/>
            <a:ext cx="4049687" cy="2748010"/>
          </a:xfrm>
          <a:prstGeom prst="roundRect">
            <a:avLst>
              <a:gd name="adj" fmla="val 3882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6664" tIns="13332" rIns="26664" bIns="13332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41" name="Text Box 42">
            <a:extLst>
              <a:ext uri="{FF2B5EF4-FFF2-40B4-BE49-F238E27FC236}">
                <a16:creationId xmlns:a16="http://schemas.microsoft.com/office/drawing/2014/main" id="{190075EB-6665-AD47-BCCC-4A83C3902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3993" y="6294864"/>
            <a:ext cx="3323371" cy="28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6664" tIns="13332" rIns="26664" bIns="13332">
            <a:spAutoFit/>
          </a:bodyPr>
          <a:lstStyle>
            <a:lvl1pPr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b="1" dirty="0">
                <a:solidFill>
                  <a:srgbClr val="CB1C68"/>
                </a:solidFill>
                <a:latin typeface="Arial"/>
                <a:cs typeface="Arial"/>
              </a:rPr>
              <a:t>V. </a:t>
            </a:r>
            <a:r>
              <a:rPr lang="ru-RU" sz="1400" b="1" dirty="0">
                <a:solidFill>
                  <a:srgbClr val="CB1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Дальнейшее развитие</a:t>
            </a:r>
            <a:endParaRPr lang="en-US" sz="1400" b="1" dirty="0">
              <a:solidFill>
                <a:srgbClr val="CB1C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Content Placeholder 2">
            <a:extLst>
              <a:ext uri="{FF2B5EF4-FFF2-40B4-BE49-F238E27FC236}">
                <a16:creationId xmlns:a16="http://schemas.microsoft.com/office/drawing/2014/main" id="{C4B24CA3-ED8E-5045-8908-E1322293923F}"/>
              </a:ext>
            </a:extLst>
          </p:cNvPr>
          <p:cNvSpPr txBox="1">
            <a:spLocks/>
          </p:cNvSpPr>
          <p:nvPr/>
        </p:nvSpPr>
        <p:spPr>
          <a:xfrm>
            <a:off x="8683316" y="6729089"/>
            <a:ext cx="3943598" cy="22510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DE2414"/>
              </a:buClr>
              <a:buFont typeface="Wingdings" pitchFamily="2" charset="2"/>
              <a:buChar char="§"/>
              <a:defRPr sz="26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7941D"/>
              </a:buClr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99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333399"/>
              </a:buClr>
              <a:buSzPct val="49000"/>
              <a:buFont typeface="Wingdings" pitchFamily="2" charset="2"/>
              <a:buChar char="v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B0F0"/>
              </a:buClr>
              <a:buNone/>
            </a:pPr>
            <a:r>
              <a:rPr lang="ru-RU" sz="1100" b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основные проблемы могут возникнуть в течение следующих 3 лет</a:t>
            </a:r>
            <a:r>
              <a:rPr lang="en-US" sz="1100" b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-285750">
              <a:buClr>
                <a:srgbClr val="00B0F0"/>
              </a:buClr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закупка вакцин</a:t>
            </a: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buClr>
                <a:srgbClr val="00B0F0"/>
              </a:buClr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цен на вакцин</a:t>
            </a: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buClr>
                <a:srgbClr val="00B0F0"/>
              </a:buClr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нестабильность</a:t>
            </a: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buClr>
                <a:srgbClr val="00B0F0"/>
              </a:buClr>
            </a:pPr>
            <a:endParaRPr lang="en-US" sz="1100" b="1" dirty="0">
              <a:solidFill>
                <a:srgbClr val="00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00B0F0"/>
              </a:buClr>
              <a:buNone/>
            </a:pPr>
            <a:r>
              <a:rPr lang="ru-RU" sz="1100" b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навыки, инструменты и поддержка могут Вам потребоваться для повышения эффективности закупок вакцин и внедрения новых вакцин в ближайшем будущем</a:t>
            </a:r>
            <a:r>
              <a:rPr lang="en-US" sz="1100" b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8600" indent="-171450">
              <a:buClr>
                <a:srgbClr val="00B0F0"/>
              </a:buClr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тренинги для заинтересованных сторон в сфере закупок с целью развития потенциала персонала</a:t>
            </a: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171450">
              <a:buClr>
                <a:srgbClr val="00B0F0"/>
              </a:buClr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знаний о мировых рынках вакцин</a:t>
            </a: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171450">
              <a:buClr>
                <a:srgbClr val="00B0F0"/>
              </a:buClr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СОПы по закупке вакцин</a:t>
            </a: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171450">
              <a:buClr>
                <a:srgbClr val="00B0F0"/>
              </a:buClr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политических обязательств</a:t>
            </a: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171450">
              <a:buClr>
                <a:srgbClr val="00B0F0"/>
              </a:buClr>
            </a:pPr>
            <a:endParaRPr lang="en-US" sz="1100" b="1" dirty="0">
              <a:latin typeface="+mn-lt"/>
            </a:endParaRPr>
          </a:p>
          <a:p>
            <a:pPr lvl="1"/>
            <a:endParaRPr lang="en-US" sz="400" dirty="0">
              <a:latin typeface="+mn-lt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523074D2-5F7A-C046-8524-2287654C6B3F}"/>
              </a:ext>
            </a:extLst>
          </p:cNvPr>
          <p:cNvSpPr txBox="1"/>
          <p:nvPr/>
        </p:nvSpPr>
        <p:spPr>
          <a:xfrm>
            <a:off x="1895313" y="24488349"/>
            <a:ext cx="122025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If available, please insert a chart on the quantities of vaccine procured in 2015-2018 by vaccine type, prices (if possible). Indicate stock outs and delays in introduction due to unavailability.</a:t>
            </a:r>
          </a:p>
        </p:txBody>
      </p:sp>
      <p:sp>
        <p:nvSpPr>
          <p:cNvPr id="149" name="Text Box 42">
            <a:extLst>
              <a:ext uri="{FF2B5EF4-FFF2-40B4-BE49-F238E27FC236}">
                <a16:creationId xmlns:a16="http://schemas.microsoft.com/office/drawing/2014/main" id="{1E5EEEFB-B9E4-624D-82C1-9057FDEF3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07" y="6610765"/>
            <a:ext cx="1937882" cy="225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26664" tIns="13332" rIns="26664" bIns="13332">
            <a:spAutoFit/>
          </a:bodyPr>
          <a:lstStyle>
            <a:lvl1pPr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B1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Объясняющие факторы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Длительный период без самостоятельных закупок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база оставляет мало возможностей для инновационных закупок, соответствующих рынку вакцин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структуры периодических встреч между всеми ключевыми заинтересованными сторонами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Колебание курса валют оказывает значительное влияние на закупку вакцин, планирование и бюджет</a:t>
            </a:r>
            <a:endParaRPr lang="en-US" sz="9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Text Box 42">
            <a:extLst>
              <a:ext uri="{FF2B5EF4-FFF2-40B4-BE49-F238E27FC236}">
                <a16:creationId xmlns:a16="http://schemas.microsoft.com/office/drawing/2014/main" id="{2E6E492F-8286-5B4E-8F99-3EC4FD6B9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573" y="6547102"/>
            <a:ext cx="2457097" cy="231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26664" tIns="13332" rIns="26664" bIns="13332">
            <a:spAutoFit/>
          </a:bodyPr>
          <a:lstStyle>
            <a:lvl1pPr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B1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Смягчающие механизмы</a:t>
            </a:r>
            <a:endParaRPr lang="en-US" sz="1400" b="1" dirty="0">
              <a:solidFill>
                <a:srgbClr val="CB1C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Пересмотр законодательства, что позволит с 2021 года использовать текущие условия и политику госзакупок, используемые правительствами ЕС для проведения торгов и заключения контрактов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соответствующего обучения для всех сотрудников в ходе процесса, в частности, проведение тренинга по закупкам вакцин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Регулярная коммуникация и координация заинтересованных сторон, занимающихся закупками вакцин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осведомленности национальных заинтересованных сторон по вопросам финансовой стабильности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Text Box 42">
            <a:extLst>
              <a:ext uri="{FF2B5EF4-FFF2-40B4-BE49-F238E27FC236}">
                <a16:creationId xmlns:a16="http://schemas.microsoft.com/office/drawing/2014/main" id="{121F205F-4646-554A-AEF6-AA56AA9B0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5523" y="6580556"/>
            <a:ext cx="1771221" cy="228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26664" tIns="13332" rIns="26664" bIns="13332">
            <a:spAutoFit/>
          </a:bodyPr>
          <a:lstStyle>
            <a:lvl1pPr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500" b="1" dirty="0">
                <a:solidFill>
                  <a:srgbClr val="CB1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решения</a:t>
            </a:r>
            <a:endParaRPr lang="en-US" sz="1500" b="1" dirty="0">
              <a:solidFill>
                <a:srgbClr val="CB1C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правовой базы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регулярных тренингов по закупкам вакцин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Многолетнее прогнозирование, согласованное с заключением многолетних контрактов и доступностью вакцин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имплементация планов по улучшению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сотрудничества между национальными заинтересованными сторонами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l" eaLnBrk="1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900" dirty="0">
              <a:latin typeface="Arial"/>
              <a:cs typeface="Arial"/>
            </a:endParaRPr>
          </a:p>
        </p:txBody>
      </p:sp>
      <p:sp>
        <p:nvSpPr>
          <p:cNvPr id="52" name="Text Box 42">
            <a:extLst>
              <a:ext uri="{FF2B5EF4-FFF2-40B4-BE49-F238E27FC236}">
                <a16:creationId xmlns:a16="http://schemas.microsoft.com/office/drawing/2014/main" id="{5D5516FA-8FE7-A347-BB4A-250FA5589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75" y="6547102"/>
            <a:ext cx="1897193" cy="241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26664" tIns="13332" rIns="26664" bIns="13332">
            <a:spAutoFit/>
          </a:bodyPr>
          <a:lstStyle>
            <a:lvl1pPr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500" b="1" dirty="0">
                <a:solidFill>
                  <a:srgbClr val="CB1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  <a:endParaRPr lang="ka-GE" sz="1500" b="1" dirty="0">
              <a:solidFill>
                <a:srgbClr val="CB1C68"/>
              </a:solidFill>
              <a:latin typeface="Arial"/>
              <a:cs typeface="Times New Roman" panose="02020603050405020304" pitchFamily="18" charset="0"/>
            </a:endParaRPr>
          </a:p>
          <a:p>
            <a:pPr marL="171450" indent="-171450" algn="l" eaLnBrk="1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самостоятельных закупок может столкнуться с проблемой слабых возможностей после перехода от механизма ЮНИСЕФ</a:t>
            </a:r>
            <a:endParaRPr lang="en-US" sz="9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l" eaLnBrk="1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база оставляет мало возможностей для определения инновационного процесса закупок на рынке вакцин</a:t>
            </a:r>
            <a:endParaRPr lang="en-US" sz="9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l" eaLnBrk="1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проблемы из-за внедрения новых вакцин</a:t>
            </a:r>
            <a:endParaRPr lang="en-US" sz="9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l" eaLnBrk="1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Многолетний прогноз, связанный с заключением многолетних контрактов и доступностью вакцин</a:t>
            </a:r>
            <a:endParaRPr lang="en-US" sz="9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Alexei™\Desktop\m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9" y="257504"/>
            <a:ext cx="1946688" cy="97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lexei™\Desktop\ansp-e155151246929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160" y="74788"/>
            <a:ext cx="1408204" cy="130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AD16F3E-F2F3-F84D-9B89-032CBDB5B869}"/>
              </a:ext>
            </a:extLst>
          </p:cNvPr>
          <p:cNvCxnSpPr>
            <a:cxnSpLocks/>
          </p:cNvCxnSpPr>
          <p:nvPr/>
        </p:nvCxnSpPr>
        <p:spPr>
          <a:xfrm flipH="1">
            <a:off x="4706453" y="3311485"/>
            <a:ext cx="11278" cy="111320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C3EBBD3B-6519-194F-9914-E928C27FA416}"/>
              </a:ext>
            </a:extLst>
          </p:cNvPr>
          <p:cNvSpPr txBox="1"/>
          <p:nvPr/>
        </p:nvSpPr>
        <p:spPr>
          <a:xfrm>
            <a:off x="4203521" y="3306458"/>
            <a:ext cx="323165" cy="8601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900" dirty="0"/>
              <a:t>планирование</a:t>
            </a:r>
            <a:endParaRPr lang="en-US" sz="900" dirty="0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B3D56649-4E3B-3541-A097-DAC5047AC18A}"/>
              </a:ext>
            </a:extLst>
          </p:cNvPr>
          <p:cNvSpPr/>
          <p:nvPr/>
        </p:nvSpPr>
        <p:spPr>
          <a:xfrm>
            <a:off x="6923773" y="4387575"/>
            <a:ext cx="1269774" cy="47012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664" tIns="13332" rIns="26664" bIns="13332"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Агентство по лекарствам и медицинским изделиями</a:t>
            </a:r>
            <a:r>
              <a:rPr lang="en-US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Нац. рег. орган</a:t>
            </a:r>
            <a:endParaRPr lang="en-US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AD16F3E-F2F3-F84D-9B89-032CBDB5B869}"/>
              </a:ext>
            </a:extLst>
          </p:cNvPr>
          <p:cNvCxnSpPr>
            <a:cxnSpLocks/>
          </p:cNvCxnSpPr>
          <p:nvPr/>
        </p:nvCxnSpPr>
        <p:spPr>
          <a:xfrm>
            <a:off x="5463359" y="4693788"/>
            <a:ext cx="1412677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</p:cNvCxnSpPr>
          <p:nvPr/>
        </p:nvCxnSpPr>
        <p:spPr>
          <a:xfrm>
            <a:off x="6732637" y="3190612"/>
            <a:ext cx="331211" cy="53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D10A8BA5-D78B-DC40-A0A3-E7637CB8B139}"/>
              </a:ext>
            </a:extLst>
          </p:cNvPr>
          <p:cNvSpPr txBox="1"/>
          <p:nvPr/>
        </p:nvSpPr>
        <p:spPr>
          <a:xfrm>
            <a:off x="5478364" y="4744242"/>
            <a:ext cx="1640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Разрешение на импорт</a:t>
            </a:r>
            <a:endParaRPr lang="en-US" sz="900" dirty="0"/>
          </a:p>
        </p:txBody>
      </p:sp>
      <p:cxnSp>
        <p:nvCxnSpPr>
          <p:cNvPr id="106" name="Elbow Connector 105">
            <a:extLst>
              <a:ext uri="{FF2B5EF4-FFF2-40B4-BE49-F238E27FC236}">
                <a16:creationId xmlns:a16="http://schemas.microsoft.com/office/drawing/2014/main" id="{E711F621-55EB-2648-AC57-53674B5D8BF8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8079928" y="4660879"/>
            <a:ext cx="97548" cy="1096697"/>
          </a:xfrm>
          <a:prstGeom prst="bentConnector2">
            <a:avLst/>
          </a:prstGeom>
          <a:ln w="28575">
            <a:solidFill>
              <a:srgbClr val="00A6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C3EBBD3B-6519-194F-9914-E928C27FA416}"/>
              </a:ext>
            </a:extLst>
          </p:cNvPr>
          <p:cNvSpPr txBox="1"/>
          <p:nvPr/>
        </p:nvSpPr>
        <p:spPr>
          <a:xfrm>
            <a:off x="7901637" y="4831903"/>
            <a:ext cx="323165" cy="8198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900" dirty="0"/>
              <a:t>Регистрация</a:t>
            </a:r>
            <a:endParaRPr lang="en-US" sz="900" dirty="0"/>
          </a:p>
        </p:txBody>
      </p:sp>
      <p:cxnSp>
        <p:nvCxnSpPr>
          <p:cNvPr id="4102" name="Straight Connector 4101"/>
          <p:cNvCxnSpPr>
            <a:cxnSpLocks/>
          </p:cNvCxnSpPr>
          <p:nvPr/>
        </p:nvCxnSpPr>
        <p:spPr>
          <a:xfrm>
            <a:off x="7695253" y="3225220"/>
            <a:ext cx="0" cy="16247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3" name="TextBox 4102"/>
          <p:cNvSpPr txBox="1"/>
          <p:nvPr/>
        </p:nvSpPr>
        <p:spPr>
          <a:xfrm>
            <a:off x="10617506" y="2251810"/>
            <a:ext cx="1847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0" name="Picture 59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3BDB745D-30E7-8C4F-92F1-5BD3D4C05FA9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544" y="9089360"/>
            <a:ext cx="2630922" cy="5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795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50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3&quot;&gt;&lt;elem m_fUsage=&quot;1.89999999999999991118E+00&quot;&gt;&lt;m_msothmcolidx val=&quot;0&quot;/&gt;&lt;m_rgb r=&quot;21&quot; g=&quot;09&quot; b=&quot;FD&quot;/&gt;&lt;m_nBrightness val=&quot;0&quot;/&gt;&lt;/elem&gt;&lt;elem m_fUsage=&quot;1.38509999999999999787E+00&quot;&gt;&lt;m_msothmcolidx val=&quot;0&quot;/&gt;&lt;m_rgb r=&quot;D3&quot; g=&quot;EF&quot; b=&quot;AD&quot;/&gt;&lt;m_nBrightness val=&quot;0&quot;/&gt;&lt;/elem&gt;&lt;elem m_fUsage=&quot;8.10000000000000053291E-01&quot;&gt;&lt;m_msothmcolidx val=&quot;0&quot;/&gt;&lt;m_rgb r=&quot;FF&quot; g=&quot;00&quot; b=&quot;00&quot;/&gt;&lt;m_nBrightness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4D_StandardTemplate_MAC">
  <a:themeElements>
    <a:clrScheme name="LNCT Theme">
      <a:dk1>
        <a:srgbClr val="313231"/>
      </a:dk1>
      <a:lt1>
        <a:srgbClr val="F7F7F7"/>
      </a:lt1>
      <a:dk2>
        <a:srgbClr val="BFBFBF"/>
      </a:dk2>
      <a:lt2>
        <a:srgbClr val="FFFFFF"/>
      </a:lt2>
      <a:accent1>
        <a:srgbClr val="A80A4B"/>
      </a:accent1>
      <a:accent2>
        <a:srgbClr val="E47D25"/>
      </a:accent2>
      <a:accent3>
        <a:srgbClr val="636466"/>
      </a:accent3>
      <a:accent4>
        <a:srgbClr val="313231"/>
      </a:accent4>
      <a:accent5>
        <a:srgbClr val="FC000B"/>
      </a:accent5>
      <a:accent6>
        <a:srgbClr val="BDC5C7"/>
      </a:accent6>
      <a:hlink>
        <a:srgbClr val="E47D25"/>
      </a:hlink>
      <a:folHlink>
        <a:srgbClr val="A75E1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-Author xmlns="2af4539b-39f3-4771-ac1a-16de5a20c394">
      <UserInfo>
        <DisplayName/>
        <AccountId xsi:nil="true"/>
        <AccountType/>
      </UserInfo>
    </OW-Author>
    <OW-BriefDescription xmlns="2af4539b-39f3-4771-ac1a-16de5a20c394" xsi:nil="true"/>
    <kd16009dc51444af92aa78db77815af5 xmlns="2af4539b-39f3-4771-ac1a-16de5a20c394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d8600aaf-13ee-4a11-996f-f272b3ac4916</TermId>
        </TermInfo>
      </Terms>
    </kd16009dc51444af92aa78db77815af5>
    <TaxCatchAll xmlns="2af4539b-39f3-4771-ac1a-16de5a20c394">
      <Value>8</Value>
    </TaxCatchAll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W-Document" ma:contentTypeID="0x010100C4C8B401AAE50B4896808F1C5415D9AD007C27743072DFDD458C10732A45EA6922" ma:contentTypeVersion="16" ma:contentTypeDescription="Create a new document." ma:contentTypeScope="" ma:versionID="722fe1bc9c833233efb3d0155475aaa2">
  <xsd:schema xmlns:xsd="http://www.w3.org/2001/XMLSchema" xmlns:xs="http://www.w3.org/2001/XMLSchema" xmlns:p="http://schemas.microsoft.com/office/2006/metadata/properties" xmlns:ns1="http://schemas.microsoft.com/sharepoint/v3" xmlns:ns2="2af4539b-39f3-4771-ac1a-16de5a20c394" xmlns:ns3="768c69c3-fa35-427a-bd39-62ed8a1a923f" targetNamespace="http://schemas.microsoft.com/office/2006/metadata/properties" ma:root="true" ma:fieldsID="22d1954386069d4764e8b8fa3e72a065" ns1:_="" ns2:_="" ns3:_="">
    <xsd:import namespace="http://schemas.microsoft.com/sharepoint/v3"/>
    <xsd:import namespace="2af4539b-39f3-4771-ac1a-16de5a20c394"/>
    <xsd:import namespace="768c69c3-fa35-427a-bd39-62ed8a1a923f"/>
    <xsd:element name="properties">
      <xsd:complexType>
        <xsd:sequence>
          <xsd:element name="documentManagement">
            <xsd:complexType>
              <xsd:all>
                <xsd:element ref="ns2:kd16009dc51444af92aa78db77815af5" minOccurs="0"/>
                <xsd:element ref="ns2:TaxCatchAll" minOccurs="0"/>
                <xsd:element ref="ns2:TaxCatchAllLabel" minOccurs="0"/>
                <xsd:element ref="ns2:OW-Author" minOccurs="0"/>
                <xsd:element ref="ns2:OW-BriefDescript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f4539b-39f3-4771-ac1a-16de5a20c394" elementFormDefault="qualified">
    <xsd:import namespace="http://schemas.microsoft.com/office/2006/documentManagement/types"/>
    <xsd:import namespace="http://schemas.microsoft.com/office/infopath/2007/PartnerControls"/>
    <xsd:element name="kd16009dc51444af92aa78db77815af5" ma:index="8" nillable="true" ma:taxonomy="true" ma:internalName="kd16009dc51444af92aa78db77815af5" ma:taxonomyFieldName="OW_x002d_Topics" ma:displayName="OW-Topics" ma:default="123;#Health|dc69edcd-43cc-4690-a0cd-73f1415cf1ed" ma:fieldId="{4d16009d-c514-44af-92aa-78db77815af5}" ma:taxonomyMulti="true" ma:sspId="99a65aa6-ac8d-46e4-9aa8-b40f8e8101fc" ma:termSetId="a91bfab0-4954-4226-aefc-bfb92684985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32858f98-1365-490f-9ce0-cc7840cd00c3}" ma:internalName="TaxCatchAll" ma:showField="CatchAllData" ma:web="2af4539b-39f3-4771-ac1a-16de5a20c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32858f98-1365-490f-9ce0-cc7840cd00c3}" ma:internalName="TaxCatchAllLabel" ma:readOnly="true" ma:showField="CatchAllDataLabel" ma:web="2af4539b-39f3-4771-ac1a-16de5a20c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W-Author" ma:index="12" nillable="true" ma:displayName="OW-Author" ma:list="UserInfo" ma:SharePointGroup="0" ma:internalName="OW_x002d_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W-BriefDescription" ma:index="13" nillable="true" ma:displayName="OW-Brief Description" ma:internalName="OW_x002d_BriefDescription">
      <xsd:simpleType>
        <xsd:restriction base="dms:Note">
          <xsd:maxLength value="255"/>
        </xsd:restriction>
      </xsd:simple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c69c3-fa35-427a-bd39-62ed8a1a92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8F70BE-E4CC-4D73-8BA0-08FE658F0A94}">
  <ds:schemaRefs>
    <ds:schemaRef ds:uri="http://www.w3.org/XML/1998/namespace"/>
    <ds:schemaRef ds:uri="768c69c3-fa35-427a-bd39-62ed8a1a923f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2af4539b-39f3-4771-ac1a-16de5a20c394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22DF4FB-3862-44CE-9A6B-693D610474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B63008-0531-4716-B543-E3C98F74C81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18004</TotalTime>
  <Words>732</Words>
  <Application>Microsoft Macintosh PowerPoint</Application>
  <PresentationFormat>A3 Paper (297x420 mm)</PresentationFormat>
  <Paragraphs>142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Museo Sans 300</vt:lpstr>
      <vt:lpstr>Museo Slab 300</vt:lpstr>
      <vt:lpstr>Times New Roman</vt:lpstr>
      <vt:lpstr>Wingdings</vt:lpstr>
      <vt:lpstr>R4D_StandardTemplate_MAC</vt:lpstr>
      <vt:lpstr>think-cell Slide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R4D PowerPoint Template</dc:title>
  <dc:creator>R4D17</dc:creator>
  <cp:lastModifiedBy>Ivdity Chikovani</cp:lastModifiedBy>
  <cp:revision>338</cp:revision>
  <cp:lastPrinted>2018-06-28T08:33:47Z</cp:lastPrinted>
  <dcterms:created xsi:type="dcterms:W3CDTF">2013-09-25T20:04:22Z</dcterms:created>
  <dcterms:modified xsi:type="dcterms:W3CDTF">2019-04-04T17:33:51Z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0x010100C4C8B401AAE50B4896808F1C5415D9AD007C27743072DFDD458C10732A45EA6922</vt:lpwstr>
  </property>
  <property fmtid="{D5CDD505-2E9C-101B-9397-08002B2CF9AE}" pid="3" name="OW-Topics">
    <vt:lpwstr>8;#Communications|d8600aaf-13ee-4a11-996f-f272b3ac4916</vt:lpwstr>
  </property>
  <property fmtid="{D5CDD505-2E9C-101B-9397-08002B2CF9AE}" pid="4" name="AuthorIds_UIVersion_512">
    <vt:lpwstr>1679</vt:lpwstr>
  </property>
</Properties>
</file>