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4"/>
  </p:sldMasterIdLst>
  <p:notesMasterIdLst>
    <p:notesMasterId r:id="rId6"/>
  </p:notesMasterIdLst>
  <p:sldIdLst>
    <p:sldId id="280" r:id="rId5"/>
  </p:sldIdLst>
  <p:sldSz cx="12801600" cy="9601200" type="A3"/>
  <p:notesSz cx="6858000" cy="9296400"/>
  <p:custDataLst>
    <p:tags r:id="rId7"/>
  </p:custDataLst>
  <p:defaultTextStyle>
    <a:defPPr>
      <a:defRPr lang="en-US"/>
    </a:defPPr>
    <a:lvl1pPr marL="0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39934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79867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19801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59735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199668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39602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79536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19470" algn="l" defTabSz="1279867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0368">
          <p15:clr>
            <a:srgbClr val="A4A3A4"/>
          </p15:clr>
        </p15:guide>
        <p15:guide id="4" pos="13824">
          <p15:clr>
            <a:srgbClr val="A4A3A4"/>
          </p15:clr>
        </p15:guide>
        <p15:guide id="5" orient="horz" pos="630">
          <p15:clr>
            <a:srgbClr val="A4A3A4"/>
          </p15:clr>
        </p15:guide>
        <p15:guide id="6" orient="horz" pos="3024">
          <p15:clr>
            <a:srgbClr val="A4A3A4"/>
          </p15:clr>
        </p15:guide>
        <p15:guide id="7" pos="840">
          <p15:clr>
            <a:srgbClr val="A4A3A4"/>
          </p15:clr>
        </p15:guide>
        <p15:guide id="8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4D17" initials="R" lastIdx="2" clrIdx="0"/>
  <p:cmAuthor id="1" name="Leah List" initials="LL" lastIdx="5" clrIdx="1">
    <p:extLst/>
  </p:cmAuthor>
  <p:cmAuthor id="2" name="Ivdity Chikovani" initials="IC" lastIdx="10" clrIdx="2">
    <p:extLst/>
  </p:cmAuthor>
  <p:cmAuthor id="3" name="Miloud KADDAR" initials="MK" lastIdx="8" clrIdx="3">
    <p:extLst/>
  </p:cmAuthor>
  <p:cmAuthor id="4" name="Leah Ewald" initials="LE" lastIdx="8" clrIdx="4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3FC"/>
    <a:srgbClr val="E5FCBE"/>
    <a:srgbClr val="00A6B6"/>
    <a:srgbClr val="A80A4B"/>
    <a:srgbClr val="CAEF00"/>
    <a:srgbClr val="00E8FF"/>
    <a:srgbClr val="07E1F5"/>
    <a:srgbClr val="CB1C68"/>
    <a:srgbClr val="E5E5E5"/>
    <a:srgbClr val="1436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810" autoAdjust="0"/>
    <p:restoredTop sz="94769" autoAdjust="0"/>
  </p:normalViewPr>
  <p:slideViewPr>
    <p:cSldViewPr snapToGrid="0">
      <p:cViewPr>
        <p:scale>
          <a:sx n="78" d="100"/>
          <a:sy n="78" d="100"/>
        </p:scale>
        <p:origin x="2056" y="-208"/>
      </p:cViewPr>
      <p:guideLst>
        <p:guide orient="horz" pos="2160"/>
        <p:guide pos="2880"/>
        <p:guide orient="horz" pos="10368"/>
        <p:guide pos="13824"/>
        <p:guide orient="horz" pos="630"/>
        <p:guide orient="horz" pos="3024"/>
        <p:guide pos="84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AAEE-3CD4-46D4-B6B1-0D5AAD7F8252}" type="datetimeFigureOut">
              <a:rPr lang="en-US" smtClean="0"/>
              <a:pPr/>
              <a:t>4/5/19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44793-9554-4379-906D-F78EEC41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10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39934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79867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19801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59735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199668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39602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79536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19470" algn="l" defTabSz="127986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44793-9554-4379-906D-F78EEC415CF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9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7F7F7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with conten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0759197-19E3-48FD-8A1A-E6A71D3BDF9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11513846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02" name="think-cell Slide" r:id="rId5" imgW="384" imgH="384" progId="">
                  <p:embed/>
                </p:oleObj>
              </mc:Choice>
              <mc:Fallback>
                <p:oleObj name="think-cell Slide" r:id="rId5" imgW="384" imgH="384" progId="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3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40080" y="3093720"/>
            <a:ext cx="11521440" cy="4274253"/>
          </a:xfrm>
        </p:spPr>
        <p:txBody>
          <a:bodyPr/>
          <a:lstStyle>
            <a:lvl1pPr>
              <a:buClr>
                <a:schemeClr val="accent1"/>
              </a:buClr>
              <a:buFont typeface="Wingdings" pitchFamily="2" charset="2"/>
              <a:buChar char="§"/>
              <a:defRPr sz="28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>
              <a:buClr>
                <a:schemeClr val="accent1"/>
              </a:buClr>
              <a:buFont typeface="Wingdings" pitchFamily="2" charset="2"/>
              <a:buChar char="§"/>
              <a:defRPr sz="25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>
              <a:buClr>
                <a:schemeClr val="accent1"/>
              </a:buClr>
              <a:buFont typeface="Wingdings" pitchFamily="2" charset="2"/>
              <a:buChar char="§"/>
              <a:defRPr sz="22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>
              <a:buClr>
                <a:schemeClr val="accent1"/>
              </a:buClr>
              <a:buFont typeface="Wingdings" pitchFamily="2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pitchFamily="2" charset="2"/>
              <a:buChar char="§"/>
              <a:defRPr sz="17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640080" y="2133600"/>
            <a:ext cx="11521440" cy="853440"/>
          </a:xfrm>
        </p:spPr>
        <p:txBody>
          <a:bodyPr/>
          <a:lstStyle>
            <a:lvl1pPr>
              <a:buNone/>
              <a:defRPr sz="3100" b="1" baseline="0">
                <a:solidFill>
                  <a:srgbClr val="313231"/>
                </a:solidFill>
              </a:defRPr>
            </a:lvl1pPr>
          </a:lstStyle>
          <a:p>
            <a:pPr lvl="0"/>
            <a:r>
              <a:rPr lang="en-US" dirty="0"/>
              <a:t>Click to edit main sentence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749" y="8411540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able format">
    <p:bg>
      <p:bgPr>
        <a:blipFill dpi="0"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5B6BE57D-9131-4AB7-B77A-14472D4B82C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33930553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1" name="think-cell Slide" r:id="rId5" imgW="384" imgH="384" progId="">
                  <p:embed/>
                </p:oleObj>
              </mc:Choice>
              <mc:Fallback>
                <p:oleObj name="think-cell Slide" r:id="rId5" imgW="384" imgH="384" progId="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 anchor="t">
            <a:normAutofit/>
          </a:bodyPr>
          <a:lstStyle>
            <a:lvl1pPr algn="l">
              <a:buFont typeface="Arial" pitchFamily="34" charset="0"/>
              <a:buNone/>
              <a:defRPr sz="34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8749" y="8411540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rgbClr val="636466"/>
                </a:solidFill>
                <a:latin typeface="Museo Sans 300"/>
                <a:cs typeface="Museo Sans 300"/>
              </a:defRPr>
            </a:lvl1pPr>
          </a:lstStyle>
          <a:p>
            <a:r>
              <a:rPr lang="en-US" dirty="0" err="1">
                <a:solidFill>
                  <a:schemeClr val="tx2"/>
                </a:solidFill>
                <a:latin typeface="Arial"/>
                <a:cs typeface="Arial"/>
              </a:rPr>
              <a:t>www.lnct.global</a:t>
            </a:r>
            <a:r>
              <a:rPr lang="en-US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dirty="0">
                <a:latin typeface="Arial"/>
                <a:cs typeface="Arial"/>
              </a:rPr>
              <a:t>| </a:t>
            </a:r>
            <a:fld id="{2459FD92-E8AB-4F86-BA9A-090210CAFD7B}" type="slidenum">
              <a:rPr lang="en-US" smtClean="0">
                <a:latin typeface="Arial"/>
                <a:cs typeface="Arial"/>
              </a:rPr>
              <a:pPr/>
              <a:t>‹#›</a:t>
            </a:fld>
            <a:endParaRPr lang="en-US" dirty="0">
              <a:solidFill>
                <a:srgbClr val="E32726"/>
              </a:solidFill>
              <a:latin typeface="Arial"/>
              <a:cs typeface="Arial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40080" y="4018896"/>
            <a:ext cx="11521440" cy="3293310"/>
          </a:xfrm>
        </p:spPr>
        <p:txBody>
          <a:bodyPr/>
          <a:lstStyle>
            <a:lvl1pPr marL="639934" indent="-639934">
              <a:buClr>
                <a:schemeClr val="accent1"/>
              </a:buClr>
              <a:buFont typeface="Wingdings" charset="2"/>
              <a:buChar char="§"/>
              <a:defRPr sz="2800" b="0" i="0">
                <a:solidFill>
                  <a:srgbClr val="313231"/>
                </a:solidFill>
                <a:latin typeface="Arial"/>
                <a:cs typeface="Arial"/>
              </a:defRPr>
            </a:lvl1pPr>
            <a:lvl2pPr marL="1119884" indent="-479950">
              <a:buClr>
                <a:schemeClr val="accent1"/>
              </a:buClr>
              <a:buFont typeface="Wingdings" charset="2"/>
              <a:buChar char="§"/>
              <a:defRPr sz="2500" b="0" i="0">
                <a:solidFill>
                  <a:srgbClr val="313231"/>
                </a:solidFill>
                <a:latin typeface="Arial"/>
                <a:cs typeface="Arial"/>
              </a:defRPr>
            </a:lvl2pPr>
            <a:lvl3pPr marL="1759818" indent="-479950">
              <a:buClr>
                <a:schemeClr val="accent1"/>
              </a:buClr>
              <a:buFont typeface="Wingdings" charset="2"/>
              <a:buChar char="§"/>
              <a:defRPr sz="2200" b="0" i="0">
                <a:solidFill>
                  <a:srgbClr val="313231"/>
                </a:solidFill>
                <a:latin typeface="Arial"/>
                <a:cs typeface="Arial"/>
              </a:defRPr>
            </a:lvl3pPr>
            <a:lvl4pPr marL="2399751" indent="-479950">
              <a:buClr>
                <a:schemeClr val="accent1"/>
              </a:buClr>
              <a:buFont typeface="Wingdings" charset="2"/>
              <a:buChar char="§"/>
              <a:defRPr sz="2000" b="0" i="0">
                <a:solidFill>
                  <a:srgbClr val="313231"/>
                </a:solidFill>
                <a:latin typeface="Arial"/>
                <a:cs typeface="Arial"/>
              </a:defRPr>
            </a:lvl4pPr>
            <a:lvl5pPr>
              <a:buClr>
                <a:schemeClr val="accent1"/>
              </a:buClr>
              <a:buFont typeface="Wingdings" charset="2"/>
              <a:buChar char="§"/>
              <a:defRPr sz="1700" b="0" i="0">
                <a:solidFill>
                  <a:srgbClr val="313231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640080" y="2155588"/>
            <a:ext cx="11521440" cy="1644094"/>
          </a:xfrm>
          <a:solidFill>
            <a:schemeClr val="tx2">
              <a:lumMod val="40000"/>
              <a:lumOff val="60000"/>
              <a:alpha val="50000"/>
            </a:schemeClr>
          </a:solidFill>
          <a:ln>
            <a:noFill/>
          </a:ln>
        </p:spPr>
        <p:txBody>
          <a:bodyPr anchor="ctr"/>
          <a:lstStyle>
            <a:lvl1pPr marL="639934" indent="-639934">
              <a:buClr>
                <a:srgbClr val="00A6B6"/>
              </a:buClr>
              <a:buFontTx/>
              <a:buNone/>
              <a:defRPr sz="2800" b="0" i="0" baseline="0">
                <a:solidFill>
                  <a:schemeClr val="accent2"/>
                </a:solidFill>
                <a:latin typeface="Arial"/>
                <a:cs typeface="Arial"/>
              </a:defRPr>
            </a:lvl1pPr>
            <a:lvl2pPr marL="1119884" indent="-479950">
              <a:buClr>
                <a:srgbClr val="00A6B6"/>
              </a:buClr>
              <a:buFontTx/>
              <a:buNone/>
              <a:defRPr sz="2500" b="0" i="0">
                <a:solidFill>
                  <a:srgbClr val="313231"/>
                </a:solidFill>
                <a:latin typeface="Museo Slab 300"/>
                <a:cs typeface="Museo Slab 300"/>
              </a:defRPr>
            </a:lvl2pPr>
            <a:lvl3pPr marL="1759818" indent="-479950">
              <a:buClr>
                <a:srgbClr val="00A6B6"/>
              </a:buClr>
              <a:buFontTx/>
              <a:buNone/>
              <a:defRPr sz="2200" b="0" i="0">
                <a:solidFill>
                  <a:srgbClr val="313231"/>
                </a:solidFill>
                <a:latin typeface="Museo Slab 300"/>
                <a:cs typeface="Museo Slab 300"/>
              </a:defRPr>
            </a:lvl3pPr>
            <a:lvl4pPr marL="2399751" indent="-479950">
              <a:buClr>
                <a:srgbClr val="00A6B6"/>
              </a:buClr>
              <a:buFontTx/>
              <a:buNone/>
              <a:defRPr sz="2000" b="0" i="0">
                <a:solidFill>
                  <a:srgbClr val="313231"/>
                </a:solidFill>
                <a:latin typeface="Museo Slab 300"/>
                <a:cs typeface="Museo Slab 300"/>
              </a:defRPr>
            </a:lvl4pPr>
            <a:lvl5pPr>
              <a:buClr>
                <a:srgbClr val="00A6B6"/>
              </a:buClr>
              <a:buFontTx/>
              <a:buNone/>
              <a:defRPr sz="1700" b="0" i="0">
                <a:solidFill>
                  <a:srgbClr val="313231"/>
                </a:solidFill>
                <a:latin typeface="Museo Slab 300"/>
                <a:cs typeface="Museo Slab 300"/>
              </a:defRPr>
            </a:lvl5pPr>
          </a:lstStyle>
          <a:p>
            <a:pPr lvl="0"/>
            <a:r>
              <a:rPr lang="en-US" dirty="0"/>
              <a:t>“Pull Quote Style”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able forma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280160" y="4576656"/>
            <a:ext cx="11521440" cy="1600200"/>
          </a:xfrm>
        </p:spPr>
        <p:txBody>
          <a:bodyPr anchor="b" anchorCtr="0">
            <a:normAutofit/>
          </a:bodyPr>
          <a:lstStyle>
            <a:lvl1pPr algn="l">
              <a:buFont typeface="Arial" pitchFamily="34" charset="0"/>
              <a:buNone/>
              <a:defRPr sz="4500" b="0" i="0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Section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9348" y="8896438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r">
              <a:defRPr sz="1700" b="0" i="0">
                <a:solidFill>
                  <a:schemeClr val="bg1"/>
                </a:solidFill>
                <a:latin typeface="Museo Sans 300"/>
                <a:cs typeface="Museo Sans 300"/>
              </a:defRPr>
            </a:lvl1pPr>
          </a:lstStyle>
          <a:p>
            <a:pPr algn="l"/>
            <a:fld id="{2459FD92-E8AB-4F86-BA9A-090210CAFD7B}" type="slidenum">
              <a:rPr lang="en-US" smtClean="0">
                <a:latin typeface="Arial"/>
                <a:cs typeface="Arial"/>
              </a:rPr>
              <a:pPr algn="l"/>
              <a:t>‹#›</a:t>
            </a:fld>
            <a:r>
              <a:rPr lang="en-US" dirty="0">
                <a:latin typeface="Arial"/>
                <a:cs typeface="Arial"/>
              </a:rPr>
              <a:t> | </a:t>
            </a:r>
            <a:r>
              <a:rPr lang="en-US" dirty="0" err="1">
                <a:latin typeface="Arial"/>
                <a:cs typeface="Arial"/>
              </a:rPr>
              <a:t>www.lnct.global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vmlDrawing" Target="../drawings/vmlDrawing1.v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F9CD11A-8958-49A4-BA8F-D12AA7D63C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900172538"/>
              </p:ext>
            </p:extLst>
          </p:nvPr>
        </p:nvGraphicFramePr>
        <p:xfrm>
          <a:off x="2224" y="2224"/>
          <a:ext cx="2222" cy="22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" name="think-cell Slide" r:id="rId8" imgW="384" imgH="384" progId="">
                  <p:embed/>
                </p:oleObj>
              </mc:Choice>
              <mc:Fallback>
                <p:oleObj name="think-cell Slide" r:id="rId8" imgW="384" imgH="384" progId="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4" y="2224"/>
                        <a:ext cx="2222" cy="222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7987" tIns="63993" rIns="127987" bIns="63993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7987" tIns="63993" rIns="127987" bIns="63993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srgbClr val="6E6553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7987" tIns="63993" rIns="127987" bIns="63993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6E6553">
                  <a:tint val="75000"/>
                </a:srgb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6" r:id="rId3"/>
    <p:sldLayoutId id="2147483677" r:id="rId4"/>
  </p:sldLayoutIdLst>
  <p:hf hdr="0" ftr="0" dt="0"/>
  <p:txStyles>
    <p:titleStyle>
      <a:lvl1pPr algn="ctr" defTabSz="1279867" rtl="0" eaLnBrk="1" latinLnBrk="0" hangingPunct="1">
        <a:spcBef>
          <a:spcPct val="0"/>
        </a:spcBef>
        <a:buNone/>
        <a:defRPr sz="6200" b="0" i="0" kern="1200">
          <a:solidFill>
            <a:schemeClr val="accent1"/>
          </a:solidFill>
          <a:latin typeface="Arial"/>
          <a:ea typeface="+mj-ea"/>
          <a:cs typeface="Arial"/>
        </a:defRPr>
      </a:lvl1pPr>
    </p:titleStyle>
    <p:bodyStyle>
      <a:lvl1pPr marL="479950" indent="-479950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4500" b="0" i="0" kern="1200">
          <a:solidFill>
            <a:schemeClr val="accent3"/>
          </a:solidFill>
          <a:latin typeface="Arial"/>
          <a:ea typeface="+mn-ea"/>
          <a:cs typeface="Arial"/>
        </a:defRPr>
      </a:lvl1pPr>
      <a:lvl2pPr marL="1039892" indent="-399959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3900" b="0" i="0" kern="1200">
          <a:solidFill>
            <a:schemeClr val="accent3"/>
          </a:solidFill>
          <a:latin typeface="Arial"/>
          <a:ea typeface="+mn-ea"/>
          <a:cs typeface="Arial"/>
        </a:defRPr>
      </a:lvl2pPr>
      <a:lvl3pPr marL="1599834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lang="en-US" sz="6200" b="0" i="0" kern="1200" dirty="0">
          <a:solidFill>
            <a:schemeClr val="accent3"/>
          </a:solidFill>
          <a:latin typeface="Arial"/>
          <a:ea typeface="+mj-ea"/>
          <a:cs typeface="Arial"/>
        </a:defRPr>
      </a:lvl3pPr>
      <a:lvl4pPr marL="2239768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4pPr>
      <a:lvl5pPr marL="2879702" indent="-319967" algn="l" defTabSz="1279867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800" b="0" i="0" kern="1200">
          <a:solidFill>
            <a:schemeClr val="accent3"/>
          </a:solidFill>
          <a:latin typeface="Arial"/>
          <a:ea typeface="+mn-ea"/>
          <a:cs typeface="Arial"/>
        </a:defRPr>
      </a:lvl5pPr>
      <a:lvl6pPr marL="3519635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59569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99503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39436" indent="-319967" algn="l" defTabSz="1279867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4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79867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801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59735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99668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39602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79536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19470" algn="l" defTabSz="1279867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-52785" y="1775305"/>
            <a:ext cx="12801600" cy="8061109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endParaRPr lang="en-US"/>
          </a:p>
        </p:txBody>
      </p:sp>
      <p:sp>
        <p:nvSpPr>
          <p:cNvPr id="62" name="AutoShape 4"/>
          <p:cNvSpPr>
            <a:spLocks noChangeArrowheads="1"/>
          </p:cNvSpPr>
          <p:nvPr/>
        </p:nvSpPr>
        <p:spPr bwMode="auto">
          <a:xfrm>
            <a:off x="95052" y="6324393"/>
            <a:ext cx="8347241" cy="271911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64" name="Text Box 42"/>
          <p:cNvSpPr txBox="1">
            <a:spLocks noChangeArrowheads="1"/>
          </p:cNvSpPr>
          <p:nvPr/>
        </p:nvSpPr>
        <p:spPr bwMode="auto">
          <a:xfrm>
            <a:off x="2564036" y="6386219"/>
            <a:ext cx="2867025" cy="28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IV. Key Challenges 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0" y="0"/>
            <a:ext cx="12801600" cy="1578390"/>
          </a:xfrm>
          <a:prstGeom prst="rect">
            <a:avLst/>
          </a:prstGeom>
          <a:solidFill>
            <a:srgbClr val="14364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endParaRPr lang="en-US"/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380603" y="201414"/>
            <a:ext cx="11934825" cy="117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ts val="175"/>
              </a:spcAft>
            </a:pPr>
            <a:r>
              <a:rPr lang="en-US" sz="3500" b="1" dirty="0">
                <a:solidFill>
                  <a:schemeClr val="bg2"/>
                </a:solidFill>
                <a:latin typeface="Arial"/>
                <a:cs typeface="Arial"/>
              </a:rPr>
              <a:t>Republic of Moldova</a:t>
            </a:r>
          </a:p>
          <a:p>
            <a:pPr eaLnBrk="1" hangingPunct="1">
              <a:spcAft>
                <a:spcPts val="175"/>
              </a:spcAft>
            </a:pPr>
            <a:r>
              <a:rPr lang="en-US" sz="2100" b="1" dirty="0">
                <a:solidFill>
                  <a:schemeClr val="bg2"/>
                </a:solidFill>
                <a:latin typeface="Arial"/>
                <a:cs typeface="Arial"/>
              </a:rPr>
              <a:t>Vaccine Procurement Workshop</a:t>
            </a:r>
          </a:p>
          <a:p>
            <a:pPr eaLnBrk="1" hangingPunct="1"/>
            <a:r>
              <a:rPr lang="en-US" sz="1600" b="1" i="1" dirty="0">
                <a:solidFill>
                  <a:schemeClr val="bg2"/>
                </a:solidFill>
                <a:latin typeface="Arial"/>
                <a:cs typeface="Arial"/>
              </a:rPr>
              <a:t>Tbilisi, April, 2019</a:t>
            </a:r>
            <a:endParaRPr lang="en-US" sz="2600" dirty="0">
              <a:solidFill>
                <a:schemeClr val="bg2"/>
              </a:solidFill>
              <a:latin typeface="Arial"/>
              <a:cs typeface="Arial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0" y="1574292"/>
            <a:ext cx="12801600" cy="13335"/>
          </a:xfrm>
          <a:prstGeom prst="line">
            <a:avLst/>
          </a:prstGeom>
          <a:ln w="190500" cmpd="sng">
            <a:solidFill>
              <a:srgbClr val="E47D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AutoShape 4"/>
          <p:cNvSpPr>
            <a:spLocks noChangeArrowheads="1"/>
          </p:cNvSpPr>
          <p:nvPr/>
        </p:nvSpPr>
        <p:spPr bwMode="auto">
          <a:xfrm>
            <a:off x="8577228" y="1715264"/>
            <a:ext cx="4049687" cy="4421942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51" name="Text Box 42"/>
          <p:cNvSpPr txBox="1">
            <a:spLocks noChangeArrowheads="1"/>
          </p:cNvSpPr>
          <p:nvPr/>
        </p:nvSpPr>
        <p:spPr bwMode="auto">
          <a:xfrm>
            <a:off x="8592662" y="1747210"/>
            <a:ext cx="4049687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III. Vaccine Procurement in Practice</a:t>
            </a:r>
          </a:p>
        </p:txBody>
      </p:sp>
      <p:pic>
        <p:nvPicPr>
          <p:cNvPr id="70" name="Picture 69" descr="GAVI_Alliance_Colour_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6029" y="9144030"/>
            <a:ext cx="1373826" cy="526633"/>
          </a:xfrm>
          <a:prstGeom prst="rect">
            <a:avLst/>
          </a:prstGeom>
        </p:spPr>
      </p:pic>
      <p:pic>
        <p:nvPicPr>
          <p:cNvPr id="72" name="Picture 71" descr="Bill-Melinda-Gates-Foundation-Logo.svg_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65" y="9241316"/>
            <a:ext cx="2066733" cy="430914"/>
          </a:xfrm>
          <a:prstGeom prst="rect">
            <a:avLst/>
          </a:prstGeom>
        </p:spPr>
      </p:pic>
      <p:pic>
        <p:nvPicPr>
          <p:cNvPr id="73" name="Picture 72" descr="LNCT_CMYK Primary Logo.eps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5" t="41364" r="33536" b="40806"/>
          <a:stretch/>
        </p:blipFill>
        <p:spPr>
          <a:xfrm>
            <a:off x="6876036" y="9108750"/>
            <a:ext cx="1771221" cy="719892"/>
          </a:xfrm>
          <a:prstGeom prst="rect">
            <a:avLst/>
          </a:prstGeom>
        </p:spPr>
      </p:pic>
      <p:grpSp>
        <p:nvGrpSpPr>
          <p:cNvPr id="110" name="Group 109">
            <a:extLst>
              <a:ext uri="{FF2B5EF4-FFF2-40B4-BE49-F238E27FC236}">
                <a16:creationId xmlns:a16="http://schemas.microsoft.com/office/drawing/2014/main" id="{88EBE286-59AA-A54D-ABD4-801A3A97834F}"/>
              </a:ext>
            </a:extLst>
          </p:cNvPr>
          <p:cNvGrpSpPr/>
          <p:nvPr/>
        </p:nvGrpSpPr>
        <p:grpSpPr>
          <a:xfrm>
            <a:off x="3859583" y="1775305"/>
            <a:ext cx="4492902" cy="4467374"/>
            <a:chOff x="3842875" y="1771625"/>
            <a:chExt cx="4492902" cy="4392248"/>
          </a:xfrm>
        </p:grpSpPr>
        <p:sp>
          <p:nvSpPr>
            <p:cNvPr id="13" name="AutoShape 4"/>
            <p:cNvSpPr>
              <a:spLocks noChangeArrowheads="1"/>
            </p:cNvSpPr>
            <p:nvPr/>
          </p:nvSpPr>
          <p:spPr bwMode="auto">
            <a:xfrm>
              <a:off x="3842875" y="1771625"/>
              <a:ext cx="4492902" cy="4392248"/>
            </a:xfrm>
            <a:prstGeom prst="roundRect">
              <a:avLst>
                <a:gd name="adj" fmla="val 3882"/>
              </a:avLst>
            </a:prstGeom>
            <a:solidFill>
              <a:schemeClr val="bg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26664" tIns="13332" rIns="26664" bIns="13332" anchor="ctr"/>
            <a:lstStyle/>
            <a:p>
              <a:pPr algn="ctr"/>
              <a:endParaRPr lang="en-US" sz="1200">
                <a:latin typeface="Arial"/>
                <a:cs typeface="Arial"/>
              </a:endParaRPr>
            </a:p>
          </p:txBody>
        </p:sp>
        <p:sp>
          <p:nvSpPr>
            <p:cNvPr id="29" name="Text Box 42"/>
            <p:cNvSpPr txBox="1">
              <a:spLocks noChangeArrowheads="1"/>
            </p:cNvSpPr>
            <p:nvPr/>
          </p:nvSpPr>
          <p:spPr bwMode="auto">
            <a:xfrm>
              <a:off x="3936931" y="1889630"/>
              <a:ext cx="4022394" cy="2885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26664" tIns="13332" rIns="26664" bIns="13332">
              <a:spAutoFit/>
            </a:bodyPr>
            <a:lstStyle>
              <a:lvl1pPr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marL="742950" indent="-28575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algn="ctr" defTabSz="4389438" eaLnBrk="0" hangingPunct="0"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defTabSz="4389438" eaLnBrk="0" fontAlgn="base" hangingPunct="0">
                <a:spcBef>
                  <a:spcPct val="0"/>
                </a:spcBef>
                <a:spcAft>
                  <a:spcPct val="0"/>
                </a:spcAft>
                <a:defRPr sz="8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700" b="1" dirty="0">
                  <a:solidFill>
                    <a:srgbClr val="CB1C68"/>
                  </a:solidFill>
                  <a:latin typeface="Arial"/>
                  <a:cs typeface="Arial"/>
                </a:rPr>
                <a:t>II. Vaccine Procurement Organogram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C6FB3CD6-CED4-1645-A058-154F8E389AA3}"/>
                </a:ext>
              </a:extLst>
            </p:cNvPr>
            <p:cNvSpPr/>
            <p:nvPr/>
          </p:nvSpPr>
          <p:spPr>
            <a:xfrm>
              <a:off x="4058615" y="2964173"/>
              <a:ext cx="1131075" cy="34053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MoHLSP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id="{DEF575CD-CC38-954A-BE73-9658E6649F03}"/>
                </a:ext>
              </a:extLst>
            </p:cNvPr>
            <p:cNvSpPr/>
            <p:nvPr/>
          </p:nvSpPr>
          <p:spPr>
            <a:xfrm>
              <a:off x="7116791" y="2964173"/>
              <a:ext cx="1135577" cy="26670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b="1" dirty="0"/>
                <a:t>UNICEF SD</a:t>
              </a:r>
            </a:p>
          </p:txBody>
        </p:sp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E44DA0F6-A369-8244-B1B3-755348A8B1C8}"/>
                </a:ext>
              </a:extLst>
            </p:cNvPr>
            <p:cNvSpPr/>
            <p:nvPr/>
          </p:nvSpPr>
          <p:spPr>
            <a:xfrm>
              <a:off x="6017573" y="2964173"/>
              <a:ext cx="535015" cy="340539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dirty="0" err="1">
                  <a:solidFill>
                    <a:schemeClr val="tx1"/>
                  </a:solidFill>
                </a:rPr>
                <a:t>MoF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3ECED111-3BBA-264A-9D2C-64C9B8EBDE43}"/>
                </a:ext>
              </a:extLst>
            </p:cNvPr>
            <p:cNvSpPr/>
            <p:nvPr/>
          </p:nvSpPr>
          <p:spPr>
            <a:xfrm>
              <a:off x="6901734" y="5517108"/>
              <a:ext cx="1161487" cy="339638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contractors</a:t>
              </a:r>
            </a:p>
          </p:txBody>
        </p:sp>
        <p:cxnSp>
          <p:nvCxnSpPr>
            <p:cNvPr id="19" name="Elbow Connector 18">
              <a:extLst>
                <a:ext uri="{FF2B5EF4-FFF2-40B4-BE49-F238E27FC236}">
                  <a16:creationId xmlns:a16="http://schemas.microsoft.com/office/drawing/2014/main" id="{800561FC-FF3F-BC4F-B878-FE08ADD3D6E1}"/>
                </a:ext>
              </a:extLst>
            </p:cNvPr>
            <p:cNvCxnSpPr>
              <a:cxnSpLocks/>
              <a:endCxn id="79" idx="1"/>
            </p:cNvCxnSpPr>
            <p:nvPr/>
          </p:nvCxnSpPr>
          <p:spPr>
            <a:xfrm flipV="1">
              <a:off x="5325087" y="3501156"/>
              <a:ext cx="1872416" cy="986129"/>
            </a:xfrm>
            <a:prstGeom prst="bentConnector3">
              <a:avLst>
                <a:gd name="adj1" fmla="val 50000"/>
              </a:avLst>
            </a:prstGeom>
            <a:ln w="38100">
              <a:solidFill>
                <a:srgbClr val="0070C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ounded Rectangle 78">
              <a:extLst>
                <a:ext uri="{FF2B5EF4-FFF2-40B4-BE49-F238E27FC236}">
                  <a16:creationId xmlns:a16="http://schemas.microsoft.com/office/drawing/2014/main" id="{BDA2F88E-72BE-A549-AC1D-81283A0B766A}"/>
                </a:ext>
              </a:extLst>
            </p:cNvPr>
            <p:cNvSpPr/>
            <p:nvPr/>
          </p:nvSpPr>
          <p:spPr>
            <a:xfrm>
              <a:off x="7197503" y="3367806"/>
              <a:ext cx="1042534" cy="266700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b="1" dirty="0"/>
                <a:t>UNICEF CO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A7B042-C2A6-E34F-AB25-9511628AE6E4}"/>
                </a:ext>
              </a:extLst>
            </p:cNvPr>
            <p:cNvSpPr txBox="1"/>
            <p:nvPr/>
          </p:nvSpPr>
          <p:spPr>
            <a:xfrm>
              <a:off x="5868242" y="3323928"/>
              <a:ext cx="1368692" cy="165424"/>
            </a:xfrm>
            <a:prstGeom prst="rect">
              <a:avLst/>
            </a:prstGeom>
            <a:noFill/>
          </p:spPr>
          <p:txBody>
            <a:bodyPr wrap="square" lIns="26664" tIns="13332" rIns="26664" bIns="13332" rtlCol="0">
              <a:spAutoFit/>
            </a:bodyPr>
            <a:lstStyle/>
            <a:p>
              <a:pPr algn="ctr"/>
              <a:r>
                <a:rPr lang="en-US" sz="900" dirty="0"/>
                <a:t>UNICEF procurement </a:t>
              </a:r>
            </a:p>
          </p:txBody>
        </p:sp>
        <p:cxnSp>
          <p:nvCxnSpPr>
            <p:cNvPr id="82" name="Elbow Connector 81">
              <a:extLst>
                <a:ext uri="{FF2B5EF4-FFF2-40B4-BE49-F238E27FC236}">
                  <a16:creationId xmlns:a16="http://schemas.microsoft.com/office/drawing/2014/main" id="{E711F621-55EB-2648-AC57-53674B5D8BF8}"/>
                </a:ext>
              </a:extLst>
            </p:cNvPr>
            <p:cNvCxnSpPr>
              <a:cxnSpLocks/>
              <a:endCxn id="5" idx="1"/>
            </p:cNvCxnSpPr>
            <p:nvPr/>
          </p:nvCxnSpPr>
          <p:spPr>
            <a:xfrm>
              <a:off x="4663385" y="5047101"/>
              <a:ext cx="2238349" cy="639826"/>
            </a:xfrm>
            <a:prstGeom prst="bentConnector3">
              <a:avLst>
                <a:gd name="adj1" fmla="val 548"/>
              </a:avLst>
            </a:prstGeom>
            <a:ln w="28575">
              <a:solidFill>
                <a:srgbClr val="00A6B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189FCDAC-57E1-3E43-8E45-42C195A4DCDF}"/>
                </a:ext>
              </a:extLst>
            </p:cNvPr>
            <p:cNvSpPr/>
            <p:nvPr/>
          </p:nvSpPr>
          <p:spPr>
            <a:xfrm>
              <a:off x="4977062" y="5475397"/>
              <a:ext cx="1450884" cy="483465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Centre for Public Centralized Procurement in Health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BAD16F3E-F2F3-F84D-9B89-032CBDB5B869}"/>
                </a:ext>
              </a:extLst>
            </p:cNvPr>
            <p:cNvCxnSpPr>
              <a:cxnSpLocks/>
              <a:stCxn id="22" idx="3"/>
              <a:endCxn id="78" idx="1"/>
            </p:cNvCxnSpPr>
            <p:nvPr/>
          </p:nvCxnSpPr>
          <p:spPr>
            <a:xfrm>
              <a:off x="5189690" y="3134443"/>
              <a:ext cx="827883" cy="0"/>
            </a:xfrm>
            <a:prstGeom prst="straightConnector1">
              <a:avLst/>
            </a:prstGeom>
            <a:ln w="381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D10A8BA5-D78B-DC40-A0A3-E7637CB8B139}"/>
                </a:ext>
              </a:extLst>
            </p:cNvPr>
            <p:cNvSpPr txBox="1"/>
            <p:nvPr/>
          </p:nvSpPr>
          <p:spPr>
            <a:xfrm>
              <a:off x="5266428" y="3197191"/>
              <a:ext cx="818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financing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C3EBBD3B-6519-194F-9914-E928C27FA416}"/>
                </a:ext>
              </a:extLst>
            </p:cNvPr>
            <p:cNvSpPr txBox="1"/>
            <p:nvPr/>
          </p:nvSpPr>
          <p:spPr>
            <a:xfrm>
              <a:off x="5287937" y="2823271"/>
              <a:ext cx="81809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planning</a:t>
              </a:r>
            </a:p>
          </p:txBody>
        </p:sp>
        <p:sp>
          <p:nvSpPr>
            <p:cNvPr id="77" name="Rounded Rectangle 76">
              <a:extLst>
                <a:ext uri="{FF2B5EF4-FFF2-40B4-BE49-F238E27FC236}">
                  <a16:creationId xmlns:a16="http://schemas.microsoft.com/office/drawing/2014/main" id="{B3D56649-4E3B-3541-A097-DAC5047AC18A}"/>
                </a:ext>
              </a:extLst>
            </p:cNvPr>
            <p:cNvSpPr/>
            <p:nvPr/>
          </p:nvSpPr>
          <p:spPr>
            <a:xfrm>
              <a:off x="3889932" y="4487285"/>
              <a:ext cx="1482402" cy="536107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National Agency for Public Health</a:t>
              </a:r>
            </a:p>
          </p:txBody>
        </p:sp>
        <p:cxnSp>
          <p:nvCxnSpPr>
            <p:cNvPr id="115" name="Elbow Connector 114">
              <a:extLst>
                <a:ext uri="{FF2B5EF4-FFF2-40B4-BE49-F238E27FC236}">
                  <a16:creationId xmlns:a16="http://schemas.microsoft.com/office/drawing/2014/main" id="{E98D42F7-4867-1A40-AF9E-7ADBF22924FF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rot="16200000" flipV="1">
              <a:off x="6127210" y="4161840"/>
              <a:ext cx="616274" cy="2094262"/>
            </a:xfrm>
            <a:prstGeom prst="bentConnector2">
              <a:avLst/>
            </a:prstGeom>
            <a:ln w="28575">
              <a:solidFill>
                <a:srgbClr val="00A6B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34742B62-9603-B743-8F6D-B310B7795F79}"/>
                </a:ext>
              </a:extLst>
            </p:cNvPr>
            <p:cNvSpPr/>
            <p:nvPr/>
          </p:nvSpPr>
          <p:spPr>
            <a:xfrm>
              <a:off x="6544929" y="4965689"/>
              <a:ext cx="1147418" cy="438781"/>
            </a:xfrm>
            <a:prstGeom prst="rect">
              <a:avLst/>
            </a:prstGeom>
            <a:solidFill>
              <a:srgbClr val="CAE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26664" tIns="13332" rIns="26664" bIns="13332"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Customs</a:t>
              </a:r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5130ABA6-5155-A240-BB98-9FB67BFCB782}"/>
                </a:ext>
              </a:extLst>
            </p:cNvPr>
            <p:cNvSpPr txBox="1"/>
            <p:nvPr/>
          </p:nvSpPr>
          <p:spPr>
            <a:xfrm>
              <a:off x="4777981" y="5197241"/>
              <a:ext cx="1450884" cy="180813"/>
            </a:xfrm>
            <a:prstGeom prst="rect">
              <a:avLst/>
            </a:prstGeom>
            <a:noFill/>
          </p:spPr>
          <p:txBody>
            <a:bodyPr wrap="square" lIns="26664" tIns="13332" rIns="26664" bIns="13332" rtlCol="0">
              <a:spAutoFit/>
            </a:bodyPr>
            <a:lstStyle/>
            <a:p>
              <a:pPr algn="ctr"/>
              <a:r>
                <a:rPr lang="en-US" sz="1000" dirty="0"/>
                <a:t>Local  procurement </a:t>
              </a:r>
            </a:p>
          </p:txBody>
        </p:sp>
      </p:grpSp>
      <p:sp>
        <p:nvSpPr>
          <p:cNvPr id="85" name="AutoShape 4">
            <a:extLst>
              <a:ext uri="{FF2B5EF4-FFF2-40B4-BE49-F238E27FC236}">
                <a16:creationId xmlns:a16="http://schemas.microsoft.com/office/drawing/2014/main" id="{5D9926A3-45B7-B042-B353-5D6562C9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65" y="1784542"/>
            <a:ext cx="3629163" cy="4379331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>
              <a:latin typeface="Arial"/>
              <a:cs typeface="Arial"/>
            </a:endParaRPr>
          </a:p>
        </p:txBody>
      </p:sp>
      <p:sp>
        <p:nvSpPr>
          <p:cNvPr id="91" name="Text Box 42">
            <a:extLst>
              <a:ext uri="{FF2B5EF4-FFF2-40B4-BE49-F238E27FC236}">
                <a16:creationId xmlns:a16="http://schemas.microsoft.com/office/drawing/2014/main" id="{501BECC7-DE21-0941-9745-E9CC609F9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603" y="1840653"/>
            <a:ext cx="2867025" cy="288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I. What and How</a:t>
            </a:r>
          </a:p>
        </p:txBody>
      </p:sp>
      <p:sp>
        <p:nvSpPr>
          <p:cNvPr id="95" name="Content Placeholder 2">
            <a:extLst>
              <a:ext uri="{FF2B5EF4-FFF2-40B4-BE49-F238E27FC236}">
                <a16:creationId xmlns:a16="http://schemas.microsoft.com/office/drawing/2014/main" id="{F95DD650-2801-8840-B00F-E508B753DD9E}"/>
              </a:ext>
            </a:extLst>
          </p:cNvPr>
          <p:cNvSpPr txBox="1">
            <a:spLocks/>
          </p:cNvSpPr>
          <p:nvPr/>
        </p:nvSpPr>
        <p:spPr>
          <a:xfrm>
            <a:off x="3889932" y="2223497"/>
            <a:ext cx="4303573" cy="556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100" b="1" dirty="0">
                <a:solidFill>
                  <a:srgbClr val="0099FF"/>
                </a:solidFill>
                <a:latin typeface="+mn-lt"/>
              </a:rPr>
              <a:t>Republic of Moldova organogram of national procurement system and involved </a:t>
            </a:r>
            <a:r>
              <a:rPr lang="en-GB" sz="1100" b="1" dirty="0">
                <a:solidFill>
                  <a:srgbClr val="0099FF"/>
                </a:solidFill>
                <a:latin typeface="+mn-lt"/>
              </a:rPr>
              <a:t>institutions</a:t>
            </a:r>
            <a:endParaRPr lang="en-US" sz="400" i="1" dirty="0">
              <a:latin typeface="+mn-lt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BC8F969-3DE8-934B-8446-D457190ABE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7812777"/>
              </p:ext>
            </p:extLst>
          </p:nvPr>
        </p:nvGraphicFramePr>
        <p:xfrm>
          <a:off x="154567" y="2221560"/>
          <a:ext cx="3481492" cy="3775745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95931">
                  <a:extLst>
                    <a:ext uri="{9D8B030D-6E8A-4147-A177-3AD203B41FA5}">
                      <a16:colId xmlns:a16="http://schemas.microsoft.com/office/drawing/2014/main" val="2025878907"/>
                    </a:ext>
                  </a:extLst>
                </a:gridCol>
                <a:gridCol w="629728">
                  <a:extLst>
                    <a:ext uri="{9D8B030D-6E8A-4147-A177-3AD203B41FA5}">
                      <a16:colId xmlns:a16="http://schemas.microsoft.com/office/drawing/2014/main" val="4102862948"/>
                    </a:ext>
                  </a:extLst>
                </a:gridCol>
                <a:gridCol w="1271043">
                  <a:extLst>
                    <a:ext uri="{9D8B030D-6E8A-4147-A177-3AD203B41FA5}">
                      <a16:colId xmlns:a16="http://schemas.microsoft.com/office/drawing/2014/main" val="2595862916"/>
                    </a:ext>
                  </a:extLst>
                </a:gridCol>
                <a:gridCol w="984790">
                  <a:extLst>
                    <a:ext uri="{9D8B030D-6E8A-4147-A177-3AD203B41FA5}">
                      <a16:colId xmlns:a16="http://schemas.microsoft.com/office/drawing/2014/main" val="1338605763"/>
                    </a:ext>
                  </a:extLst>
                </a:gridCol>
              </a:tblGrid>
              <a:tr h="419370">
                <a:tc>
                  <a:txBody>
                    <a:bodyPr/>
                    <a:lstStyle/>
                    <a:p>
                      <a:r>
                        <a:rPr lang="en-US" sz="800" dirty="0"/>
                        <a:t>Vaccine</a:t>
                      </a:r>
                    </a:p>
                  </a:txBody>
                  <a:tcPr>
                    <a:solidFill>
                      <a:schemeClr val="accent5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Presentation</a:t>
                      </a:r>
                      <a:endParaRPr lang="en-US" sz="700" dirty="0"/>
                    </a:p>
                  </a:txBody>
                  <a:tcPr>
                    <a:solidFill>
                      <a:schemeClr val="accent5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Manufacturer / Price per vial (USD)</a:t>
                      </a:r>
                    </a:p>
                  </a:txBody>
                  <a:tcPr>
                    <a:solidFill>
                      <a:schemeClr val="accent5">
                        <a:tint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/>
                        <a:t>Procurement Mechanism</a:t>
                      </a:r>
                    </a:p>
                  </a:txBody>
                  <a:tcPr>
                    <a:solidFill>
                      <a:schemeClr val="accent5">
                        <a:tint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910428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r>
                        <a:rPr lang="en-US" sz="800" dirty="0" err="1"/>
                        <a:t>HepB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</a:t>
                      </a:r>
                      <a:r>
                        <a:rPr lang="en-US" sz="800" baseline="0" dirty="0"/>
                        <a:t> </a:t>
                      </a:r>
                      <a:r>
                        <a:rPr lang="en-US" sz="800" dirty="0"/>
                        <a:t>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Serum Institute </a:t>
                      </a:r>
                      <a:r>
                        <a:rPr lang="en-US" sz="800"/>
                        <a:t>/ 0.2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522385"/>
                  </a:ext>
                </a:extLst>
              </a:tr>
              <a:tr h="373134">
                <a:tc>
                  <a:txBody>
                    <a:bodyPr/>
                    <a:lstStyle/>
                    <a:p>
                      <a:r>
                        <a:rPr lang="en-US" sz="800" dirty="0"/>
                        <a:t>Pentavalent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Serum Institute / 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7587008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r>
                        <a:rPr lang="en-US" sz="800" dirty="0"/>
                        <a:t>MMR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1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Serum Institute / 2.85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553103"/>
                  </a:ext>
                </a:extLst>
              </a:tr>
              <a:tr h="244022"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MMR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doses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Serum Institute / 7.25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457986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 doses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NCIPD Ltd, / 2.10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3454515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bOPV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doses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GSK / 1.80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241898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Bilthoven</a:t>
                      </a:r>
                      <a:r>
                        <a:rPr lang="en-US" sz="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3.50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7862"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DTP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doses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dirty="0"/>
                        <a:t>Serum Institute / 2.00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174315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doses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NCIPD Ltd, / 1.67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612726"/>
                  </a:ext>
                </a:extLst>
              </a:tr>
              <a:tr h="237449"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doses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1279867" rtl="0" eaLnBrk="1" latinLnBrk="0" hangingPunct="1"/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NCIPD Ltd, / 1.29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997"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PCV13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Pfizer / 3.30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209"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GSK / 2.31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0008"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HPV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dose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Merck</a:t>
                      </a:r>
                      <a:r>
                        <a:rPr lang="en-US" sz="8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/ 4.50</a:t>
                      </a:r>
                      <a:endParaRPr lang="en-US" sz="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127986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/>
                        <a:t>UNICEF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97" name="Content Placeholder 2">
            <a:extLst>
              <a:ext uri="{FF2B5EF4-FFF2-40B4-BE49-F238E27FC236}">
                <a16:creationId xmlns:a16="http://schemas.microsoft.com/office/drawing/2014/main" id="{82CD7128-E409-1A43-B8F5-F2940EE5CA3B}"/>
              </a:ext>
            </a:extLst>
          </p:cNvPr>
          <p:cNvSpPr txBox="1">
            <a:spLocks/>
          </p:cNvSpPr>
          <p:nvPr/>
        </p:nvSpPr>
        <p:spPr>
          <a:xfrm>
            <a:off x="8568225" y="1984920"/>
            <a:ext cx="4074124" cy="439336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" indent="0">
              <a:buClr>
                <a:srgbClr val="00B0F0"/>
              </a:buClr>
              <a:buNone/>
            </a:pPr>
            <a:r>
              <a:rPr lang="en-US" sz="800" b="1" dirty="0">
                <a:solidFill>
                  <a:srgbClr val="0099FF"/>
                </a:solidFill>
              </a:rPr>
              <a:t>Regulatory framework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Gov. Decision for National Immunization Program for 2016-2020 no. 1113 of 06.10.2016</a:t>
            </a:r>
            <a:endParaRPr lang="ro-MO" sz="600" b="1" dirty="0">
              <a:solidFill>
                <a:srgbClr val="002060"/>
              </a:solidFill>
            </a:endParaRP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Only WHO prequaliffied vaccines/ or EMA registered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Instructions only in Romanian and Russian languages </a:t>
            </a:r>
            <a:endParaRPr lang="en-US" sz="600" b="1" dirty="0">
              <a:solidFill>
                <a:srgbClr val="002060"/>
              </a:solidFill>
            </a:endParaRP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Law on public procurement no. 131 of 03.07.2015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en-US" sz="600" b="1" dirty="0">
                <a:solidFill>
                  <a:srgbClr val="002060"/>
                </a:solidFill>
              </a:rPr>
              <a:t>Prohibits multi-year contracting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en-US" sz="600" b="1" dirty="0">
                <a:solidFill>
                  <a:srgbClr val="002060"/>
                </a:solidFill>
              </a:rPr>
              <a:t>Other country can not buy for Moldova vaccines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Prohibits p</a:t>
            </a:r>
            <a:r>
              <a:rPr lang="en-US" sz="600" b="1" dirty="0" err="1">
                <a:solidFill>
                  <a:srgbClr val="002060"/>
                </a:solidFill>
              </a:rPr>
              <a:t>ayment</a:t>
            </a:r>
            <a:r>
              <a:rPr lang="en-US" sz="600" b="1" dirty="0">
                <a:solidFill>
                  <a:srgbClr val="002060"/>
                </a:solidFill>
              </a:rPr>
              <a:t> in advance</a:t>
            </a:r>
            <a:endParaRPr lang="ro-MO" sz="600" b="1" dirty="0">
              <a:solidFill>
                <a:srgbClr val="002060"/>
              </a:solidFill>
            </a:endParaRP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en-US" sz="600" b="1" dirty="0">
                <a:solidFill>
                  <a:srgbClr val="002060"/>
                </a:solidFill>
              </a:rPr>
              <a:t>Allows access to the Official Journal of the European Union</a:t>
            </a:r>
            <a:endParaRPr lang="ro-MO" sz="600" b="1" dirty="0">
              <a:solidFill>
                <a:srgbClr val="002060"/>
              </a:solidFill>
            </a:endParaRP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Last modified on 11th March 2019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14 modifications in 3 years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Gov. Decision  no. 246 from 08.04.2010 for Memorandum of understanding</a:t>
            </a:r>
            <a:r>
              <a:rPr lang="ro-MO" sz="600" b="1" dirty="0">
                <a:solidFill>
                  <a:srgbClr val="002060"/>
                </a:solidFill>
              </a:rPr>
              <a:t>: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Allow vaccines without national registration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Superior to other national laws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Gov. Decision on Centre f</a:t>
            </a:r>
            <a:r>
              <a:rPr lang="ro-MO" sz="600" b="1" dirty="0">
                <a:solidFill>
                  <a:srgbClr val="002060"/>
                </a:solidFill>
              </a:rPr>
              <a:t>o</a:t>
            </a:r>
            <a:r>
              <a:rPr lang="en-US" sz="600" b="1" dirty="0">
                <a:solidFill>
                  <a:srgbClr val="002060"/>
                </a:solidFill>
              </a:rPr>
              <a:t>r Public Centralized Procurement in Health no.1128 from 10.10.2016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Gov. Decision no. 568 - 10.09.2009 Approving the Regulation on the Procurement of Medicines and Other Medical Products for the Needs of the Health Care System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Gov. Decision no. 1407 - 10.12.2008 for the approval of the Regulations on the realization of public procurements from a single source</a:t>
            </a:r>
            <a:r>
              <a:rPr lang="ro-MO" sz="600" b="1" dirty="0">
                <a:solidFill>
                  <a:srgbClr val="002060"/>
                </a:solidFill>
              </a:rPr>
              <a:t> (</a:t>
            </a:r>
            <a:r>
              <a:rPr lang="ro-MO" sz="600" b="1" dirty="0">
                <a:solidFill>
                  <a:srgbClr val="FF0000"/>
                </a:solidFill>
              </a:rPr>
              <a:t>abrogated)</a:t>
            </a:r>
            <a:endParaRPr lang="en-US" sz="600" b="1" dirty="0">
              <a:solidFill>
                <a:srgbClr val="FF0000"/>
              </a:solidFill>
            </a:endParaRP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Gov. Decision no. 794 - 08.10.2013 for the approval of the Regulations on the public procurements using the negotiation procedure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800" b="1" dirty="0">
                <a:solidFill>
                  <a:srgbClr val="0099FF"/>
                </a:solidFill>
              </a:rPr>
              <a:t>Recent Vaccine introductions</a:t>
            </a:r>
            <a:endParaRPr lang="en-US" sz="800" b="1" strike="sngStrike" dirty="0">
              <a:solidFill>
                <a:srgbClr val="0099FF"/>
              </a:solidFill>
            </a:endParaRP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HPV – 2017        </a:t>
            </a:r>
            <a:r>
              <a:rPr lang="en-US" sz="600" b="1" dirty="0">
                <a:solidFill>
                  <a:srgbClr val="002060"/>
                </a:solidFill>
                <a:latin typeface="Arial"/>
                <a:cs typeface="+mn-cs"/>
              </a:rPr>
              <a:t>IPV – 2018         Rota – 2017      PCV13  – 2017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800" b="1" dirty="0">
                <a:solidFill>
                  <a:srgbClr val="0099FF"/>
                </a:solidFill>
              </a:rPr>
              <a:t>Vaccine budget and sources of financing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Epi Vaccines for 2018  = 1.092.651 USD (state budget) + 282.340 USD (GAVI)</a:t>
            </a:r>
          </a:p>
          <a:p>
            <a:pPr marL="57150" indent="0">
              <a:lnSpc>
                <a:spcPct val="120000"/>
              </a:lnSpc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Non Epi Vaccines (</a:t>
            </a:r>
            <a:r>
              <a:rPr lang="en-US" sz="600" b="1" dirty="0" err="1">
                <a:solidFill>
                  <a:srgbClr val="002060"/>
                </a:solidFill>
              </a:rPr>
              <a:t>HepA</a:t>
            </a:r>
            <a:r>
              <a:rPr lang="en-US" sz="600" b="1" dirty="0">
                <a:solidFill>
                  <a:srgbClr val="002060"/>
                </a:solidFill>
              </a:rPr>
              <a:t>, </a:t>
            </a:r>
            <a:r>
              <a:rPr lang="en-US" sz="600" b="1" dirty="0" err="1">
                <a:solidFill>
                  <a:srgbClr val="002060"/>
                </a:solidFill>
              </a:rPr>
              <a:t>Infleunza</a:t>
            </a:r>
            <a:r>
              <a:rPr lang="en-US" sz="600" b="1" dirty="0">
                <a:solidFill>
                  <a:srgbClr val="002060"/>
                </a:solidFill>
              </a:rPr>
              <a:t>, </a:t>
            </a:r>
            <a:r>
              <a:rPr lang="en-US" sz="600" b="1" dirty="0" err="1">
                <a:solidFill>
                  <a:srgbClr val="002060"/>
                </a:solidFill>
              </a:rPr>
              <a:t>Antirabic</a:t>
            </a:r>
            <a:r>
              <a:rPr lang="en-US" sz="600" b="1" dirty="0">
                <a:solidFill>
                  <a:srgbClr val="002060"/>
                </a:solidFill>
              </a:rPr>
              <a:t>) for 2018 = 479.137 USD </a:t>
            </a:r>
            <a:endParaRPr lang="ro-MO" sz="600" b="1" dirty="0">
              <a:solidFill>
                <a:srgbClr val="002060"/>
              </a:solidFill>
            </a:endParaRP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en-US" sz="600" b="1" dirty="0">
                <a:solidFill>
                  <a:srgbClr val="002060"/>
                </a:solidFill>
              </a:rPr>
              <a:t>state budget </a:t>
            </a:r>
            <a:r>
              <a:rPr lang="ro-MO" sz="600" b="1" dirty="0">
                <a:solidFill>
                  <a:srgbClr val="002060"/>
                </a:solidFill>
              </a:rPr>
              <a:t> = 287571 USD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ro-MO" sz="600" b="1" dirty="0">
                <a:solidFill>
                  <a:srgbClr val="002060"/>
                </a:solidFill>
              </a:rPr>
              <a:t>Task Force (Influenza) = 191565 USD</a:t>
            </a:r>
          </a:p>
          <a:p>
            <a:pPr marL="355600" lvl="1" indent="-287338">
              <a:lnSpc>
                <a:spcPct val="120000"/>
              </a:lnSpc>
              <a:buClr>
                <a:srgbClr val="00B0F0"/>
              </a:buClr>
            </a:pPr>
            <a:r>
              <a:rPr lang="en-US" sz="600" b="1" dirty="0">
                <a:solidFill>
                  <a:srgbClr val="002060"/>
                </a:solidFill>
              </a:rPr>
              <a:t>procurement mechanism – self procurement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Source: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All antigens are covered by state budget (except IPV, HPV- 2017-2018)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IPV – GAVI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HPV – GAVI (2017-2018); HPV – State budget from 2019</a:t>
            </a:r>
            <a:endParaRPr lang="en-US" sz="800" b="1" dirty="0">
              <a:solidFill>
                <a:srgbClr val="0099FF"/>
              </a:solidFill>
            </a:endParaRPr>
          </a:p>
          <a:p>
            <a:pPr marL="57150" indent="0">
              <a:buClr>
                <a:srgbClr val="00B0F0"/>
              </a:buClr>
              <a:buNone/>
            </a:pPr>
            <a:r>
              <a:rPr lang="en-US" sz="800" b="1" dirty="0">
                <a:solidFill>
                  <a:srgbClr val="0099FF"/>
                </a:solidFill>
              </a:rPr>
              <a:t>Sources of information on vaccine market and prices</a:t>
            </a:r>
          </a:p>
          <a:p>
            <a:pPr marL="180975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UNICEF supply division catalogue</a:t>
            </a:r>
            <a:br>
              <a:rPr lang="en-US" sz="600" b="1" dirty="0">
                <a:solidFill>
                  <a:srgbClr val="002060"/>
                </a:solidFill>
              </a:rPr>
            </a:br>
            <a:r>
              <a:rPr lang="en-US" sz="600" b="1" dirty="0">
                <a:solidFill>
                  <a:srgbClr val="002060"/>
                </a:solidFill>
              </a:rPr>
              <a:t>MI4A: Market Information for Access to Vaccines</a:t>
            </a:r>
          </a:p>
          <a:p>
            <a:pPr marL="180975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V3P database</a:t>
            </a:r>
            <a:endParaRPr lang="en-US" sz="800" b="1" dirty="0">
              <a:solidFill>
                <a:srgbClr val="0099FF"/>
              </a:solidFill>
            </a:endParaRPr>
          </a:p>
          <a:p>
            <a:pPr marL="57150" indent="0">
              <a:buClr>
                <a:srgbClr val="00B0F0"/>
              </a:buClr>
              <a:buNone/>
            </a:pPr>
            <a:r>
              <a:rPr lang="en-US" sz="800" b="1" dirty="0">
                <a:solidFill>
                  <a:srgbClr val="0099FF"/>
                </a:solidFill>
              </a:rPr>
              <a:t>Shortages and over-stocks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Repeated tenders (DTP, Td, </a:t>
            </a:r>
            <a:r>
              <a:rPr lang="en-US" sz="600" b="1" dirty="0" err="1">
                <a:solidFill>
                  <a:srgbClr val="002060"/>
                </a:solidFill>
              </a:rPr>
              <a:t>bVPO</a:t>
            </a:r>
            <a:r>
              <a:rPr lang="en-US" sz="600" b="1" dirty="0">
                <a:solidFill>
                  <a:srgbClr val="002060"/>
                </a:solidFill>
              </a:rPr>
              <a:t> – 2015 BCG 2014)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Lack of bidder (Td, </a:t>
            </a:r>
            <a:r>
              <a:rPr lang="en-US" sz="600" b="1" dirty="0" err="1">
                <a:solidFill>
                  <a:srgbClr val="002060"/>
                </a:solidFill>
              </a:rPr>
              <a:t>bVPO</a:t>
            </a:r>
            <a:r>
              <a:rPr lang="en-US" sz="600" b="1" dirty="0">
                <a:solidFill>
                  <a:srgbClr val="002060"/>
                </a:solidFill>
              </a:rPr>
              <a:t>, DTP, ROR  – 2015)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Increasing/high prices (Td, </a:t>
            </a:r>
            <a:r>
              <a:rPr lang="en-US" sz="600" b="1" dirty="0" err="1">
                <a:solidFill>
                  <a:srgbClr val="002060"/>
                </a:solidFill>
              </a:rPr>
              <a:t>bVPO</a:t>
            </a:r>
            <a:r>
              <a:rPr lang="en-US" sz="600" b="1" dirty="0">
                <a:solidFill>
                  <a:srgbClr val="002060"/>
                </a:solidFill>
              </a:rPr>
              <a:t> – 2015) (rabies vaccine from Russia 2016)</a:t>
            </a:r>
          </a:p>
          <a:p>
            <a:pPr marL="57150" indent="0">
              <a:buClr>
                <a:srgbClr val="00B0F0"/>
              </a:buClr>
              <a:buNone/>
            </a:pPr>
            <a:r>
              <a:rPr lang="en-US" sz="600" b="1" dirty="0">
                <a:solidFill>
                  <a:srgbClr val="002060"/>
                </a:solidFill>
              </a:rPr>
              <a:t>Delayed procurement/supply  (Td 2014) (BCG -2015)</a:t>
            </a:r>
            <a:endParaRPr lang="ro-MO" sz="600" b="1" dirty="0">
              <a:solidFill>
                <a:srgbClr val="002060"/>
              </a:solidFill>
            </a:endParaRPr>
          </a:p>
          <a:p>
            <a:pPr marL="57150" indent="0">
              <a:buClr>
                <a:srgbClr val="00B0F0"/>
              </a:buClr>
              <a:buNone/>
            </a:pPr>
            <a:r>
              <a:rPr lang="ro-MO" sz="600" b="1" dirty="0">
                <a:solidFill>
                  <a:srgbClr val="002060"/>
                </a:solidFill>
              </a:rPr>
              <a:t>HPV – no stock out  in 2017, 2018</a:t>
            </a:r>
            <a:endParaRPr lang="en-US" sz="600" b="1" dirty="0">
              <a:solidFill>
                <a:srgbClr val="002060"/>
              </a:solidFill>
            </a:endParaRPr>
          </a:p>
        </p:txBody>
      </p:sp>
      <p:sp>
        <p:nvSpPr>
          <p:cNvPr id="140" name="AutoShape 4">
            <a:extLst>
              <a:ext uri="{FF2B5EF4-FFF2-40B4-BE49-F238E27FC236}">
                <a16:creationId xmlns:a16="http://schemas.microsoft.com/office/drawing/2014/main" id="{C14302F3-D4A2-944A-8ED5-4FF089EC7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4624" y="6283413"/>
            <a:ext cx="4049687" cy="274801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26664" tIns="13332" rIns="26664" bIns="13332" anchor="ctr"/>
          <a:lstStyle/>
          <a:p>
            <a:pPr algn="ctr"/>
            <a:endParaRPr lang="en-US" dirty="0">
              <a:latin typeface="Arial"/>
              <a:cs typeface="Arial"/>
            </a:endParaRPr>
          </a:p>
        </p:txBody>
      </p:sp>
      <p:sp>
        <p:nvSpPr>
          <p:cNvPr id="141" name="Text Box 42">
            <a:extLst>
              <a:ext uri="{FF2B5EF4-FFF2-40B4-BE49-F238E27FC236}">
                <a16:creationId xmlns:a16="http://schemas.microsoft.com/office/drawing/2014/main" id="{190075EB-6665-AD47-BCCC-4A83C3902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3993" y="6405571"/>
            <a:ext cx="2867025" cy="296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700" b="1" dirty="0">
                <a:solidFill>
                  <a:srgbClr val="CB1C68"/>
                </a:solidFill>
                <a:latin typeface="Arial"/>
                <a:cs typeface="Arial"/>
              </a:rPr>
              <a:t>V. Way Forward</a:t>
            </a:r>
          </a:p>
        </p:txBody>
      </p:sp>
      <p:sp>
        <p:nvSpPr>
          <p:cNvPr id="144" name="Content Placeholder 2">
            <a:extLst>
              <a:ext uri="{FF2B5EF4-FFF2-40B4-BE49-F238E27FC236}">
                <a16:creationId xmlns:a16="http://schemas.microsoft.com/office/drawing/2014/main" id="{C4B24CA3-ED8E-5045-8908-E1322293923F}"/>
              </a:ext>
            </a:extLst>
          </p:cNvPr>
          <p:cNvSpPr txBox="1">
            <a:spLocks/>
          </p:cNvSpPr>
          <p:nvPr/>
        </p:nvSpPr>
        <p:spPr>
          <a:xfrm>
            <a:off x="8617789" y="6729089"/>
            <a:ext cx="4009125" cy="225106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rgbClr val="DE2414"/>
              </a:buClr>
              <a:buFont typeface="Wingdings" pitchFamily="2" charset="2"/>
              <a:buChar char="§"/>
              <a:defRPr sz="26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rgbClr val="F7941D"/>
              </a:buClr>
              <a:buFont typeface="Arial" pitchFamily="34" charset="0"/>
              <a:buChar char="–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FF0099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rgbClr val="333399"/>
              </a:buClr>
              <a:buSzPct val="49000"/>
              <a:buFont typeface="Wingdings" pitchFamily="2" charset="2"/>
              <a:buChar char="v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What main challenges may arise over the next 3 years?</a:t>
            </a:r>
          </a:p>
          <a:p>
            <a:pPr indent="-285750">
              <a:buClr>
                <a:srgbClr val="00B0F0"/>
              </a:buClr>
            </a:pPr>
            <a:r>
              <a:rPr lang="en-US" sz="1100" dirty="0"/>
              <a:t>Self procurement </a:t>
            </a:r>
            <a:r>
              <a:rPr lang="ro-MO" sz="1100" dirty="0"/>
              <a:t>/</a:t>
            </a:r>
            <a:r>
              <a:rPr lang="en-US" sz="1100" dirty="0"/>
              <a:t>joint procurement in the SEEHN region</a:t>
            </a:r>
          </a:p>
          <a:p>
            <a:pPr indent="-285750">
              <a:buClr>
                <a:srgbClr val="00B0F0"/>
              </a:buClr>
            </a:pPr>
            <a:r>
              <a:rPr lang="en-US" sz="1100" dirty="0"/>
              <a:t>Increasing price of vaccines</a:t>
            </a:r>
            <a:r>
              <a:rPr lang="ro-MO" sz="1100" dirty="0"/>
              <a:t> in case of s</a:t>
            </a:r>
            <a:r>
              <a:rPr lang="en-US" sz="1100" dirty="0"/>
              <a:t>elf </a:t>
            </a:r>
            <a:r>
              <a:rPr lang="ro-MO" sz="1100" dirty="0"/>
              <a:t>/</a:t>
            </a:r>
            <a:r>
              <a:rPr lang="en-US" sz="1100" dirty="0"/>
              <a:t>joint procurement </a:t>
            </a:r>
          </a:p>
          <a:p>
            <a:pPr indent="-285750">
              <a:buClr>
                <a:srgbClr val="00B0F0"/>
              </a:buClr>
            </a:pPr>
            <a:r>
              <a:rPr lang="en-US" sz="1100" dirty="0"/>
              <a:t>Financial instability</a:t>
            </a:r>
          </a:p>
          <a:p>
            <a:pPr marL="0" indent="0">
              <a:buClr>
                <a:srgbClr val="00B0F0"/>
              </a:buClr>
              <a:buNone/>
            </a:pPr>
            <a:r>
              <a:rPr lang="en-US" sz="1100" b="1" dirty="0">
                <a:solidFill>
                  <a:srgbClr val="0099FF"/>
                </a:solidFill>
              </a:rPr>
              <a:t>What kind of skills, tools and support might you need to improve vaccine procurement  efficiency and introduction of new vaccines in the near future? </a:t>
            </a:r>
            <a:r>
              <a:rPr lang="en-US" sz="1100" dirty="0"/>
              <a:t> </a:t>
            </a:r>
          </a:p>
          <a:p>
            <a:pPr marL="228600" indent="-171450">
              <a:buClr>
                <a:srgbClr val="00B0F0"/>
              </a:buClr>
            </a:pPr>
            <a:r>
              <a:rPr lang="en-US" sz="1100" dirty="0">
                <a:latin typeface="+mn-lt"/>
              </a:rPr>
              <a:t>New trainings for procurement stakeholders for development of staff capacity</a:t>
            </a:r>
          </a:p>
          <a:p>
            <a:pPr marL="228600" indent="-171450">
              <a:buClr>
                <a:srgbClr val="00B0F0"/>
              </a:buClr>
            </a:pPr>
            <a:r>
              <a:rPr lang="en-US" sz="1100" dirty="0">
                <a:latin typeface="+mn-lt"/>
              </a:rPr>
              <a:t>Increase knowledge of global vaccine markets</a:t>
            </a:r>
          </a:p>
          <a:p>
            <a:pPr marL="228600" indent="-171450">
              <a:buClr>
                <a:srgbClr val="00B0F0"/>
              </a:buClr>
            </a:pPr>
            <a:r>
              <a:rPr lang="en-US" sz="1100" dirty="0">
                <a:latin typeface="+mn-lt"/>
              </a:rPr>
              <a:t>SOPs for procurement of vaccines</a:t>
            </a:r>
          </a:p>
          <a:p>
            <a:pPr marL="228600" indent="-171450">
              <a:buClr>
                <a:srgbClr val="00B0F0"/>
              </a:buClr>
            </a:pPr>
            <a:r>
              <a:rPr lang="en-US" sz="1100" dirty="0">
                <a:latin typeface="+mn-lt"/>
              </a:rPr>
              <a:t>Increase of political commitment </a:t>
            </a:r>
          </a:p>
          <a:p>
            <a:pPr marL="228600" indent="-171450">
              <a:buClr>
                <a:srgbClr val="00B0F0"/>
              </a:buClr>
            </a:pPr>
            <a:endParaRPr lang="en-US" sz="1100" b="1" dirty="0">
              <a:solidFill>
                <a:srgbClr val="0099FF"/>
              </a:solidFill>
              <a:latin typeface="+mn-lt"/>
            </a:endParaRPr>
          </a:p>
          <a:p>
            <a:pPr lvl="1"/>
            <a:endParaRPr lang="en-US" sz="400" dirty="0">
              <a:latin typeface="+mn-lt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523074D2-5F7A-C046-8524-2287654C6B3F}"/>
              </a:ext>
            </a:extLst>
          </p:cNvPr>
          <p:cNvSpPr txBox="1"/>
          <p:nvPr/>
        </p:nvSpPr>
        <p:spPr>
          <a:xfrm>
            <a:off x="1895313" y="24488349"/>
            <a:ext cx="1220254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</a:rPr>
              <a:t>If available, please insert a chart on the quantities of vaccine procured in 2015-2018 by vaccine type, prices (if possible). Indicate stock outs and delays in introduction due to unavailability.</a:t>
            </a:r>
          </a:p>
        </p:txBody>
      </p:sp>
      <p:sp>
        <p:nvSpPr>
          <p:cNvPr id="149" name="Text Box 42">
            <a:extLst>
              <a:ext uri="{FF2B5EF4-FFF2-40B4-BE49-F238E27FC236}">
                <a16:creationId xmlns:a16="http://schemas.microsoft.com/office/drawing/2014/main" id="{1E5EEEFB-B9E4-624D-82C1-9057FDEF3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7763" y="6857574"/>
            <a:ext cx="1891923" cy="191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Explaining factors</a:t>
            </a:r>
            <a:endParaRPr lang="ka-GE" sz="1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marL="136525" indent="-122238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Long period without self procurement</a:t>
            </a:r>
          </a:p>
          <a:p>
            <a:pPr marL="136525" indent="-122238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Legal framework creates little space for innovative procurement matching the vaccine market </a:t>
            </a:r>
          </a:p>
          <a:p>
            <a:pPr marL="136525" indent="-122238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Lack of periodic meeting structure between all key stakeholders</a:t>
            </a:r>
          </a:p>
          <a:p>
            <a:pPr marL="136525" indent="-122238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Volatility of the money has a significant impact on vaccine procurement, planning and budget</a:t>
            </a:r>
          </a:p>
        </p:txBody>
      </p:sp>
      <p:sp>
        <p:nvSpPr>
          <p:cNvPr id="150" name="Text Box 42">
            <a:extLst>
              <a:ext uri="{FF2B5EF4-FFF2-40B4-BE49-F238E27FC236}">
                <a16:creationId xmlns:a16="http://schemas.microsoft.com/office/drawing/2014/main" id="{2E6E492F-8286-5B4E-8F99-3EC4FD6B9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6827" y="6812640"/>
            <a:ext cx="2340100" cy="205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Mitigating Mechanisms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Reviewed legislation to enable use of current public procurement modalities and policy in use by EU governments for bidding and contracting from 2021</a:t>
            </a:r>
            <a:r>
              <a:rPr lang="ro-MO" sz="900" dirty="0">
                <a:latin typeface="Arial"/>
                <a:cs typeface="Arial"/>
              </a:rPr>
              <a:t> </a:t>
            </a:r>
            <a:r>
              <a:rPr lang="en-US" sz="900" dirty="0">
                <a:latin typeface="Arial"/>
                <a:cs typeface="Arial"/>
              </a:rPr>
              <a:t>(joint procurement)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Provided relevant training to all staff in the process, with specific reference to vaccine procurement training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Regular communication and coordination amongst stakeholders engaged in vaccine procurement</a:t>
            </a:r>
          </a:p>
          <a:p>
            <a:pPr marL="171450" indent="-171450" algn="l" eaLnBrk="1" hangingPunct="1"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Increasing awareness for national stakeholders of financial sustainability </a:t>
            </a:r>
          </a:p>
        </p:txBody>
      </p:sp>
      <p:sp>
        <p:nvSpPr>
          <p:cNvPr id="151" name="Text Box 42">
            <a:extLst>
              <a:ext uri="{FF2B5EF4-FFF2-40B4-BE49-F238E27FC236}">
                <a16:creationId xmlns:a16="http://schemas.microsoft.com/office/drawing/2014/main" id="{121F205F-4646-554A-AEF6-AA56AA9B0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3525" y="6899874"/>
            <a:ext cx="1799897" cy="1909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Possible Solutions 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Improved legal framework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Provide regular training for vaccine procurement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Multi-year forecasting aligned with multi-year contracting and vaccine availability 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latin typeface="Arial"/>
                <a:cs typeface="Arial"/>
              </a:rPr>
              <a:t>Develop and implement improvement plans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GB" sz="900" dirty="0">
                <a:latin typeface="Arial"/>
                <a:cs typeface="Arial"/>
              </a:rPr>
              <a:t>Strengthening </a:t>
            </a:r>
            <a:r>
              <a:rPr lang="en-US" sz="900" dirty="0">
                <a:latin typeface="Arial"/>
                <a:cs typeface="Arial"/>
              </a:rPr>
              <a:t>collaboration between national stakeholders</a:t>
            </a:r>
          </a:p>
          <a:p>
            <a:pPr marL="171450" indent="-171450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sz="900" dirty="0">
              <a:latin typeface="Arial"/>
              <a:cs typeface="Arial"/>
            </a:endParaRPr>
          </a:p>
        </p:txBody>
      </p:sp>
      <p:sp>
        <p:nvSpPr>
          <p:cNvPr id="52" name="Text Box 42">
            <a:extLst>
              <a:ext uri="{FF2B5EF4-FFF2-40B4-BE49-F238E27FC236}">
                <a16:creationId xmlns:a16="http://schemas.microsoft.com/office/drawing/2014/main" id="{5D5516FA-8FE7-A347-BB4A-250FA55890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65" y="6893857"/>
            <a:ext cx="1980528" cy="19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26664" tIns="13332" rIns="26664" bIns="13332">
            <a:spAutoFit/>
          </a:bodyPr>
          <a:lstStyle>
            <a:lvl1pPr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algn="ctr" defTabSz="4389438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4389438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500" b="1" dirty="0">
                <a:solidFill>
                  <a:srgbClr val="CB1C68"/>
                </a:solidFill>
                <a:latin typeface="Arial"/>
                <a:cs typeface="Arial"/>
              </a:rPr>
              <a:t>Challenges</a:t>
            </a:r>
            <a:endParaRPr lang="ka-GE" sz="1500" b="1" dirty="0">
              <a:solidFill>
                <a:srgbClr val="CB1C68"/>
              </a:solidFill>
              <a:latin typeface="Arial"/>
              <a:cs typeface="Arial"/>
            </a:endParaRPr>
          </a:p>
          <a:p>
            <a:pPr marL="136525" indent="-136525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Self procurement procedure can face weak capabilities after UNICEF mechanism</a:t>
            </a:r>
          </a:p>
          <a:p>
            <a:pPr marL="136525" indent="-136525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Legal framework offers little room for identifying an innovative procurement process for the vaccine market</a:t>
            </a:r>
          </a:p>
          <a:p>
            <a:pPr marL="136525" indent="-136525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Financial issues due to implementation of new vaccines</a:t>
            </a:r>
          </a:p>
          <a:p>
            <a:pPr marL="136525" indent="-136525" algn="l" eaLnBrk="1" hangingPunct="1"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900" dirty="0">
                <a:latin typeface="Arial"/>
                <a:cs typeface="Arial"/>
              </a:rPr>
              <a:t>Multiannual forecast, correlated with multiannual contracting and availability of vaccines </a:t>
            </a:r>
          </a:p>
        </p:txBody>
      </p:sp>
      <p:pic>
        <p:nvPicPr>
          <p:cNvPr id="4098" name="Picture 2" descr="C:\Users\Alexei™\Desktop\m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313" y="1"/>
            <a:ext cx="2963836" cy="148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lexei™\Desktop\ansp-e155151246929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8000" y="-7443"/>
            <a:ext cx="1718031" cy="158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AD16F3E-F2F3-F84D-9B89-032CBDB5B869}"/>
              </a:ext>
            </a:extLst>
          </p:cNvPr>
          <p:cNvCxnSpPr>
            <a:cxnSpLocks/>
          </p:cNvCxnSpPr>
          <p:nvPr/>
        </p:nvCxnSpPr>
        <p:spPr>
          <a:xfrm flipH="1">
            <a:off x="4619855" y="3391413"/>
            <a:ext cx="11278" cy="1113209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C3EBBD3B-6519-194F-9914-E928C27FA416}"/>
              </a:ext>
            </a:extLst>
          </p:cNvPr>
          <p:cNvSpPr txBox="1"/>
          <p:nvPr/>
        </p:nvSpPr>
        <p:spPr>
          <a:xfrm>
            <a:off x="4231107" y="3579962"/>
            <a:ext cx="323165" cy="58662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900" dirty="0"/>
              <a:t>planning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B3D56649-4E3B-3541-A097-DAC5047AC18A}"/>
              </a:ext>
            </a:extLst>
          </p:cNvPr>
          <p:cNvSpPr/>
          <p:nvPr/>
        </p:nvSpPr>
        <p:spPr>
          <a:xfrm>
            <a:off x="6923731" y="4184186"/>
            <a:ext cx="1269774" cy="47012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664" tIns="13332" rIns="26664" bIns="13332"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Medicines and Medical Devices Agency / NRA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BAD16F3E-F2F3-F84D-9B89-032CBDB5B869}"/>
              </a:ext>
            </a:extLst>
          </p:cNvPr>
          <p:cNvCxnSpPr>
            <a:cxnSpLocks/>
          </p:cNvCxnSpPr>
          <p:nvPr/>
        </p:nvCxnSpPr>
        <p:spPr>
          <a:xfrm>
            <a:off x="5372334" y="4749288"/>
            <a:ext cx="1529400" cy="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643517" y="3245184"/>
            <a:ext cx="46503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D10A8BA5-D78B-DC40-A0A3-E7637CB8B139}"/>
              </a:ext>
            </a:extLst>
          </p:cNvPr>
          <p:cNvSpPr txBox="1"/>
          <p:nvPr/>
        </p:nvSpPr>
        <p:spPr>
          <a:xfrm>
            <a:off x="5622617" y="4748147"/>
            <a:ext cx="1310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Import Authorization</a:t>
            </a:r>
          </a:p>
        </p:txBody>
      </p:sp>
      <p:cxnSp>
        <p:nvCxnSpPr>
          <p:cNvPr id="106" name="Elbow Connector 105">
            <a:extLst>
              <a:ext uri="{FF2B5EF4-FFF2-40B4-BE49-F238E27FC236}">
                <a16:creationId xmlns:a16="http://schemas.microsoft.com/office/drawing/2014/main" id="{E711F621-55EB-2648-AC57-53674B5D8BF8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8079929" y="4660879"/>
            <a:ext cx="97548" cy="1096697"/>
          </a:xfrm>
          <a:prstGeom prst="bentConnector2">
            <a:avLst/>
          </a:prstGeom>
          <a:ln w="28575">
            <a:solidFill>
              <a:srgbClr val="00A6B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C3EBBD3B-6519-194F-9914-E928C27FA416}"/>
              </a:ext>
            </a:extLst>
          </p:cNvPr>
          <p:cNvSpPr txBox="1"/>
          <p:nvPr/>
        </p:nvSpPr>
        <p:spPr>
          <a:xfrm>
            <a:off x="7901637" y="4831903"/>
            <a:ext cx="323165" cy="76280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n-US" sz="900" dirty="0"/>
              <a:t>Registration</a:t>
            </a:r>
          </a:p>
        </p:txBody>
      </p:sp>
      <p:cxnSp>
        <p:nvCxnSpPr>
          <p:cNvPr id="4102" name="Straight Connector 4101"/>
          <p:cNvCxnSpPr>
            <a:stCxn id="23" idx="2"/>
          </p:cNvCxnSpPr>
          <p:nvPr/>
        </p:nvCxnSpPr>
        <p:spPr>
          <a:xfrm flipH="1">
            <a:off x="7701287" y="3259513"/>
            <a:ext cx="1" cy="94646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3" name="TextBox 4102"/>
          <p:cNvSpPr txBox="1"/>
          <p:nvPr/>
        </p:nvSpPr>
        <p:spPr>
          <a:xfrm>
            <a:off x="10617506" y="2251810"/>
            <a:ext cx="18473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60" name="Picture 59" descr="A picture containing object&#10;&#10;Description generated with very high confidence">
            <a:extLst>
              <a:ext uri="{FF2B5EF4-FFF2-40B4-BE49-F238E27FC236}">
                <a16:creationId xmlns:a16="http://schemas.microsoft.com/office/drawing/2014/main" id="{9422BB84-E849-1D49-A5F5-52C9C0D13510}"/>
              </a:ext>
            </a:extLst>
          </p:cNvPr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76442" y="9148678"/>
            <a:ext cx="2630922" cy="571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795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50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3&quot;&gt;&lt;elem m_fUsage=&quot;1.89999999999999991118E+00&quot;&gt;&lt;m_msothmcolidx val=&quot;0&quot;/&gt;&lt;m_rgb r=&quot;21&quot; g=&quot;09&quot; b=&quot;FD&quot;/&gt;&lt;m_nBrightness val=&quot;0&quot;/&gt;&lt;/elem&gt;&lt;elem m_fUsage=&quot;1.38509999999999999787E+00&quot;&gt;&lt;m_msothmcolidx val=&quot;0&quot;/&gt;&lt;m_rgb r=&quot;D3&quot; g=&quot;EF&quot; b=&quot;AD&quot;/&gt;&lt;m_nBrightness val=&quot;0&quot;/&gt;&lt;/elem&gt;&lt;elem m_fUsage=&quot;8.10000000000000053291E-01&quot;&gt;&lt;m_msothmcolidx val=&quot;0&quot;/&gt;&lt;m_rgb r=&quot;FF&quot; g=&quot;00&quot; b=&quot;00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R4D_StandardTemplate_MAC">
  <a:themeElements>
    <a:clrScheme name="LNCT Theme">
      <a:dk1>
        <a:srgbClr val="313231"/>
      </a:dk1>
      <a:lt1>
        <a:srgbClr val="F7F7F7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Communications</TermName>
          <TermId xmlns="http://schemas.microsoft.com/office/infopath/2007/PartnerControls">d8600aaf-13ee-4a11-996f-f272b3ac4916</TermId>
        </TermInfo>
      </Terms>
    </kd16009dc51444af92aa78db77815af5>
    <TaxCatchAll xmlns="2af4539b-39f3-4771-ac1a-16de5a20c394">
      <Value>8</Value>
    </TaxCatchAll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6" ma:contentTypeDescription="Create a new document." ma:contentTypeScope="" ma:versionID="722fe1bc9c833233efb3d0155475aaa2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22d1954386069d4764e8b8fa3e72a0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123;#Health|dc69edcd-43cc-4690-a0cd-73f1415cf1ed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2DF4FB-3862-44CE-9A6B-693D610474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8F70BE-E4CC-4D73-8BA0-08FE658F0A94}">
  <ds:schemaRefs>
    <ds:schemaRef ds:uri="http://purl.org/dc/terms/"/>
    <ds:schemaRef ds:uri="http://schemas.microsoft.com/office/2006/metadata/properties"/>
    <ds:schemaRef ds:uri="768c69c3-fa35-427a-bd39-62ed8a1a923f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2af4539b-39f3-4771-ac1a-16de5a20c394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2F8747-065D-4CF1-AE8D-ABAA3BBAFE2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18223</TotalTime>
  <Words>809</Words>
  <Application>Microsoft Macintosh PowerPoint</Application>
  <PresentationFormat>A3 Paper (297x420 mm)</PresentationFormat>
  <Paragraphs>152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Museo Sans 300</vt:lpstr>
      <vt:lpstr>Museo Slab 300</vt:lpstr>
      <vt:lpstr>Wingdings</vt:lpstr>
      <vt:lpstr>R4D_StandardTemplate_MAC</vt:lpstr>
      <vt:lpstr>think-cell Slide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creator>R4D17</dc:creator>
  <cp:lastModifiedBy>Ivdity Chikovani</cp:lastModifiedBy>
  <cp:revision>349</cp:revision>
  <cp:lastPrinted>2018-06-28T08:33:47Z</cp:lastPrinted>
  <dcterms:created xsi:type="dcterms:W3CDTF">2013-09-25T20:04:22Z</dcterms:created>
  <dcterms:modified xsi:type="dcterms:W3CDTF">2019-04-05T14:40:50Z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0x010100C4C8B401AAE50B4896808F1C5415D9AD007C27743072DFDD458C10732A45EA6922</vt:lpwstr>
  </property>
  <property fmtid="{D5CDD505-2E9C-101B-9397-08002B2CF9AE}" pid="3" name="OW-Topics">
    <vt:lpwstr>8;#Communications|d8600aaf-13ee-4a11-996f-f272b3ac4916</vt:lpwstr>
  </property>
  <property fmtid="{D5CDD505-2E9C-101B-9397-08002B2CF9AE}" pid="4" name="AuthorIds_UIVersion_512">
    <vt:lpwstr>1679</vt:lpwstr>
  </property>
</Properties>
</file>