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6"/>
  </p:notesMasterIdLst>
  <p:sldIdLst>
    <p:sldId id="280" r:id="rId5"/>
  </p:sldIdLst>
  <p:sldSz cx="12801600" cy="9601200" type="A3"/>
  <p:notesSz cx="6858000" cy="9296400"/>
  <p:custDataLst>
    <p:tags r:id="rId7"/>
  </p:custDataLst>
  <p:defaultTextStyle>
    <a:defPPr>
      <a:defRPr lang="en-US"/>
    </a:defPPr>
    <a:lvl1pPr marL="0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34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867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01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735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668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602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536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470" algn="l" defTabSz="127986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13824">
          <p15:clr>
            <a:srgbClr val="A4A3A4"/>
          </p15:clr>
        </p15:guide>
        <p15:guide id="5" orient="horz" pos="630">
          <p15:clr>
            <a:srgbClr val="A4A3A4"/>
          </p15:clr>
        </p15:guide>
        <p15:guide id="6" orient="horz" pos="3024">
          <p15:clr>
            <a:srgbClr val="A4A3A4"/>
          </p15:clr>
        </p15:guide>
        <p15:guide id="7" pos="840">
          <p15:clr>
            <a:srgbClr val="A4A3A4"/>
          </p15:clr>
        </p15:guide>
        <p15:guide id="8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Leah List" initials="LL" lastIdx="5" clrIdx="1">
    <p:extLst/>
  </p:cmAuthor>
  <p:cmAuthor id="2" name="Ivdity Chikovani" initials="IC" lastIdx="10" clrIdx="2">
    <p:extLst>
      <p:ext uri="{19B8F6BF-5375-455C-9EA6-DF929625EA0E}">
        <p15:presenceInfo xmlns:p15="http://schemas.microsoft.com/office/powerpoint/2012/main" userId="S::i.chikovani@curatio.com::88c3af89-cfad-4844-9d52-51bd03c65758" providerId="AD"/>
      </p:ext>
    </p:extLst>
  </p:cmAuthor>
  <p:cmAuthor id="3" name="Miloud KADDAR" initials="MK" lastIdx="8" clrIdx="3">
    <p:extLst>
      <p:ext uri="{19B8F6BF-5375-455C-9EA6-DF929625EA0E}">
        <p15:presenceInfo xmlns:p15="http://schemas.microsoft.com/office/powerpoint/2012/main" userId="2ac54f14310cc946" providerId="Windows Live"/>
      </p:ext>
    </p:extLst>
  </p:cmAuthor>
  <p:cmAuthor id="4" name="Leah Ewald" initials="LE" lastIdx="8" clrIdx="4">
    <p:extLst>
      <p:ext uri="{19B8F6BF-5375-455C-9EA6-DF929625EA0E}">
        <p15:presenceInfo xmlns:p15="http://schemas.microsoft.com/office/powerpoint/2012/main" userId="S::lewald@r4d.org::7118da4b-819b-4dd8-a310-f160306ece50" providerId="AD"/>
      </p:ext>
    </p:extLst>
  </p:cmAuthor>
  <p:cmAuthor id="5" name="Loic Sanchez" initials="LS" lastIdx="1" clrIdx="5">
    <p:extLst>
      <p:ext uri="{19B8F6BF-5375-455C-9EA6-DF929625EA0E}">
        <p15:presenceInfo xmlns:p15="http://schemas.microsoft.com/office/powerpoint/2012/main" userId="S-1-5-21-889838981-920820592-1903951286-6889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3FC"/>
    <a:srgbClr val="E5FCBE"/>
    <a:srgbClr val="00A6B6"/>
    <a:srgbClr val="A80A4B"/>
    <a:srgbClr val="CAEF00"/>
    <a:srgbClr val="00E8FF"/>
    <a:srgbClr val="07E1F5"/>
    <a:srgbClr val="CB1C68"/>
    <a:srgbClr val="E5E5E5"/>
    <a:srgbClr val="14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5" autoAdjust="0"/>
    <p:restoredTop sz="94769" autoAdjust="0"/>
  </p:normalViewPr>
  <p:slideViewPr>
    <p:cSldViewPr snapToGrid="0">
      <p:cViewPr>
        <p:scale>
          <a:sx n="150" d="100"/>
          <a:sy n="150" d="100"/>
        </p:scale>
        <p:origin x="232" y="-1544"/>
      </p:cViewPr>
      <p:guideLst>
        <p:guide orient="horz" pos="2160"/>
        <p:guide pos="2880"/>
        <p:guide orient="horz" pos="10368"/>
        <p:guide pos="13824"/>
        <p:guide orient="horz" pos="630"/>
        <p:guide orient="horz" pos="3024"/>
        <p:guide pos="84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34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867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801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735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668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602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536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470" algn="l" defTabSz="12798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9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759197-19E3-48FD-8A1A-E6A71D3BDF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1513846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3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0080" y="3093720"/>
            <a:ext cx="11521440" cy="4274253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5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22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7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0080" y="2133600"/>
            <a:ext cx="11521440" cy="853440"/>
          </a:xfrm>
        </p:spPr>
        <p:txBody>
          <a:bodyPr/>
          <a:lstStyle>
            <a:lvl1pPr>
              <a:buNone/>
              <a:defRPr sz="31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749" y="8411540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6BE57D-9131-4AB7-B77A-14472D4B8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3930553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3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749" y="8411540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0080" y="4018896"/>
            <a:ext cx="11521440" cy="3293310"/>
          </a:xfrm>
        </p:spPr>
        <p:txBody>
          <a:bodyPr/>
          <a:lstStyle>
            <a:lvl1pPr marL="639934" indent="-639934">
              <a:buClr>
                <a:schemeClr val="accent1"/>
              </a:buClr>
              <a:buFont typeface="Wingdings" charset="2"/>
              <a:buChar char="§"/>
              <a:defRPr sz="28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1119884" indent="-479950">
              <a:buClr>
                <a:schemeClr val="accent1"/>
              </a:buClr>
              <a:buFont typeface="Wingdings" charset="2"/>
              <a:buChar char="§"/>
              <a:defRPr sz="25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759818" indent="-479950">
              <a:buClr>
                <a:schemeClr val="accent1"/>
              </a:buClr>
              <a:buFont typeface="Wingdings" charset="2"/>
              <a:buChar char="§"/>
              <a:defRPr sz="22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2399751" indent="-47995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7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0080" y="2155588"/>
            <a:ext cx="11521440" cy="1644094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639934" indent="-639934">
              <a:buClr>
                <a:srgbClr val="00A6B6"/>
              </a:buClr>
              <a:buFontTx/>
              <a:buNone/>
              <a:defRPr sz="28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1119884" indent="-479950">
              <a:buClr>
                <a:srgbClr val="00A6B6"/>
              </a:buClr>
              <a:buFontTx/>
              <a:buNone/>
              <a:defRPr sz="25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759818" indent="-479950">
              <a:buClr>
                <a:srgbClr val="00A6B6"/>
              </a:buClr>
              <a:buFontTx/>
              <a:buNone/>
              <a:defRPr sz="22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2399751" indent="-479950">
              <a:buClr>
                <a:srgbClr val="00A6B6"/>
              </a:buClr>
              <a:buFontTx/>
              <a:buNone/>
              <a:defRPr sz="20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7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4576656"/>
            <a:ext cx="11521440" cy="16002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4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9348" y="8896438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7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9CD11A-8958-49A4-BA8F-D12AA7D63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00172538"/>
              </p:ext>
            </p:extLst>
          </p:nvPr>
        </p:nvGraphicFramePr>
        <p:xfrm>
          <a:off x="2224" y="2224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think-cell Slide" r:id="rId8" imgW="384" imgH="384" progId="TCLayout.ActiveDocument.1">
                  <p:embed/>
                </p:oleObj>
              </mc:Choice>
              <mc:Fallback>
                <p:oleObj name="think-cell Slide" r:id="rId8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24" y="2224"/>
                        <a:ext cx="2222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7987" tIns="63993" rIns="127987" bIns="639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7987" tIns="63993" rIns="127987" bIns="639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1279867" rtl="0" eaLnBrk="1" latinLnBrk="0" hangingPunct="1">
        <a:spcBef>
          <a:spcPct val="0"/>
        </a:spcBef>
        <a:buNone/>
        <a:defRPr sz="62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79950" indent="-479950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45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1039892" indent="-399959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9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599834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62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2239768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879702" indent="-319967" algn="l" defTabSz="1279867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3519635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69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503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436" indent="-319967" algn="l" defTabSz="1279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34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67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01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35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68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602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536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70" algn="l" defTabSz="1279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procurement.gov.ge/" TargetMode="External"/><Relationship Id="rId5" Type="http://schemas.openxmlformats.org/officeDocument/2006/relationships/image" Target="../media/image5.emf"/><Relationship Id="rId10" Type="http://schemas.openxmlformats.org/officeDocument/2006/relationships/hyperlink" Target="http://pharmacy.moh.gov.ge/Default.aspx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who.int/immunization/programmes_systems/procurement/v3p/platform/module1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52785" y="1775305"/>
            <a:ext cx="12801600" cy="806110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/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auto">
          <a:xfrm>
            <a:off x="0" y="6822390"/>
            <a:ext cx="8534182" cy="2178029"/>
          </a:xfrm>
          <a:prstGeom prst="roundRect">
            <a:avLst>
              <a:gd name="adj" fmla="val 388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2586967" y="6862404"/>
            <a:ext cx="2867025" cy="2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CB1C68"/>
                </a:solidFill>
                <a:latin typeface="Arial"/>
                <a:cs typeface="Arial"/>
              </a:rPr>
              <a:t>IV. </a:t>
            </a: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Основные</a:t>
            </a:r>
            <a:r>
              <a:rPr lang="en-US" sz="1200" b="1" spc="-1" dirty="0">
                <a:solidFill>
                  <a:srgbClr val="CB1C68"/>
                </a:solidFill>
                <a:latin typeface="Arial"/>
                <a:ea typeface="ＭＳ Ｐゴシック"/>
              </a:rPr>
              <a:t> </a:t>
            </a: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проблемы</a:t>
            </a:r>
            <a:endParaRPr lang="en-US" sz="1200" b="1" dirty="0">
              <a:solidFill>
                <a:srgbClr val="CB1C68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801600" cy="1578390"/>
          </a:xfrm>
          <a:prstGeom prst="rect">
            <a:avLst/>
          </a:prstGeom>
          <a:solidFill>
            <a:srgbClr val="1436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6664" tIns="13332" rIns="26664" bIns="13332" rtlCol="0" anchor="ctr"/>
          <a:lstStyle/>
          <a:p>
            <a:pPr algn="ctr"/>
            <a:endParaRPr lang="en-US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963520" y="217713"/>
            <a:ext cx="7966330" cy="115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75"/>
              </a:spcAft>
            </a:pPr>
            <a:r>
              <a:rPr lang="ru-RU" sz="2100" b="1" dirty="0">
                <a:solidFill>
                  <a:schemeClr val="bg2"/>
                </a:solidFill>
                <a:latin typeface="Arial"/>
                <a:cs typeface="Arial"/>
              </a:rPr>
              <a:t>Грузия </a:t>
            </a:r>
            <a:endParaRPr lang="en-US" sz="2100" b="1" dirty="0">
              <a:solidFill>
                <a:schemeClr val="bg2"/>
              </a:solidFill>
              <a:latin typeface="Arial"/>
              <a:cs typeface="Arial"/>
            </a:endParaRPr>
          </a:p>
          <a:p>
            <a:pPr eaLnBrk="1" hangingPunct="1">
              <a:spcAft>
                <a:spcPts val="175"/>
              </a:spcAft>
            </a:pPr>
            <a:endParaRPr lang="en-US" sz="1000" b="1" dirty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spcAft>
                <a:spcPts val="176"/>
              </a:spcAft>
            </a:pPr>
            <a:r>
              <a:rPr lang="en-US" sz="2100" b="1" spc="-1" dirty="0" err="1">
                <a:solidFill>
                  <a:schemeClr val="bg2"/>
                </a:solidFill>
                <a:latin typeface="Arial"/>
                <a:ea typeface="ＭＳ Ｐゴシック"/>
              </a:rPr>
              <a:t>Семинар</a:t>
            </a:r>
            <a:r>
              <a:rPr lang="en-US" sz="2100" b="1" spc="-1" dirty="0">
                <a:solidFill>
                  <a:schemeClr val="bg2"/>
                </a:solidFill>
                <a:latin typeface="Arial"/>
                <a:ea typeface="ＭＳ Ｐゴシック"/>
              </a:rPr>
              <a:t> </a:t>
            </a:r>
            <a:r>
              <a:rPr lang="en-US" sz="2100" b="1" spc="-1" dirty="0" err="1">
                <a:solidFill>
                  <a:schemeClr val="bg2"/>
                </a:solidFill>
                <a:latin typeface="Arial"/>
                <a:ea typeface="ＭＳ Ｐゴシック"/>
              </a:rPr>
              <a:t>по</a:t>
            </a:r>
            <a:r>
              <a:rPr lang="en-US" sz="2100" b="1" spc="-1" dirty="0">
                <a:solidFill>
                  <a:schemeClr val="bg2"/>
                </a:solidFill>
                <a:latin typeface="Arial"/>
                <a:ea typeface="ＭＳ Ｐゴシック"/>
              </a:rPr>
              <a:t> </a:t>
            </a:r>
            <a:r>
              <a:rPr lang="en-US" sz="2100" b="1" spc="-1" dirty="0" err="1">
                <a:solidFill>
                  <a:schemeClr val="bg2"/>
                </a:solidFill>
                <a:latin typeface="Arial"/>
                <a:ea typeface="ＭＳ Ｐゴシック"/>
              </a:rPr>
              <a:t>закупкам</a:t>
            </a:r>
            <a:r>
              <a:rPr lang="en-US" sz="2100" b="1" spc="-1" dirty="0">
                <a:solidFill>
                  <a:schemeClr val="bg2"/>
                </a:solidFill>
                <a:latin typeface="Arial"/>
                <a:ea typeface="ＭＳ Ｐゴシック"/>
              </a:rPr>
              <a:t> </a:t>
            </a:r>
            <a:r>
              <a:rPr lang="en-US" sz="2100" b="1" spc="-1" dirty="0" err="1">
                <a:solidFill>
                  <a:schemeClr val="bg2"/>
                </a:solidFill>
                <a:latin typeface="Arial"/>
                <a:ea typeface="ＭＳ Ｐゴシック"/>
              </a:rPr>
              <a:t>вакцин</a:t>
            </a:r>
            <a:endParaRPr lang="en-US" sz="2100" spc="-1" dirty="0">
              <a:solidFill>
                <a:schemeClr val="bg2"/>
              </a:solidFill>
              <a:latin typeface="Arial"/>
            </a:endParaRPr>
          </a:p>
          <a:p>
            <a:pPr eaLnBrk="1" hangingPunct="1"/>
            <a:r>
              <a:rPr lang="ru-RU" sz="1600" b="1" i="1" dirty="0">
                <a:solidFill>
                  <a:schemeClr val="bg2"/>
                </a:solidFill>
                <a:latin typeface="Arial"/>
                <a:cs typeface="Arial"/>
              </a:rPr>
              <a:t>Тбилиси</a:t>
            </a:r>
            <a:r>
              <a:rPr lang="en-US" sz="1600" b="1" i="1" dirty="0">
                <a:solidFill>
                  <a:schemeClr val="bg2"/>
                </a:solidFill>
                <a:latin typeface="Arial"/>
                <a:cs typeface="Arial"/>
              </a:rPr>
              <a:t>, </a:t>
            </a:r>
            <a:r>
              <a:rPr lang="ru-RU" sz="1600" b="1" i="1" dirty="0">
                <a:solidFill>
                  <a:schemeClr val="bg2"/>
                </a:solidFill>
                <a:latin typeface="Arial"/>
                <a:cs typeface="Arial"/>
              </a:rPr>
              <a:t>А</a:t>
            </a:r>
            <a:r>
              <a:rPr lang="ru-RU" sz="1600" b="1" i="1">
                <a:solidFill>
                  <a:schemeClr val="bg2"/>
                </a:solidFill>
                <a:latin typeface="Arial"/>
                <a:cs typeface="Arial"/>
              </a:rPr>
              <a:t>прель</a:t>
            </a:r>
            <a:r>
              <a:rPr lang="en-US" sz="1600" b="1" i="1" dirty="0">
                <a:solidFill>
                  <a:schemeClr val="bg2"/>
                </a:solidFill>
                <a:latin typeface="Arial"/>
                <a:cs typeface="Arial"/>
              </a:rPr>
              <a:t>, 2019</a:t>
            </a:r>
            <a:r>
              <a:rPr lang="ru-RU" sz="1600" b="1" i="1" dirty="0">
                <a:solidFill>
                  <a:schemeClr val="bg2"/>
                </a:solidFill>
                <a:latin typeface="Arial"/>
                <a:cs typeface="Arial"/>
              </a:rPr>
              <a:t> г.</a:t>
            </a:r>
            <a:endParaRPr lang="en-US" sz="26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1574292"/>
            <a:ext cx="12801600" cy="13335"/>
          </a:xfrm>
          <a:prstGeom prst="line">
            <a:avLst/>
          </a:prstGeom>
          <a:ln w="190500" cmpd="sng">
            <a:solidFill>
              <a:srgbClr val="E47D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8287551" y="1766068"/>
            <a:ext cx="4385650" cy="3516202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8549972" y="1731446"/>
            <a:ext cx="4049687" cy="27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B1C68"/>
                </a:solidFill>
                <a:latin typeface="Arial"/>
                <a:cs typeface="Arial"/>
              </a:rPr>
              <a:t>III. </a:t>
            </a:r>
            <a:r>
              <a:rPr lang="ru-RU" sz="1600" b="1" dirty="0">
                <a:solidFill>
                  <a:srgbClr val="CB1C68"/>
                </a:solidFill>
                <a:latin typeface="Arial"/>
                <a:cs typeface="Arial"/>
              </a:rPr>
              <a:t>Закупка вакцин на практике</a:t>
            </a:r>
            <a:endParaRPr lang="en-US" sz="1600" b="1" dirty="0">
              <a:solidFill>
                <a:srgbClr val="CB1C68"/>
              </a:solidFill>
              <a:latin typeface="Arial"/>
              <a:cs typeface="Arial"/>
            </a:endParaRPr>
          </a:p>
        </p:txBody>
      </p:sp>
      <p:pic>
        <p:nvPicPr>
          <p:cNvPr id="70" name="Picture 69" descr="GAVI_Alliance_Colour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69" y="9193456"/>
            <a:ext cx="1373826" cy="526633"/>
          </a:xfrm>
          <a:prstGeom prst="rect">
            <a:avLst/>
          </a:prstGeom>
        </p:spPr>
      </p:pic>
      <p:pic>
        <p:nvPicPr>
          <p:cNvPr id="72" name="Picture 71" descr="Bill-Melinda-Gates-Foundation-Logo.svg_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5" y="9241316"/>
            <a:ext cx="2066733" cy="430914"/>
          </a:xfrm>
          <a:prstGeom prst="rect">
            <a:avLst/>
          </a:prstGeom>
        </p:spPr>
      </p:pic>
      <p:pic>
        <p:nvPicPr>
          <p:cNvPr id="73" name="Picture 72" descr="LNCT_CMYK Primary Logo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5" t="41364" r="33536" b="40806"/>
          <a:stretch/>
        </p:blipFill>
        <p:spPr>
          <a:xfrm>
            <a:off x="7177610" y="9120202"/>
            <a:ext cx="1771221" cy="719892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8EBE286-59AA-A54D-ABD4-801A3A97834F}"/>
              </a:ext>
            </a:extLst>
          </p:cNvPr>
          <p:cNvGrpSpPr/>
          <p:nvPr/>
        </p:nvGrpSpPr>
        <p:grpSpPr>
          <a:xfrm>
            <a:off x="3845994" y="1773770"/>
            <a:ext cx="4297929" cy="3440962"/>
            <a:chOff x="3842874" y="1835347"/>
            <a:chExt cx="4297929" cy="3894415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3842874" y="1835347"/>
              <a:ext cx="4297929" cy="3894415"/>
            </a:xfrm>
            <a:prstGeom prst="roundRect">
              <a:avLst>
                <a:gd name="adj" fmla="val 388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26664" tIns="13332" rIns="26664" bIns="13332" anchor="ctr"/>
            <a:lstStyle/>
            <a:p>
              <a:pPr algn="ctr"/>
              <a:endParaRPr lang="en-US" sz="1200">
                <a:latin typeface="Arial"/>
                <a:cs typeface="Arial"/>
              </a:endParaRP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3953081" y="1872325"/>
              <a:ext cx="4022394" cy="30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6664" tIns="13332" rIns="26664" bIns="13332">
              <a:spAutoFit/>
            </a:bodyPr>
            <a:lstStyle>
              <a:lvl1pPr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algn="ctr" defTabSz="4389438" eaLnBrk="0" hangingPunct="0"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CB1C68"/>
                  </a:solidFill>
                  <a:latin typeface="Arial"/>
                  <a:cs typeface="Arial"/>
                </a:rPr>
                <a:t>II. </a:t>
              </a:r>
              <a:r>
                <a:rPr lang="en-US" sz="1600" b="1" spc="-1" dirty="0" err="1">
                  <a:solidFill>
                    <a:srgbClr val="CB1C68"/>
                  </a:solidFill>
                  <a:latin typeface="Arial"/>
                  <a:ea typeface="ＭＳ Ｐゴシック"/>
                </a:rPr>
                <a:t>Органограмма</a:t>
              </a:r>
              <a:r>
                <a:rPr lang="en-US" sz="1600" b="1" spc="-1" dirty="0">
                  <a:solidFill>
                    <a:srgbClr val="CB1C68"/>
                  </a:solidFill>
                  <a:latin typeface="Arial"/>
                  <a:ea typeface="ＭＳ Ｐゴシック"/>
                </a:rPr>
                <a:t> </a:t>
              </a:r>
              <a:r>
                <a:rPr lang="en-US" sz="1600" b="1" spc="-1" dirty="0" err="1">
                  <a:solidFill>
                    <a:srgbClr val="CB1C68"/>
                  </a:solidFill>
                  <a:latin typeface="Arial"/>
                  <a:ea typeface="ＭＳ Ｐゴシック"/>
                </a:rPr>
                <a:t>закупок</a:t>
              </a:r>
              <a:r>
                <a:rPr lang="en-US" sz="1600" b="1" spc="-1" dirty="0">
                  <a:solidFill>
                    <a:srgbClr val="CB1C68"/>
                  </a:solidFill>
                  <a:latin typeface="Arial"/>
                  <a:ea typeface="ＭＳ Ｐゴシック"/>
                </a:rPr>
                <a:t> </a:t>
              </a:r>
              <a:r>
                <a:rPr lang="en-US" sz="1600" b="1" spc="-1" dirty="0" err="1">
                  <a:solidFill>
                    <a:srgbClr val="CB1C68"/>
                  </a:solidFill>
                  <a:latin typeface="Arial"/>
                  <a:ea typeface="ＭＳ Ｐゴシック"/>
                </a:rPr>
                <a:t>вакцин</a:t>
              </a:r>
              <a:endParaRPr lang="en-US" sz="1600" b="1" dirty="0">
                <a:solidFill>
                  <a:srgbClr val="CB1C68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FB3CD6-CED4-1645-A058-154F8E389AA3}"/>
                </a:ext>
              </a:extLst>
            </p:cNvPr>
            <p:cNvSpPr/>
            <p:nvPr/>
          </p:nvSpPr>
          <p:spPr>
            <a:xfrm>
              <a:off x="4058614" y="2458223"/>
              <a:ext cx="1131075" cy="34053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МЗ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EF575CD-CC38-954A-BE73-9658E6649F03}"/>
                </a:ext>
              </a:extLst>
            </p:cNvPr>
            <p:cNvSpPr/>
            <p:nvPr/>
          </p:nvSpPr>
          <p:spPr>
            <a:xfrm>
              <a:off x="6013059" y="3011013"/>
              <a:ext cx="1469418" cy="266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200" b="1" dirty="0"/>
                <a:t>ЮНИСЕФ ОС</a:t>
              </a:r>
              <a:endParaRPr lang="en-US" sz="1200" b="1" dirty="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AC8067D-921B-C346-8518-197995E67630}"/>
                </a:ext>
              </a:extLst>
            </p:cNvPr>
            <p:cNvCxnSpPr>
              <a:cxnSpLocks/>
            </p:cNvCxnSpPr>
            <p:nvPr/>
          </p:nvCxnSpPr>
          <p:spPr>
            <a:xfrm>
              <a:off x="4674112" y="2798762"/>
              <a:ext cx="0" cy="1188943"/>
            </a:xfrm>
            <a:prstGeom prst="straightConnector1">
              <a:avLst/>
            </a:prstGeom>
            <a:ln w="381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4DA0F6-A369-8244-B1B3-755348A8B1C8}"/>
                </a:ext>
              </a:extLst>
            </p:cNvPr>
            <p:cNvSpPr/>
            <p:nvPr/>
          </p:nvSpPr>
          <p:spPr>
            <a:xfrm>
              <a:off x="6320275" y="2458223"/>
              <a:ext cx="535015" cy="34053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МФ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ECED111-3BBA-264A-9D2C-64C9B8EBDE43}"/>
                </a:ext>
              </a:extLst>
            </p:cNvPr>
            <p:cNvSpPr/>
            <p:nvPr/>
          </p:nvSpPr>
          <p:spPr>
            <a:xfrm>
              <a:off x="6901733" y="5011158"/>
              <a:ext cx="1161487" cy="339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100" dirty="0" err="1">
                  <a:solidFill>
                    <a:schemeClr val="tx1"/>
                  </a:solidFill>
                </a:rPr>
                <a:t>Контрактеры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00561FC-FF3F-BC4F-B878-FE08ADD3D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7083" y="3220407"/>
              <a:ext cx="1390685" cy="1077588"/>
            </a:xfrm>
            <a:prstGeom prst="bentConnector2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BDA2F88E-72BE-A549-AC1D-81283A0B766A}"/>
                </a:ext>
              </a:extLst>
            </p:cNvPr>
            <p:cNvSpPr/>
            <p:nvPr/>
          </p:nvSpPr>
          <p:spPr>
            <a:xfrm>
              <a:off x="6155018" y="3573238"/>
              <a:ext cx="1072776" cy="266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200" b="1" dirty="0"/>
                <a:t>ЮНИСЕФ </a:t>
              </a:r>
              <a:r>
                <a:rPr lang="en-US" sz="1200" b="1" dirty="0"/>
                <a:t>CO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BA7B042-C2A6-E34F-AB25-9511628AE6E4}"/>
                </a:ext>
              </a:extLst>
            </p:cNvPr>
            <p:cNvSpPr txBox="1"/>
            <p:nvPr/>
          </p:nvSpPr>
          <p:spPr>
            <a:xfrm>
              <a:off x="5367485" y="3919866"/>
              <a:ext cx="1368692" cy="165424"/>
            </a:xfrm>
            <a:prstGeom prst="rect">
              <a:avLst/>
            </a:prstGeom>
            <a:noFill/>
          </p:spPr>
          <p:txBody>
            <a:bodyPr wrap="square" lIns="26664" tIns="13332" rIns="26664" bIns="13332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900" spc="-1" dirty="0" err="1">
                  <a:solidFill>
                    <a:srgbClr val="313231"/>
                  </a:solidFill>
                </a:rPr>
                <a:t>Закупки</a:t>
              </a:r>
              <a:r>
                <a:rPr lang="en-US" sz="900" spc="-1" dirty="0">
                  <a:solidFill>
                    <a:srgbClr val="313231"/>
                  </a:solidFill>
                </a:rPr>
                <a:t> ЮНИСЕФ</a:t>
              </a:r>
              <a:endParaRPr lang="en-US" sz="900" spc="-1" dirty="0"/>
            </a:p>
          </p:txBody>
        </p:sp>
        <p:cxnSp>
          <p:nvCxnSpPr>
            <p:cNvPr id="82" name="Elbow Connector 81">
              <a:extLst>
                <a:ext uri="{FF2B5EF4-FFF2-40B4-BE49-F238E27FC236}">
                  <a16:creationId xmlns:a16="http://schemas.microsoft.com/office/drawing/2014/main" id="{E711F621-55EB-2648-AC57-53674B5D8BF8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4663384" y="4541151"/>
              <a:ext cx="2238349" cy="639826"/>
            </a:xfrm>
            <a:prstGeom prst="bentConnector3">
              <a:avLst>
                <a:gd name="adj1" fmla="val 548"/>
              </a:avLst>
            </a:prstGeom>
            <a:ln w="28575">
              <a:solidFill>
                <a:srgbClr val="00A6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89FCDAC-57E1-3E43-8E45-42C195A4DCDF}"/>
                </a:ext>
              </a:extLst>
            </p:cNvPr>
            <p:cNvSpPr/>
            <p:nvPr/>
          </p:nvSpPr>
          <p:spPr>
            <a:xfrm>
              <a:off x="4977061" y="4969447"/>
              <a:ext cx="1450884" cy="48346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Государственное агентство по закупкам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AD16F3E-F2F3-F84D-9B89-032CBDB5B869}"/>
                </a:ext>
              </a:extLst>
            </p:cNvPr>
            <p:cNvCxnSpPr>
              <a:cxnSpLocks/>
              <a:stCxn id="22" idx="3"/>
              <a:endCxn id="78" idx="1"/>
            </p:cNvCxnSpPr>
            <p:nvPr/>
          </p:nvCxnSpPr>
          <p:spPr>
            <a:xfrm>
              <a:off x="5189689" y="2628493"/>
              <a:ext cx="113058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0A8BA5-D78B-DC40-A0A3-E7637CB8B139}"/>
                </a:ext>
              </a:extLst>
            </p:cNvPr>
            <p:cNvSpPr txBox="1"/>
            <p:nvPr/>
          </p:nvSpPr>
          <p:spPr>
            <a:xfrm>
              <a:off x="5266427" y="2691241"/>
              <a:ext cx="1130586" cy="22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/>
                <a:t>финансирование</a:t>
              </a:r>
              <a:endParaRPr lang="en-US" sz="9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EBBD3B-6519-194F-9914-E928C27FA416}"/>
                </a:ext>
              </a:extLst>
            </p:cNvPr>
            <p:cNvSpPr txBox="1"/>
            <p:nvPr/>
          </p:nvSpPr>
          <p:spPr>
            <a:xfrm>
              <a:off x="5287936" y="2317321"/>
              <a:ext cx="974784" cy="22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/>
                <a:t>планирование</a:t>
              </a:r>
              <a:endParaRPr lang="en-US" sz="900" dirty="0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B3D56649-4E3B-3541-A097-DAC5047AC18A}"/>
                </a:ext>
              </a:extLst>
            </p:cNvPr>
            <p:cNvSpPr/>
            <p:nvPr/>
          </p:nvSpPr>
          <p:spPr>
            <a:xfrm>
              <a:off x="3874681" y="4026600"/>
              <a:ext cx="1482402" cy="6574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Национальный Центр Общественного Здоровья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115" name="Elbow Connector 114">
              <a:extLst>
                <a:ext uri="{FF2B5EF4-FFF2-40B4-BE49-F238E27FC236}">
                  <a16:creationId xmlns:a16="http://schemas.microsoft.com/office/drawing/2014/main" id="{E98D42F7-4867-1A40-AF9E-7ADBF22924F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084428" y="3729023"/>
              <a:ext cx="616274" cy="2094262"/>
            </a:xfrm>
            <a:prstGeom prst="bentConnector2">
              <a:avLst/>
            </a:prstGeom>
            <a:ln w="28575">
              <a:solidFill>
                <a:srgbClr val="00A6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4742B62-9603-B743-8F6D-B310B7795F79}"/>
                </a:ext>
              </a:extLst>
            </p:cNvPr>
            <p:cNvSpPr/>
            <p:nvPr/>
          </p:nvSpPr>
          <p:spPr>
            <a:xfrm>
              <a:off x="6943950" y="4186333"/>
              <a:ext cx="1147418" cy="438781"/>
            </a:xfrm>
            <a:prstGeom prst="rect">
              <a:avLst/>
            </a:prstGeom>
            <a:solidFill>
              <a:srgbClr val="CAE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1050" spc="-1" dirty="0" err="1">
                  <a:solidFill>
                    <a:srgbClr val="313231"/>
                  </a:solidFill>
                </a:rPr>
                <a:t>Таможня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130ABA6-5155-A240-BB98-9FB67BFCB782}"/>
                </a:ext>
              </a:extLst>
            </p:cNvPr>
            <p:cNvSpPr txBox="1"/>
            <p:nvPr/>
          </p:nvSpPr>
          <p:spPr>
            <a:xfrm>
              <a:off x="4777980" y="4691291"/>
              <a:ext cx="1450884" cy="180813"/>
            </a:xfrm>
            <a:prstGeom prst="rect">
              <a:avLst/>
            </a:prstGeom>
            <a:noFill/>
          </p:spPr>
          <p:txBody>
            <a:bodyPr wrap="square" lIns="26664" tIns="13332" rIns="26664" bIns="13332" rtlCol="0">
              <a:spAutoFit/>
            </a:bodyPr>
            <a:lstStyle/>
            <a:p>
              <a:pPr algn="ctr"/>
              <a:r>
                <a:rPr lang="ru-RU" sz="1000" dirty="0"/>
                <a:t>Местные закупки</a:t>
              </a:r>
              <a:endParaRPr lang="en-US" sz="1000" dirty="0"/>
            </a:p>
          </p:txBody>
        </p:sp>
      </p:grpSp>
      <p:sp>
        <p:nvSpPr>
          <p:cNvPr id="85" name="AutoShape 4">
            <a:extLst>
              <a:ext uri="{FF2B5EF4-FFF2-40B4-BE49-F238E27FC236}">
                <a16:creationId xmlns:a16="http://schemas.microsoft.com/office/drawing/2014/main" id="{5D9926A3-45B7-B042-B353-5D6562C9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65" y="1784543"/>
            <a:ext cx="3828591" cy="3396434"/>
          </a:xfrm>
          <a:prstGeom prst="roundRect">
            <a:avLst>
              <a:gd name="adj" fmla="val 714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91" name="Text Box 42">
            <a:extLst>
              <a:ext uri="{FF2B5EF4-FFF2-40B4-BE49-F238E27FC236}">
                <a16:creationId xmlns:a16="http://schemas.microsoft.com/office/drawing/2014/main" id="{501BECC7-DE21-0941-9745-E9CC609F9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56" y="1827449"/>
            <a:ext cx="2867025" cy="27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B1C68"/>
                </a:solidFill>
                <a:latin typeface="Arial"/>
                <a:cs typeface="Arial"/>
              </a:rPr>
              <a:t>I. </a:t>
            </a:r>
            <a:r>
              <a:rPr lang="en-US" sz="16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Что</a:t>
            </a:r>
            <a:r>
              <a:rPr lang="en-US" sz="1600" b="1" spc="-1" dirty="0">
                <a:solidFill>
                  <a:srgbClr val="CB1C68"/>
                </a:solidFill>
                <a:latin typeface="Arial"/>
                <a:ea typeface="ＭＳ Ｐゴシック"/>
              </a:rPr>
              <a:t> и </a:t>
            </a:r>
            <a:r>
              <a:rPr lang="en-US" sz="16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как</a:t>
            </a:r>
            <a:endParaRPr lang="en-US" sz="1600" b="1" dirty="0">
              <a:solidFill>
                <a:srgbClr val="CB1C68"/>
              </a:solidFill>
              <a:latin typeface="Arial"/>
              <a:cs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BC8F969-3DE8-934B-8446-D457190AB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54976"/>
              </p:ext>
            </p:extLst>
          </p:nvPr>
        </p:nvGraphicFramePr>
        <p:xfrm>
          <a:off x="52785" y="2125189"/>
          <a:ext cx="3738948" cy="305578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38331">
                  <a:extLst>
                    <a:ext uri="{9D8B030D-6E8A-4147-A177-3AD203B41FA5}">
                      <a16:colId xmlns:a16="http://schemas.microsoft.com/office/drawing/2014/main" val="2025878907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4102862948"/>
                    </a:ext>
                  </a:extLst>
                </a:gridCol>
                <a:gridCol w="1424498">
                  <a:extLst>
                    <a:ext uri="{9D8B030D-6E8A-4147-A177-3AD203B41FA5}">
                      <a16:colId xmlns:a16="http://schemas.microsoft.com/office/drawing/2014/main" val="2595862916"/>
                    </a:ext>
                  </a:extLst>
                </a:gridCol>
                <a:gridCol w="1016900">
                  <a:extLst>
                    <a:ext uri="{9D8B030D-6E8A-4147-A177-3AD203B41FA5}">
                      <a16:colId xmlns:a16="http://schemas.microsoft.com/office/drawing/2014/main" val="1338605763"/>
                    </a:ext>
                  </a:extLst>
                </a:gridCol>
              </a:tblGrid>
              <a:tr h="345052">
                <a:tc>
                  <a:txBody>
                    <a:bodyPr/>
                    <a:lstStyle/>
                    <a:p>
                      <a:r>
                        <a:rPr lang="ru-RU" sz="800" dirty="0"/>
                        <a:t>Тип Вацины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Презентация</a:t>
                      </a:r>
                      <a:endParaRPr lang="en-US" sz="600" dirty="0"/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Производитель</a:t>
                      </a:r>
                      <a:r>
                        <a:rPr lang="en-US" sz="800" dirty="0"/>
                        <a:t> / </a:t>
                      </a:r>
                      <a:r>
                        <a:rPr lang="ru-RU" sz="800" dirty="0"/>
                        <a:t>цена за дозу </a:t>
                      </a:r>
                      <a:r>
                        <a:rPr lang="en-US" sz="800" dirty="0"/>
                        <a:t>(USD)</a:t>
                      </a:r>
                      <a:r>
                        <a:rPr lang="ru-RU" sz="800" dirty="0"/>
                        <a:t> 2018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Механизм</a:t>
                      </a:r>
                      <a:r>
                        <a:rPr lang="ru-RU" sz="800" baseline="0" dirty="0"/>
                        <a:t> закупки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10428"/>
                  </a:ext>
                </a:extLst>
              </a:tr>
              <a:tr h="2855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Гепатит Б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доз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LG LIFE SCIENCES LTD (</a:t>
                      </a:r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Корея</a:t>
                      </a:r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) / 1.75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Механизм ЮНИСЕФ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522385"/>
                  </a:ext>
                </a:extLst>
              </a:tr>
              <a:tr h="2855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БЦЖ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доз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BB-NCIPD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Болгария</a:t>
                      </a: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2.1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Механизм ЮНИСЕФ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3300948"/>
                  </a:ext>
                </a:extLst>
              </a:tr>
              <a:tr h="2934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Шестивалентная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Одноразовая доза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Sanofi Pasteur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Франция</a:t>
                      </a: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19.75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Местные закупки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587008"/>
                  </a:ext>
                </a:extLst>
              </a:tr>
              <a:tr h="26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РОТА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Одноразовая доза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GSK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Белгия</a:t>
                      </a: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2.17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Механизм ЮНИСЕФ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553103"/>
                  </a:ext>
                </a:extLst>
              </a:tr>
              <a:tr h="26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ПКВ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дозы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GSK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Белгия</a:t>
                      </a: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6.1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Механизм ЮНИСЕФ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7457986"/>
                  </a:ext>
                </a:extLst>
              </a:tr>
              <a:tr h="2637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КПК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дозы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GSK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Белгия</a:t>
                      </a: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8.94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Механизм ЮНИСЕФ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454515"/>
                  </a:ext>
                </a:extLst>
              </a:tr>
              <a:tr h="26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АКДС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доз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SERUM INSTITUTE OF INDIA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Индия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/ 1.89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Механизм ЮНИСЕФ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2241898"/>
                  </a:ext>
                </a:extLst>
              </a:tr>
              <a:tr h="26372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бОПВ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доз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GSK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Белгия</a:t>
                      </a: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2.7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Механизм ЮНИСЕФ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5174315"/>
                  </a:ext>
                </a:extLst>
              </a:tr>
              <a:tr h="263727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доз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BB-NCIPD/ 1.8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Болгария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Механизм ЮНИСЕФ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5612726"/>
                  </a:ext>
                </a:extLst>
              </a:tr>
              <a:tr h="263727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доз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BB-NCIPD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Болгария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/ 1.3</a:t>
                      </a:r>
                      <a:endParaRPr lang="ka-G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313231"/>
                          </a:solidFill>
                          <a:effectLst/>
                          <a:latin typeface="Arial" panose="020B0604020202020204" pitchFamily="34" charset="0"/>
                        </a:rPr>
                        <a:t>Механизм ЮНИСЕФ</a:t>
                      </a:r>
                      <a:endParaRPr lang="en-US" sz="800" b="0" i="0" u="none" strike="noStrike" dirty="0">
                        <a:solidFill>
                          <a:srgbClr val="31323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541962"/>
                  </a:ext>
                </a:extLst>
              </a:tr>
            </a:tbl>
          </a:graphicData>
        </a:graphic>
      </p:graphicFrame>
      <p:sp>
        <p:nvSpPr>
          <p:cNvPr id="140" name="AutoShape 4">
            <a:extLst>
              <a:ext uri="{FF2B5EF4-FFF2-40B4-BE49-F238E27FC236}">
                <a16:creationId xmlns:a16="http://schemas.microsoft.com/office/drawing/2014/main" id="{C14302F3-D4A2-944A-8ED5-4FF089EC7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972" y="6801217"/>
            <a:ext cx="4049687" cy="2178029"/>
          </a:xfrm>
          <a:prstGeom prst="roundRect">
            <a:avLst>
              <a:gd name="adj" fmla="val 388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1" name="Text Box 42">
            <a:extLst>
              <a:ext uri="{FF2B5EF4-FFF2-40B4-BE49-F238E27FC236}">
                <a16:creationId xmlns:a16="http://schemas.microsoft.com/office/drawing/2014/main" id="{190075EB-6665-AD47-BCCC-4A83C390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1302" y="6801217"/>
            <a:ext cx="2867025" cy="2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CB1C68"/>
                </a:solidFill>
                <a:latin typeface="Arial"/>
                <a:cs typeface="Arial"/>
              </a:rPr>
              <a:t>V. </a:t>
            </a: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Взгляд</a:t>
            </a:r>
            <a:r>
              <a:rPr lang="en-US" sz="1200" b="1" spc="-1" dirty="0">
                <a:solidFill>
                  <a:srgbClr val="CB1C68"/>
                </a:solidFill>
                <a:latin typeface="Arial"/>
                <a:ea typeface="ＭＳ Ｐゴシック"/>
              </a:rPr>
              <a:t> в </a:t>
            </a: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будущее</a:t>
            </a:r>
            <a:endParaRPr lang="en-US" sz="1200" b="1" dirty="0">
              <a:solidFill>
                <a:srgbClr val="CB1C68"/>
              </a:solidFill>
              <a:latin typeface="Arial"/>
              <a:cs typeface="Arial"/>
            </a:endParaRPr>
          </a:p>
        </p:txBody>
      </p: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C4B24CA3-ED8E-5045-8908-E1322293923F}"/>
              </a:ext>
            </a:extLst>
          </p:cNvPr>
          <p:cNvSpPr txBox="1">
            <a:spLocks/>
          </p:cNvSpPr>
          <p:nvPr/>
        </p:nvSpPr>
        <p:spPr>
          <a:xfrm>
            <a:off x="8522717" y="7005140"/>
            <a:ext cx="4104197" cy="19952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2414"/>
              </a:buClr>
              <a:buFont typeface="Wingdings" pitchFamily="2" charset="2"/>
              <a:buChar char="§"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41D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99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33399"/>
              </a:buClr>
              <a:buSzPct val="49000"/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F0"/>
              </a:buClr>
              <a:buNone/>
            </a:pPr>
            <a:r>
              <a:rPr lang="en-US" sz="1000" b="1" spc="-1" dirty="0" err="1">
                <a:solidFill>
                  <a:srgbClr val="0099FF"/>
                </a:solidFill>
                <a:latin typeface="Arial"/>
              </a:rPr>
              <a:t>Какие</a:t>
            </a:r>
            <a:r>
              <a:rPr lang="en-US" sz="10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1000" b="1" spc="-1" dirty="0" err="1">
                <a:solidFill>
                  <a:srgbClr val="0099FF"/>
                </a:solidFill>
                <a:latin typeface="Arial"/>
              </a:rPr>
              <a:t>основные</a:t>
            </a:r>
            <a:r>
              <a:rPr lang="en-US" sz="10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1000" b="1" spc="-1" dirty="0" err="1">
                <a:solidFill>
                  <a:srgbClr val="0099FF"/>
                </a:solidFill>
                <a:latin typeface="Arial"/>
              </a:rPr>
              <a:t>проблемы</a:t>
            </a:r>
            <a:r>
              <a:rPr lang="en-US" sz="10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1000" b="1" spc="-1" dirty="0" err="1">
                <a:solidFill>
                  <a:srgbClr val="0099FF"/>
                </a:solidFill>
                <a:latin typeface="Arial"/>
              </a:rPr>
              <a:t>могут</a:t>
            </a:r>
            <a:r>
              <a:rPr lang="en-US" sz="10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1000" b="1" spc="-1" dirty="0" err="1">
                <a:solidFill>
                  <a:srgbClr val="0099FF"/>
                </a:solidFill>
                <a:latin typeface="Arial"/>
              </a:rPr>
              <a:t>возникнуть</a:t>
            </a:r>
            <a:r>
              <a:rPr lang="en-US" sz="1000" b="1" spc="-1" dirty="0">
                <a:solidFill>
                  <a:srgbClr val="0099FF"/>
                </a:solidFill>
                <a:latin typeface="Arial"/>
              </a:rPr>
              <a:t> в </a:t>
            </a:r>
            <a:r>
              <a:rPr lang="en-US" sz="1000" b="1" spc="-1" dirty="0" err="1">
                <a:solidFill>
                  <a:srgbClr val="0099FF"/>
                </a:solidFill>
                <a:latin typeface="Arial"/>
              </a:rPr>
              <a:t>течение</a:t>
            </a:r>
            <a:r>
              <a:rPr lang="en-US" sz="10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1000" b="1" spc="-1" dirty="0" err="1">
                <a:solidFill>
                  <a:srgbClr val="0099FF"/>
                </a:solidFill>
                <a:latin typeface="Arial"/>
              </a:rPr>
              <a:t>следующих</a:t>
            </a:r>
            <a:r>
              <a:rPr lang="en-US" sz="1000" b="1" spc="-1" dirty="0">
                <a:solidFill>
                  <a:srgbClr val="0099FF"/>
                </a:solidFill>
                <a:latin typeface="Arial"/>
              </a:rPr>
              <a:t> 3 </a:t>
            </a:r>
            <a:r>
              <a:rPr lang="en-US" sz="1000" b="1" spc="-1" dirty="0" err="1">
                <a:solidFill>
                  <a:srgbClr val="0099FF"/>
                </a:solidFill>
                <a:latin typeface="Arial"/>
              </a:rPr>
              <a:t>лет</a:t>
            </a:r>
            <a:r>
              <a:rPr lang="en-US" sz="1000" b="1" dirty="0">
                <a:solidFill>
                  <a:srgbClr val="0099FF"/>
                </a:solidFill>
              </a:rPr>
              <a:t>?</a:t>
            </a:r>
          </a:p>
          <a:p>
            <a:pPr marL="136525" indent="0">
              <a:buClr>
                <a:srgbClr val="00B0F0"/>
              </a:buClr>
              <a:buNone/>
            </a:pPr>
            <a:r>
              <a:rPr lang="ru-RU" sz="900" dirty="0"/>
              <a:t>После поддержки Гави важно сохранить финансовую стабильность, ввести две новые вакцины (ВПЧ</a:t>
            </a:r>
            <a:r>
              <a:rPr lang="ka-GE" sz="900" dirty="0"/>
              <a:t>-2020</a:t>
            </a:r>
            <a:r>
              <a:rPr lang="ru-RU" sz="900" dirty="0"/>
              <a:t>, </a:t>
            </a:r>
            <a:r>
              <a:rPr lang="ru-RU" sz="900" dirty="0" err="1"/>
              <a:t>DaPT</a:t>
            </a:r>
            <a:r>
              <a:rPr lang="ka-GE" sz="900"/>
              <a:t>-2020</a:t>
            </a:r>
            <a:r>
              <a:rPr lang="ru-RU" sz="900"/>
              <a:t>) </a:t>
            </a:r>
            <a:r>
              <a:rPr lang="ru-RU" sz="900" dirty="0"/>
              <a:t>и обеспечить средства в бюджете для связи и надзора</a:t>
            </a:r>
            <a:r>
              <a:rPr lang="en-US" sz="900" dirty="0"/>
              <a:t>. </a:t>
            </a:r>
          </a:p>
          <a:p>
            <a:pPr marL="136525" indent="0">
              <a:buClr>
                <a:srgbClr val="00B0F0"/>
              </a:buClr>
              <a:buNone/>
            </a:pPr>
            <a:r>
              <a:rPr lang="ru-RU" sz="900" dirty="0"/>
              <a:t>Важно обеспечить регистрацию вакцин, закупленных через механизм ЮНИСЕФ.</a:t>
            </a:r>
            <a:endParaRPr lang="en-US" sz="1100" b="1" dirty="0">
              <a:solidFill>
                <a:srgbClr val="0099FF"/>
              </a:solidFill>
            </a:endParaRPr>
          </a:p>
          <a:p>
            <a:pPr marL="0" indent="0">
              <a:buClr>
                <a:srgbClr val="00B0F0"/>
              </a:buClr>
              <a:buNone/>
            </a:pP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Какие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навыки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,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инструменты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и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поддержка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могут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понадобиться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для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повышения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эффективности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закупок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вакцин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и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внедрения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новых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вакцин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в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ближайшем</a:t>
            </a:r>
            <a:r>
              <a:rPr lang="en-US" sz="900" b="1" spc="-1" dirty="0">
                <a:solidFill>
                  <a:srgbClr val="0099FF"/>
                </a:solidFill>
                <a:latin typeface="Arial"/>
              </a:rPr>
              <a:t> </a:t>
            </a:r>
            <a:r>
              <a:rPr lang="en-US" sz="900" b="1" spc="-1" dirty="0" err="1">
                <a:solidFill>
                  <a:srgbClr val="0099FF"/>
                </a:solidFill>
                <a:latin typeface="Arial"/>
              </a:rPr>
              <a:t>будущем</a:t>
            </a:r>
            <a:r>
              <a:rPr lang="en-US" sz="900" b="1" dirty="0">
                <a:solidFill>
                  <a:srgbClr val="0099FF"/>
                </a:solidFill>
              </a:rPr>
              <a:t>? </a:t>
            </a:r>
            <a:r>
              <a:rPr lang="en-US" sz="900" dirty="0"/>
              <a:t> </a:t>
            </a:r>
          </a:p>
          <a:p>
            <a:pPr marL="136525" indent="0">
              <a:buClr>
                <a:srgbClr val="00B0F0"/>
              </a:buClr>
              <a:buNone/>
            </a:pPr>
            <a:r>
              <a:rPr lang="ru-RU" sz="900" dirty="0"/>
              <a:t>Создание механизма мониторинга эффективности закупок, внедрение современных тенденций мирового рынка, обмен опытом между странами.</a:t>
            </a:r>
            <a:endParaRPr lang="en-US" sz="400" dirty="0">
              <a:latin typeface="+mn-lt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23074D2-5F7A-C046-8524-2287654C6B3F}"/>
              </a:ext>
            </a:extLst>
          </p:cNvPr>
          <p:cNvSpPr txBox="1"/>
          <p:nvPr/>
        </p:nvSpPr>
        <p:spPr>
          <a:xfrm>
            <a:off x="1895313" y="24488349"/>
            <a:ext cx="12202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If available, please insert a chart on the quantities of vaccine procured in 2015-2018 by vaccine type, prices (if possible). Indicate stock outs and delays in introduction due to unavailability.</a:t>
            </a:r>
          </a:p>
        </p:txBody>
      </p:sp>
      <p:sp>
        <p:nvSpPr>
          <p:cNvPr id="149" name="Text Box 42">
            <a:extLst>
              <a:ext uri="{FF2B5EF4-FFF2-40B4-BE49-F238E27FC236}">
                <a16:creationId xmlns:a16="http://schemas.microsoft.com/office/drawing/2014/main" id="{1E5EEEFB-B9E4-624D-82C1-9057FDEF3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023" y="7147288"/>
            <a:ext cx="1634326" cy="14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751"/>
              </a:spcBef>
            </a:pP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Объясняющие</a:t>
            </a:r>
            <a:r>
              <a:rPr lang="en-US" sz="1200" b="1" spc="-1" dirty="0">
                <a:solidFill>
                  <a:srgbClr val="CB1C68"/>
                </a:solidFill>
                <a:latin typeface="Arial"/>
                <a:ea typeface="ＭＳ Ｐゴシック"/>
              </a:rPr>
              <a:t> </a:t>
            </a: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факторы</a:t>
            </a:r>
            <a:endParaRPr lang="ka-GE" sz="500" b="1" dirty="0">
              <a:solidFill>
                <a:srgbClr val="CB1C68"/>
              </a:solidFill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900" dirty="0">
                <a:latin typeface="Arial"/>
                <a:cs typeface="Arial"/>
              </a:rPr>
              <a:t>Малый размер страны</a:t>
            </a:r>
            <a:endParaRPr lang="en-US" sz="900" dirty="0">
              <a:latin typeface="Arial"/>
              <a:cs typeface="Arial"/>
            </a:endParaRPr>
          </a:p>
          <a:p>
            <a:pPr algn="l" eaLnBrk="1" hangingPunct="1">
              <a:spcAft>
                <a:spcPts val="100"/>
              </a:spcAft>
            </a:pPr>
            <a:endParaRPr lang="ka-GE" sz="100" dirty="0"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900" dirty="0">
                <a:latin typeface="Arial"/>
                <a:cs typeface="Arial"/>
              </a:rPr>
              <a:t>Отсутствие коммерческого интереса</a:t>
            </a:r>
            <a:endParaRPr lang="ka-GE" sz="900" dirty="0"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Глобальный дефицит производства вакцин</a:t>
            </a:r>
            <a:endParaRPr lang="en-US" sz="900" dirty="0"/>
          </a:p>
          <a:p>
            <a:pPr marL="171450" indent="-171450" algn="l" eaLnBrk="1" hangingPunct="1">
              <a:spcAft>
                <a:spcPts val="1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Высокая цена вакцины на мировом рынке</a:t>
            </a:r>
            <a:r>
              <a:rPr lang="en-US" sz="900" dirty="0">
                <a:latin typeface="Arial"/>
                <a:cs typeface="Arial"/>
              </a:rPr>
              <a:t>.</a:t>
            </a:r>
          </a:p>
        </p:txBody>
      </p:sp>
      <p:sp>
        <p:nvSpPr>
          <p:cNvPr id="150" name="Text Box 42">
            <a:extLst>
              <a:ext uri="{FF2B5EF4-FFF2-40B4-BE49-F238E27FC236}">
                <a16:creationId xmlns:a16="http://schemas.microsoft.com/office/drawing/2014/main" id="{2E6E492F-8286-5B4E-8F99-3EC4FD6B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604" y="7055604"/>
            <a:ext cx="1674028" cy="17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751"/>
              </a:spcBef>
            </a:pP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Смягчающие</a:t>
            </a:r>
            <a:r>
              <a:rPr lang="en-US" sz="1200" b="1" spc="-1" dirty="0">
                <a:solidFill>
                  <a:srgbClr val="CB1C68"/>
                </a:solidFill>
                <a:latin typeface="Arial"/>
                <a:ea typeface="ＭＳ Ｐゴシック"/>
              </a:rPr>
              <a:t> </a:t>
            </a: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механизмы</a:t>
            </a:r>
            <a:endParaRPr lang="en-US" sz="600" b="1" dirty="0">
              <a:solidFill>
                <a:srgbClr val="CB1C68"/>
              </a:solidFill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Международные механизмы закупок и донорская поддержка</a:t>
            </a:r>
            <a:endParaRPr lang="en-US" sz="500" dirty="0"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Возможность совместных закупок, включая совместные закупки с соседними странами</a:t>
            </a:r>
            <a:endParaRPr lang="en-US" sz="500" dirty="0"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en-US" sz="100" dirty="0"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>
                <a:latin typeface="Arial"/>
                <a:cs typeface="Arial"/>
              </a:rPr>
              <a:t>Увеличение стратегичексого запаса.</a:t>
            </a:r>
            <a:endParaRPr lang="en-US" sz="900" b="1" dirty="0">
              <a:solidFill>
                <a:srgbClr val="CB1C68"/>
              </a:solidFill>
              <a:latin typeface="Arial"/>
              <a:cs typeface="Arial"/>
            </a:endParaRPr>
          </a:p>
        </p:txBody>
      </p:sp>
      <p:sp>
        <p:nvSpPr>
          <p:cNvPr id="151" name="Text Box 42">
            <a:extLst>
              <a:ext uri="{FF2B5EF4-FFF2-40B4-BE49-F238E27FC236}">
                <a16:creationId xmlns:a16="http://schemas.microsoft.com/office/drawing/2014/main" id="{121F205F-4646-554A-AEF6-AA56AA9B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765" y="7055604"/>
            <a:ext cx="2818207" cy="186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Возможные</a:t>
            </a:r>
            <a:r>
              <a:rPr lang="en-US" sz="1200" b="1" spc="-1" dirty="0">
                <a:solidFill>
                  <a:srgbClr val="CB1C68"/>
                </a:solidFill>
                <a:latin typeface="Arial"/>
                <a:ea typeface="ＭＳ Ｐゴシック"/>
              </a:rPr>
              <a:t> </a:t>
            </a:r>
            <a:r>
              <a:rPr lang="en-US" sz="1200" b="1" spc="-1" dirty="0" err="1">
                <a:solidFill>
                  <a:srgbClr val="CB1C68"/>
                </a:solidFill>
                <a:latin typeface="Arial"/>
                <a:ea typeface="ＭＳ Ｐゴシック"/>
              </a:rPr>
              <a:t>решения</a:t>
            </a:r>
            <a:r>
              <a:rPr lang="en-US" sz="1200" b="1" dirty="0">
                <a:solidFill>
                  <a:srgbClr val="CB1C68"/>
                </a:solidFill>
                <a:latin typeface="Arial"/>
                <a:cs typeface="Arial"/>
              </a:rPr>
              <a:t> </a:t>
            </a:r>
            <a:endParaRPr lang="en-US" sz="500" b="1" dirty="0">
              <a:solidFill>
                <a:srgbClr val="CB1C68"/>
              </a:solidFill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Единый закупочный механизм ЮНИСЕФ</a:t>
            </a:r>
            <a:r>
              <a:rPr lang="en-US" sz="900" dirty="0"/>
              <a:t> </a:t>
            </a:r>
            <a:endParaRPr lang="ka-GE" sz="9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Увеличение количества за счет многолетних закупок</a:t>
            </a:r>
            <a:r>
              <a:rPr lang="en-US" sz="900" dirty="0"/>
              <a:t> </a:t>
            </a:r>
          </a:p>
          <a:p>
            <a:pPr algn="l" eaLnBrk="1" hangingPunct="1">
              <a:spcAft>
                <a:spcPts val="200"/>
              </a:spcAft>
            </a:pPr>
            <a:endParaRPr lang="ka-GE" sz="2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Законодательство, которое предоставляет возможности для обеспечения прозрачности и свободной конкурентной среды через электронную систему международных закупок</a:t>
            </a:r>
            <a:r>
              <a:rPr lang="en-US" sz="900" dirty="0"/>
              <a:t> </a:t>
            </a:r>
            <a:endParaRPr lang="ka-GE" sz="8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Использование механизма отмены регистрации вакцин, зарегистрированных в странах с высоким уровнем контроля, а также преквалифицированных ВОЗ</a:t>
            </a:r>
            <a:r>
              <a:rPr lang="en-US" sz="900" dirty="0"/>
              <a:t>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2" name="Text Box 42">
            <a:extLst>
              <a:ext uri="{FF2B5EF4-FFF2-40B4-BE49-F238E27FC236}">
                <a16:creationId xmlns:a16="http://schemas.microsoft.com/office/drawing/2014/main" id="{5D5516FA-8FE7-A347-BB4A-250FA558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1" y="7098608"/>
            <a:ext cx="2411454" cy="18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rgbClr val="CB1C68"/>
                </a:solidFill>
                <a:latin typeface="Arial"/>
                <a:cs typeface="Arial"/>
              </a:rPr>
              <a:t>Проблемы</a:t>
            </a:r>
            <a:endParaRPr lang="en-US" sz="500" b="1" dirty="0">
              <a:solidFill>
                <a:srgbClr val="CB1C68"/>
              </a:solidFill>
              <a:latin typeface="Arial"/>
              <a:cs typeface="Arial"/>
            </a:endParaRP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Небольшие объемы закупок</a:t>
            </a:r>
            <a:endParaRPr lang="en-US" sz="9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Небольшое количество зарегистрированных вакцин в стране (50%)</a:t>
            </a:r>
            <a:endParaRPr lang="en-US" sz="900" dirty="0"/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Дефицит некоторых вакцин на мировом рынке </a:t>
            </a:r>
            <a:r>
              <a:rPr lang="en-US" sz="900" dirty="0"/>
              <a:t>(</a:t>
            </a:r>
            <a:r>
              <a:rPr lang="ru-RU" sz="900" dirty="0"/>
              <a:t>КПК</a:t>
            </a:r>
            <a:r>
              <a:rPr lang="en-US" sz="900" dirty="0"/>
              <a:t> Jeryl Lynn </a:t>
            </a:r>
            <a:r>
              <a:rPr lang="ru-RU" sz="900" dirty="0"/>
              <a:t>штамм</a:t>
            </a:r>
            <a:r>
              <a:rPr lang="en-US" sz="900" dirty="0"/>
              <a:t>; </a:t>
            </a:r>
            <a:r>
              <a:rPr lang="ru-RU" sz="900" dirty="0">
                <a:solidFill>
                  <a:srgbClr val="313231"/>
                </a:solidFill>
                <a:latin typeface="Arial" panose="020B0604020202020204" pitchFamily="34" charset="0"/>
              </a:rPr>
              <a:t>Шестивалентная</a:t>
            </a:r>
            <a:r>
              <a:rPr lang="en-US" sz="900" dirty="0">
                <a:solidFill>
                  <a:srgbClr val="313231"/>
                </a:solidFill>
                <a:latin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313231"/>
                </a:solidFill>
                <a:latin typeface="Arial" panose="020B0604020202020204" pitchFamily="34" charset="0"/>
              </a:rPr>
              <a:t>вакцина</a:t>
            </a:r>
            <a:r>
              <a:rPr lang="en-US" sz="900" dirty="0"/>
              <a:t>). </a:t>
            </a:r>
          </a:p>
          <a:p>
            <a:pPr marL="171450" indent="-171450" algn="l" eaLnBrk="1" hangingPunct="1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900" dirty="0"/>
              <a:t>Проблемы с многострановыми (совместными) закупками из-за несинхронизированного законодательства с другими странами</a:t>
            </a:r>
            <a:r>
              <a:rPr lang="en-US" sz="900" dirty="0"/>
              <a:t>.</a:t>
            </a:r>
          </a:p>
        </p:txBody>
      </p:sp>
      <p:pic>
        <p:nvPicPr>
          <p:cNvPr id="53" name="Picture 5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5848D39-2C0E-7F41-9E19-70636F9B0D2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34" y="9219101"/>
            <a:ext cx="2917984" cy="500988"/>
          </a:xfrm>
          <a:prstGeom prst="rect">
            <a:avLst/>
          </a:prstGeom>
        </p:spPr>
      </p:pic>
      <p:pic>
        <p:nvPicPr>
          <p:cNvPr id="5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" y="15510"/>
            <a:ext cx="2781832" cy="146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0608FA-9CE1-6747-8851-9610ACE4D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5236" y="20664"/>
            <a:ext cx="1495119" cy="1492395"/>
          </a:xfrm>
          <a:prstGeom prst="rect">
            <a:avLst/>
          </a:prstGeom>
        </p:spPr>
      </p:pic>
      <p:sp>
        <p:nvSpPr>
          <p:cNvPr id="50" name="AutoShape 4">
            <a:extLst>
              <a:ext uri="{FF2B5EF4-FFF2-40B4-BE49-F238E27FC236}">
                <a16:creationId xmlns:a16="http://schemas.microsoft.com/office/drawing/2014/main" id="{BD241523-06BD-6646-B6DC-A8E64A819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65" y="5297646"/>
            <a:ext cx="12696257" cy="1555737"/>
          </a:xfrm>
          <a:prstGeom prst="roundRect">
            <a:avLst>
              <a:gd name="adj" fmla="val 388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6664" tIns="13332" rIns="26664" bIns="13332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82CD7128-E409-1A43-B8F5-F2940EE5CA3B}"/>
              </a:ext>
            </a:extLst>
          </p:cNvPr>
          <p:cNvSpPr txBox="1">
            <a:spLocks/>
          </p:cNvSpPr>
          <p:nvPr/>
        </p:nvSpPr>
        <p:spPr>
          <a:xfrm>
            <a:off x="8230171" y="1873766"/>
            <a:ext cx="4461090" cy="345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DE2414"/>
              </a:buClr>
              <a:buFont typeface="Wingdings" pitchFamily="2" charset="2"/>
              <a:buChar char="§"/>
              <a:defRPr sz="2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41D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99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333399"/>
              </a:buClr>
              <a:buSzPct val="49000"/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99FF"/>
                </a:solidFill>
              </a:rPr>
              <a:t>Нормативно-правовая база</a:t>
            </a:r>
            <a:endParaRPr lang="en-US" sz="700" b="1" dirty="0">
              <a:solidFill>
                <a:srgbClr val="0099FF"/>
              </a:solidFill>
            </a:endParaRPr>
          </a:p>
          <a:p>
            <a:pPr marL="268288" indent="-168275">
              <a:buClr>
                <a:srgbClr val="00B0F0"/>
              </a:buClr>
            </a:pPr>
            <a:r>
              <a:rPr lang="ru-RU" sz="700" dirty="0"/>
              <a:t>Закон Грузии «О государственных закупках»</a:t>
            </a:r>
            <a:r>
              <a:rPr lang="en-US" sz="700" dirty="0"/>
              <a:t>, 2006</a:t>
            </a:r>
            <a:r>
              <a:rPr lang="ru-RU" sz="700" dirty="0"/>
              <a:t> г.</a:t>
            </a:r>
            <a:endParaRPr lang="en-US" sz="700" dirty="0"/>
          </a:p>
          <a:p>
            <a:pPr marL="227013" lvl="1" indent="-185738">
              <a:buClr>
                <a:srgbClr val="00B0F0"/>
              </a:buClr>
            </a:pPr>
            <a:r>
              <a:rPr lang="ru-RU" sz="700" dirty="0"/>
              <a:t>Утверждает Общие положения, в том числе Единую электронную систему </a:t>
            </a:r>
            <a:r>
              <a:rPr lang="ru-RU" sz="700" dirty="0" err="1"/>
              <a:t>гос</a:t>
            </a:r>
            <a:r>
              <a:rPr lang="en-US" sz="700" dirty="0"/>
              <a:t>.</a:t>
            </a:r>
            <a:r>
              <a:rPr lang="ru-RU" sz="700" dirty="0"/>
              <a:t>закупок. </a:t>
            </a:r>
            <a:r>
              <a:rPr lang="en-US" sz="700" dirty="0"/>
              <a:t> </a:t>
            </a:r>
          </a:p>
          <a:p>
            <a:pPr marL="227013" lvl="1" indent="-185738">
              <a:buClr>
                <a:srgbClr val="00B0F0"/>
              </a:buClr>
            </a:pPr>
            <a:r>
              <a:rPr lang="ru-RU" sz="700" dirty="0"/>
              <a:t>Позволяет многолетние закупки</a:t>
            </a:r>
            <a:endParaRPr lang="en-US" sz="700" dirty="0"/>
          </a:p>
          <a:p>
            <a:pPr marL="227013" indent="-177800">
              <a:buClr>
                <a:srgbClr val="00B0F0"/>
              </a:buClr>
            </a:pPr>
            <a:r>
              <a:rPr lang="ru-RU" sz="700" dirty="0"/>
              <a:t>Закон  «О лекарствах и фармацевтической деятельности»</a:t>
            </a:r>
            <a:r>
              <a:rPr lang="en-US" sz="700" dirty="0"/>
              <a:t>, 2009</a:t>
            </a:r>
            <a:r>
              <a:rPr lang="ru-RU" sz="700" dirty="0"/>
              <a:t> г.</a:t>
            </a:r>
            <a:endParaRPr lang="en-US" sz="700" dirty="0"/>
          </a:p>
          <a:p>
            <a:pPr marL="227013" lvl="1" indent="-185738">
              <a:buClr>
                <a:srgbClr val="00B0F0"/>
              </a:buClr>
            </a:pPr>
            <a:r>
              <a:rPr lang="ru-RU" sz="700" dirty="0"/>
              <a:t>Утверждает правила регистрации</a:t>
            </a:r>
          </a:p>
          <a:p>
            <a:pPr marL="227013" lvl="1" indent="-185738">
              <a:buClr>
                <a:srgbClr val="00B0F0"/>
              </a:buClr>
            </a:pPr>
            <a:r>
              <a:rPr lang="ru-RU" sz="700" dirty="0"/>
              <a:t>Позволяет импортерам регистрировать свою продукцию на основе двух типов «признания»: предварительное признание признанным международным партнером или национальное признание</a:t>
            </a:r>
            <a:endParaRPr lang="ka-GE" sz="700" dirty="0"/>
          </a:p>
          <a:p>
            <a:pPr marL="268288" indent="-168275">
              <a:buClr>
                <a:srgbClr val="00B0F0"/>
              </a:buClr>
            </a:pPr>
            <a:r>
              <a:rPr lang="ru-RU" sz="700" dirty="0"/>
              <a:t>Закон Грузии «О Бюджете» (ежегодный</a:t>
            </a:r>
            <a:r>
              <a:rPr lang="en-US" sz="700" dirty="0"/>
              <a:t>)</a:t>
            </a:r>
          </a:p>
          <a:p>
            <a:pPr marL="311150" lvl="1" indent="-185738">
              <a:buClr>
                <a:srgbClr val="00B0F0"/>
              </a:buClr>
            </a:pPr>
            <a:r>
              <a:rPr lang="ru-RU" sz="700" dirty="0"/>
              <a:t>Утверждает ежегодный бюджет государственной программы здравоохранения</a:t>
            </a:r>
            <a:endParaRPr lang="en-US" sz="700" dirty="0"/>
          </a:p>
          <a:p>
            <a:pPr marL="268288" indent="-168275">
              <a:buClr>
                <a:srgbClr val="00B0F0"/>
              </a:buClr>
            </a:pPr>
            <a:r>
              <a:rPr lang="ru-RU" sz="700" dirty="0"/>
              <a:t>Национальная программа иммунизации в рамках Государственных программ здравоохранения, </a:t>
            </a:r>
            <a:r>
              <a:rPr lang="ru-RU" sz="700" i="1" dirty="0"/>
              <a:t>Постановление правительства Грузии </a:t>
            </a:r>
            <a:r>
              <a:rPr lang="ru-RU" sz="700" dirty="0"/>
              <a:t>(ежегодно)</a:t>
            </a:r>
            <a:endParaRPr lang="en-US" sz="700" dirty="0"/>
          </a:p>
          <a:p>
            <a:pPr marL="311150" lvl="1" indent="-185738">
              <a:buClr>
                <a:srgbClr val="00B0F0"/>
              </a:buClr>
            </a:pPr>
            <a:r>
              <a:rPr lang="ru-RU" sz="700" dirty="0"/>
              <a:t>Утверждает вакцины, целевые группы, бюджет НПИ</a:t>
            </a:r>
            <a:endParaRPr lang="en-US" sz="700" b="1" dirty="0">
              <a:solidFill>
                <a:srgbClr val="0099FF"/>
              </a:solidFill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99FF"/>
                </a:solidFill>
              </a:rPr>
              <a:t>Недавно введенные вацины</a:t>
            </a:r>
            <a:endParaRPr lang="en-US" sz="700" b="1" dirty="0">
              <a:solidFill>
                <a:srgbClr val="0099FF"/>
              </a:solidFill>
            </a:endParaRPr>
          </a:p>
          <a:p>
            <a:pPr marL="271463" lvl="1" indent="0">
              <a:buClr>
                <a:srgbClr val="00B0F0"/>
              </a:buClr>
              <a:buNone/>
            </a:pPr>
            <a:r>
              <a:rPr lang="ru-RU" sz="700" dirty="0"/>
              <a:t>Ротавирусная вакцина </a:t>
            </a:r>
            <a:r>
              <a:rPr lang="en-US" sz="700" dirty="0"/>
              <a:t>– 2013; </a:t>
            </a:r>
            <a:r>
              <a:rPr lang="ru-RU" sz="700" dirty="0"/>
              <a:t>Пневмококковая вакцина </a:t>
            </a:r>
            <a:r>
              <a:rPr lang="en-US" sz="700" dirty="0"/>
              <a:t>–</a:t>
            </a:r>
            <a:r>
              <a:rPr lang="ka-GE" sz="700" dirty="0"/>
              <a:t> </a:t>
            </a:r>
            <a:r>
              <a:rPr lang="en-US" sz="700" dirty="0"/>
              <a:t>2014</a:t>
            </a:r>
            <a:r>
              <a:rPr lang="ka-GE" sz="700" dirty="0"/>
              <a:t> </a:t>
            </a:r>
            <a:r>
              <a:rPr lang="ru-RU" sz="700" dirty="0"/>
              <a:t>г.</a:t>
            </a:r>
            <a:r>
              <a:rPr lang="en-US" sz="700" dirty="0"/>
              <a:t> </a:t>
            </a:r>
            <a:r>
              <a:rPr lang="ru-RU" sz="700" dirty="0"/>
              <a:t>Гексавалентная вакцина </a:t>
            </a:r>
            <a:r>
              <a:rPr lang="en-US" sz="700" dirty="0"/>
              <a:t>– 2015</a:t>
            </a:r>
            <a:r>
              <a:rPr lang="ru-RU" sz="700" dirty="0"/>
              <a:t> г.</a:t>
            </a:r>
            <a:r>
              <a:rPr lang="en-US" sz="700" dirty="0"/>
              <a:t>; </a:t>
            </a:r>
            <a:r>
              <a:rPr lang="ru-RU" sz="700" dirty="0"/>
              <a:t>ВПЧ </a:t>
            </a:r>
            <a:r>
              <a:rPr lang="en-US" sz="700" dirty="0"/>
              <a:t>– 2018 </a:t>
            </a:r>
            <a:r>
              <a:rPr lang="ru-RU" sz="700" dirty="0"/>
              <a:t>г. </a:t>
            </a:r>
            <a:r>
              <a:rPr lang="en-US" sz="700" dirty="0"/>
              <a:t>(</a:t>
            </a:r>
            <a:r>
              <a:rPr lang="ru-RU" sz="700" dirty="0"/>
              <a:t>демонстрационный проект</a:t>
            </a:r>
            <a:r>
              <a:rPr lang="en-US" sz="700" dirty="0"/>
              <a:t>) 2020</a:t>
            </a:r>
            <a:r>
              <a:rPr lang="ru-RU" sz="700" dirty="0"/>
              <a:t> г.</a:t>
            </a:r>
            <a:r>
              <a:rPr lang="en-US" sz="700" dirty="0"/>
              <a:t> (</a:t>
            </a:r>
            <a:r>
              <a:rPr lang="ru-RU" sz="700" dirty="0"/>
              <a:t>планируется введение</a:t>
            </a:r>
            <a:r>
              <a:rPr lang="en-US" sz="700" dirty="0"/>
              <a:t>)</a:t>
            </a:r>
            <a:endParaRPr lang="en-US" sz="700" b="1" dirty="0">
              <a:solidFill>
                <a:srgbClr val="0099FF"/>
              </a:solidFill>
            </a:endParaRPr>
          </a:p>
          <a:p>
            <a:pPr marL="57150" indent="0">
              <a:buClr>
                <a:srgbClr val="00B0F0"/>
              </a:buClr>
              <a:buNone/>
            </a:pPr>
            <a:r>
              <a:rPr lang="ru-RU" sz="700" b="1" dirty="0">
                <a:solidFill>
                  <a:srgbClr val="0099FF"/>
                </a:solidFill>
              </a:rPr>
              <a:t>Бюджет вакцин и источники финансирования</a:t>
            </a:r>
            <a:endParaRPr lang="en-US" sz="700" b="1" dirty="0">
              <a:solidFill>
                <a:srgbClr val="0099FF"/>
              </a:solidFill>
            </a:endParaRPr>
          </a:p>
          <a:p>
            <a:pPr marL="222250" indent="-155575">
              <a:buClr>
                <a:srgbClr val="00B0F0"/>
              </a:buClr>
            </a:pPr>
            <a:r>
              <a:rPr lang="ru-RU" sz="700" dirty="0"/>
              <a:t>Бюджет на вакцины и расходные материалы составляет 22,4 млн. лари (8,8 млн. долларов США), только на вакцины 15 млн. лари (5,9 млн. долларов США), или 113 долларов США на живорожденного.</a:t>
            </a:r>
            <a:r>
              <a:rPr lang="en-US" sz="700" dirty="0"/>
              <a:t> </a:t>
            </a:r>
            <a:r>
              <a:rPr lang="ru-RU" sz="700" dirty="0"/>
              <a:t>Источник </a:t>
            </a:r>
            <a:r>
              <a:rPr lang="en-US" sz="700" dirty="0"/>
              <a:t>– </a:t>
            </a:r>
            <a:r>
              <a:rPr lang="ru-RU" sz="700" dirty="0"/>
              <a:t>государственный бюджет</a:t>
            </a:r>
            <a:r>
              <a:rPr lang="en-US" sz="700" dirty="0"/>
              <a:t>.  </a:t>
            </a:r>
            <a:r>
              <a:rPr lang="ru-RU" sz="700" dirty="0"/>
              <a:t>Источник </a:t>
            </a:r>
            <a:r>
              <a:rPr lang="en-US" sz="700" dirty="0"/>
              <a:t> </a:t>
            </a:r>
            <a:r>
              <a:rPr lang="ru-RU" sz="700" dirty="0"/>
              <a:t>ВПЧ </a:t>
            </a:r>
            <a:r>
              <a:rPr lang="en-US" sz="700" dirty="0"/>
              <a:t>- </a:t>
            </a:r>
            <a:r>
              <a:rPr lang="ru-RU" sz="700" dirty="0"/>
              <a:t>ГАВИ</a:t>
            </a:r>
            <a:endParaRPr lang="en-US" sz="700" dirty="0"/>
          </a:p>
          <a:p>
            <a:pPr marL="0" indent="0">
              <a:buNone/>
            </a:pPr>
            <a:r>
              <a:rPr lang="ru-RU" sz="700" b="1" dirty="0">
                <a:solidFill>
                  <a:srgbClr val="0099FF"/>
                </a:solidFill>
              </a:rPr>
              <a:t>Источники информации о рынке вакцин и ценах </a:t>
            </a:r>
            <a:endParaRPr lang="en-US" sz="700" b="1" dirty="0">
              <a:solidFill>
                <a:srgbClr val="0099FF"/>
              </a:solidFill>
            </a:endParaRPr>
          </a:p>
          <a:p>
            <a:pPr marL="222250" indent="-133350">
              <a:buClr>
                <a:srgbClr val="00B0F0"/>
              </a:buClr>
            </a:pPr>
            <a:r>
              <a:rPr lang="ru-RU" sz="700" dirty="0"/>
              <a:t>База данных </a:t>
            </a:r>
            <a:r>
              <a:rPr lang="en-US" sz="700" dirty="0"/>
              <a:t>V3P  </a:t>
            </a:r>
            <a:r>
              <a:rPr lang="en-US" sz="7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http://www.who.int/immunization/programmes_systems/procurement/v3p/platform/module1/en/</a:t>
            </a:r>
            <a:r>
              <a:rPr lang="en-US" sz="700" dirty="0"/>
              <a:t>) </a:t>
            </a:r>
          </a:p>
          <a:p>
            <a:pPr marL="222250" lvl="0" indent="-133350">
              <a:buClr>
                <a:srgbClr val="00B0F0"/>
              </a:buClr>
            </a:pPr>
            <a:r>
              <a:rPr lang="ru-RU" sz="700" dirty="0"/>
              <a:t>База данных НРА </a:t>
            </a:r>
            <a:r>
              <a:rPr lang="en-US" sz="700" dirty="0"/>
              <a:t>(</a:t>
            </a:r>
            <a:r>
              <a:rPr lang="en-US" sz="7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http://pharmacy.moh.gov.ge/Default.aspx</a:t>
            </a:r>
            <a:r>
              <a:rPr lang="en-US" sz="700" dirty="0"/>
              <a:t>);</a:t>
            </a:r>
          </a:p>
          <a:p>
            <a:pPr marL="222250" lvl="0" indent="-133350">
              <a:buClr>
                <a:srgbClr val="00B0F0"/>
              </a:buClr>
            </a:pPr>
            <a:r>
              <a:rPr lang="ru-RU" sz="800" dirty="0"/>
              <a:t>База данных государственных закупок </a:t>
            </a:r>
            <a:r>
              <a:rPr lang="en-US" sz="700" dirty="0"/>
              <a:t>(</a:t>
            </a:r>
            <a:r>
              <a:rPr lang="en-US" sz="7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http://procurement.gov.ge/</a:t>
            </a:r>
            <a:r>
              <a:rPr lang="en-US" sz="700" dirty="0"/>
              <a:t>); </a:t>
            </a:r>
          </a:p>
          <a:p>
            <a:pPr marL="222250" lvl="0" indent="-133350">
              <a:buClr>
                <a:srgbClr val="00B0F0"/>
              </a:buClr>
            </a:pPr>
            <a:r>
              <a:rPr lang="ru-RU" sz="800" dirty="0"/>
              <a:t>Данные по инвентаризации вакцин и расходных материалов</a:t>
            </a:r>
          </a:p>
          <a:p>
            <a:pPr marL="222250" lvl="0" indent="-133350">
              <a:buClr>
                <a:srgbClr val="00B0F0"/>
              </a:buClr>
            </a:pPr>
            <a:r>
              <a:rPr lang="ru-RU" sz="700" b="1" dirty="0">
                <a:solidFill>
                  <a:srgbClr val="0099FF"/>
                </a:solidFill>
              </a:rPr>
              <a:t>Нехатка и избиточные запасы</a:t>
            </a:r>
            <a:r>
              <a:rPr lang="en-US" sz="700" b="1" dirty="0">
                <a:solidFill>
                  <a:srgbClr val="0099FF"/>
                </a:solidFill>
              </a:rPr>
              <a:t>. </a:t>
            </a:r>
            <a:r>
              <a:rPr lang="ru-RU" sz="800" dirty="0"/>
              <a:t>С </a:t>
            </a:r>
            <a:r>
              <a:rPr lang="en-US" sz="800" dirty="0"/>
              <a:t>2013</a:t>
            </a:r>
            <a:r>
              <a:rPr lang="ru-RU" sz="800" dirty="0"/>
              <a:t> нет недостатка</a:t>
            </a:r>
            <a:endParaRPr lang="en-US" sz="800" b="1" dirty="0">
              <a:solidFill>
                <a:srgbClr val="0099FF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BC38BFD-C39E-974F-951D-98E617A7AF13}"/>
              </a:ext>
            </a:extLst>
          </p:cNvPr>
          <p:cNvGrpSpPr/>
          <p:nvPr/>
        </p:nvGrpSpPr>
        <p:grpSpPr>
          <a:xfrm>
            <a:off x="809991" y="5370214"/>
            <a:ext cx="11589210" cy="1578251"/>
            <a:chOff x="994260" y="6023610"/>
            <a:chExt cx="11585667" cy="186590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1FC0242-EFEE-E440-801A-D87EF08CAE19}"/>
                </a:ext>
              </a:extLst>
            </p:cNvPr>
            <p:cNvGrpSpPr/>
            <p:nvPr/>
          </p:nvGrpSpPr>
          <p:grpSpPr>
            <a:xfrm>
              <a:off x="994260" y="6023610"/>
              <a:ext cx="11585667" cy="1865904"/>
              <a:chOff x="3088336" y="3486664"/>
              <a:chExt cx="9668732" cy="187849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D16713E-200B-A648-95C4-2AF81FA6D81D}"/>
                  </a:ext>
                </a:extLst>
              </p:cNvPr>
              <p:cNvGrpSpPr/>
              <p:nvPr/>
            </p:nvGrpSpPr>
            <p:grpSpPr>
              <a:xfrm>
                <a:off x="3088336" y="4758861"/>
                <a:ext cx="9668732" cy="606302"/>
                <a:chOff x="3051968" y="4436228"/>
                <a:chExt cx="9668732" cy="606302"/>
              </a:xfrm>
            </p:grpSpPr>
            <p:sp>
              <p:nvSpPr>
                <p:cNvPr id="100" name="Right Arrow 99">
                  <a:extLst>
                    <a:ext uri="{FF2B5EF4-FFF2-40B4-BE49-F238E27FC236}">
                      <a16:creationId xmlns:a16="http://schemas.microsoft.com/office/drawing/2014/main" id="{CE5AA38D-91F7-654B-8B76-BE290D42E639}"/>
                    </a:ext>
                  </a:extLst>
                </p:cNvPr>
                <p:cNvSpPr/>
                <p:nvPr/>
              </p:nvSpPr>
              <p:spPr>
                <a:xfrm>
                  <a:off x="3057873" y="4558311"/>
                  <a:ext cx="9662827" cy="434476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42241112-2F36-1447-9E02-B6202011BD79}"/>
                    </a:ext>
                  </a:extLst>
                </p:cNvPr>
                <p:cNvSpPr txBox="1"/>
                <p:nvPr/>
              </p:nvSpPr>
              <p:spPr>
                <a:xfrm>
                  <a:off x="3091797" y="4436228"/>
                  <a:ext cx="9534544" cy="606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03      04        05        06        07       08        09       10        11       12         01        02        03        04        05         06        07         08         09        10         11          12</a:t>
                  </a:r>
                </a:p>
                <a:p>
                  <a:endParaRPr lang="en-US" sz="1200" dirty="0"/>
                </a:p>
                <a:p>
                  <a:endParaRPr lang="en-US" sz="1200" dirty="0"/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950802FA-58E5-FB4D-81BE-701E28ABAD15}"/>
                    </a:ext>
                  </a:extLst>
                </p:cNvPr>
                <p:cNvSpPr txBox="1"/>
                <p:nvPr/>
              </p:nvSpPr>
              <p:spPr>
                <a:xfrm>
                  <a:off x="3051968" y="4661085"/>
                  <a:ext cx="3835610" cy="24540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1100" dirty="0"/>
                    <a:t>2018</a:t>
                  </a:r>
                  <a:endParaRPr lang="en-US" sz="1100" dirty="0"/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580BCE6-F628-7B45-8F21-DAF8E6429CC9}"/>
                    </a:ext>
                  </a:extLst>
                </p:cNvPr>
                <p:cNvSpPr txBox="1"/>
                <p:nvPr/>
              </p:nvSpPr>
              <p:spPr>
                <a:xfrm>
                  <a:off x="6926872" y="4637522"/>
                  <a:ext cx="5457147" cy="2598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1200" dirty="0"/>
                    <a:t>2019</a:t>
                  </a:r>
                  <a:endParaRPr lang="en-US" sz="1200" dirty="0"/>
                </a:p>
              </p:txBody>
            </p:sp>
          </p:grp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C1ADEB-82D0-A842-9441-42E83EAAA256}"/>
                  </a:ext>
                </a:extLst>
              </p:cNvPr>
              <p:cNvSpPr/>
              <p:nvPr/>
            </p:nvSpPr>
            <p:spPr>
              <a:xfrm>
                <a:off x="3092233" y="4314834"/>
                <a:ext cx="1793915" cy="45178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6664" tIns="13332" rIns="26664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spc="-1" dirty="0" err="1">
                    <a:solidFill>
                      <a:srgbClr val="313231"/>
                    </a:solidFill>
                  </a:rPr>
                  <a:t>Планирование</a:t>
                </a:r>
                <a:endParaRPr lang="en-US" sz="900" spc="-1" dirty="0"/>
              </a:p>
            </p:txBody>
          </p:sp>
          <p:sp>
            <p:nvSpPr>
              <p:cNvPr id="60" name="Pentagon 59">
                <a:extLst>
                  <a:ext uri="{FF2B5EF4-FFF2-40B4-BE49-F238E27FC236}">
                    <a16:creationId xmlns:a16="http://schemas.microsoft.com/office/drawing/2014/main" id="{0A23DA03-A2D4-F64B-B014-2BE181409FF0}"/>
                  </a:ext>
                </a:extLst>
              </p:cNvPr>
              <p:cNvSpPr/>
              <p:nvPr/>
            </p:nvSpPr>
            <p:spPr>
              <a:xfrm>
                <a:off x="4865053" y="3493347"/>
                <a:ext cx="836667" cy="438141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800" spc="-1" dirty="0">
                    <a:solidFill>
                      <a:srgbClr val="313231"/>
                    </a:solidFill>
                  </a:rPr>
                  <a:t>Согласование 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бюджет</a:t>
                </a:r>
                <a:r>
                  <a:rPr lang="ru-RU" sz="800" spc="-1" dirty="0">
                    <a:solidFill>
                      <a:srgbClr val="313231"/>
                    </a:solidFill>
                  </a:rPr>
                  <a:t>а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с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МЗ</a:t>
                </a:r>
                <a:endParaRPr lang="en-US" sz="800" spc="-1" dirty="0"/>
              </a:p>
            </p:txBody>
          </p:sp>
          <p:sp>
            <p:nvSpPr>
              <p:cNvPr id="61" name="Pentagon 60">
                <a:extLst>
                  <a:ext uri="{FF2B5EF4-FFF2-40B4-BE49-F238E27FC236}">
                    <a16:creationId xmlns:a16="http://schemas.microsoft.com/office/drawing/2014/main" id="{84D9BC5D-9EA3-C34C-8259-64D352B6DAD7}"/>
                  </a:ext>
                </a:extLst>
              </p:cNvPr>
              <p:cNvSpPr/>
              <p:nvPr/>
            </p:nvSpPr>
            <p:spPr>
              <a:xfrm>
                <a:off x="5610308" y="3486664"/>
                <a:ext cx="835344" cy="406002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spc="-1" dirty="0" err="1">
                    <a:solidFill>
                      <a:srgbClr val="313231"/>
                    </a:solidFill>
                  </a:rPr>
                  <a:t>Утверждение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бюджета</a:t>
                </a:r>
                <a:endParaRPr lang="en-US" sz="800" spc="-1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108C62A-47D7-B049-89A7-B18608B52A9C}"/>
                  </a:ext>
                </a:extLst>
              </p:cNvPr>
              <p:cNvSpPr/>
              <p:nvPr/>
            </p:nvSpPr>
            <p:spPr>
              <a:xfrm>
                <a:off x="4886148" y="4314030"/>
                <a:ext cx="2037798" cy="304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6664" tIns="13332" rIns="26664" bIns="13332" rtlCol="0" anchor="ctr"/>
              <a:lstStyle/>
              <a:p>
                <a:pPr algn="ctr"/>
                <a:r>
                  <a:rPr lang="en-US" sz="900" spc="-1" dirty="0" err="1">
                    <a:solidFill>
                      <a:srgbClr val="313231"/>
                    </a:solidFill>
                  </a:rPr>
                  <a:t>Составление</a:t>
                </a:r>
                <a:r>
                  <a:rPr lang="en-US" sz="9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900" spc="-1" dirty="0" err="1">
                    <a:solidFill>
                      <a:srgbClr val="313231"/>
                    </a:solidFill>
                  </a:rPr>
                  <a:t>бюджета</a:t>
                </a:r>
                <a:r>
                  <a:rPr lang="en-US" sz="900" spc="-1" dirty="0">
                    <a:solidFill>
                      <a:srgbClr val="313231"/>
                    </a:solidFill>
                  </a:rPr>
                  <a:t>               </a:t>
                </a:r>
                <a:endParaRPr lang="en-US" sz="900" spc="-1" dirty="0"/>
              </a:p>
            </p:txBody>
          </p:sp>
          <p:sp>
            <p:nvSpPr>
              <p:cNvPr id="66" name="Pentagon 65">
                <a:extLst>
                  <a:ext uri="{FF2B5EF4-FFF2-40B4-BE49-F238E27FC236}">
                    <a16:creationId xmlns:a16="http://schemas.microsoft.com/office/drawing/2014/main" id="{A6743288-04C0-9947-B04D-AB771D80791C}"/>
                  </a:ext>
                </a:extLst>
              </p:cNvPr>
              <p:cNvSpPr/>
              <p:nvPr/>
            </p:nvSpPr>
            <p:spPr>
              <a:xfrm>
                <a:off x="6396097" y="3493198"/>
                <a:ext cx="673424" cy="471014"/>
              </a:xfrm>
              <a:prstGeom prst="homePlate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700" spc="-1" dirty="0" err="1">
                    <a:solidFill>
                      <a:srgbClr val="313231"/>
                    </a:solidFill>
                  </a:rPr>
                  <a:t>Обзор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рынка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;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участие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в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торгах</a:t>
                </a:r>
                <a:endParaRPr lang="en-US" sz="700" spc="-1" dirty="0"/>
              </a:p>
            </p:txBody>
          </p:sp>
          <p:sp>
            <p:nvSpPr>
              <p:cNvPr id="67" name="Pentagon 66">
                <a:extLst>
                  <a:ext uri="{FF2B5EF4-FFF2-40B4-BE49-F238E27FC236}">
                    <a16:creationId xmlns:a16="http://schemas.microsoft.com/office/drawing/2014/main" id="{7A9BE8BE-38EB-DA40-857F-7CB15B9BDF9C}"/>
                  </a:ext>
                </a:extLst>
              </p:cNvPr>
              <p:cNvSpPr/>
              <p:nvPr/>
            </p:nvSpPr>
            <p:spPr>
              <a:xfrm>
                <a:off x="7009814" y="3500266"/>
                <a:ext cx="653299" cy="471014"/>
              </a:xfrm>
              <a:prstGeom prst="homePlate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700" spc="-1" dirty="0" err="1">
                    <a:solidFill>
                      <a:srgbClr val="313231"/>
                    </a:solidFill>
                  </a:rPr>
                  <a:t>Оценка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заявок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,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отбор</a:t>
                </a:r>
                <a:endParaRPr lang="en-US" sz="700" spc="-1" dirty="0"/>
              </a:p>
            </p:txBody>
          </p:sp>
          <p:sp>
            <p:nvSpPr>
              <p:cNvPr id="68" name="Pentagon 67">
                <a:extLst>
                  <a:ext uri="{FF2B5EF4-FFF2-40B4-BE49-F238E27FC236}">
                    <a16:creationId xmlns:a16="http://schemas.microsoft.com/office/drawing/2014/main" id="{08C58CC0-9F97-F74B-BF8C-690B219E2043}"/>
                  </a:ext>
                </a:extLst>
              </p:cNvPr>
              <p:cNvSpPr/>
              <p:nvPr/>
            </p:nvSpPr>
            <p:spPr>
              <a:xfrm>
                <a:off x="7484018" y="3507336"/>
                <a:ext cx="934001" cy="456738"/>
              </a:xfrm>
              <a:prstGeom prst="homePlate">
                <a:avLst/>
              </a:prstGeom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marL="92160">
                  <a:lnSpc>
                    <a:spcPct val="100000"/>
                  </a:lnSpc>
                </a:pPr>
                <a:r>
                  <a:rPr lang="en-US" sz="800" spc="-1" dirty="0" err="1">
                    <a:solidFill>
                      <a:srgbClr val="313231"/>
                    </a:solidFill>
                  </a:rPr>
                  <a:t>Контроль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качества</a:t>
                </a:r>
                <a:endParaRPr lang="en-US" sz="800" spc="-1" dirty="0"/>
              </a:p>
              <a:p>
                <a:pPr marL="92160">
                  <a:lnSpc>
                    <a:spcPct val="100000"/>
                  </a:lnSpc>
                </a:pPr>
                <a:r>
                  <a:rPr lang="en-US" sz="800" spc="-1" dirty="0" err="1">
                    <a:solidFill>
                      <a:srgbClr val="313231"/>
                    </a:solidFill>
                  </a:rPr>
                  <a:t>Договор</a:t>
                </a:r>
                <a:endParaRPr lang="en-US" sz="800" spc="-1" dirty="0"/>
              </a:p>
              <a:p>
                <a:pPr marL="92160">
                  <a:lnSpc>
                    <a:spcPct val="100000"/>
                  </a:lnSpc>
                </a:pPr>
                <a:r>
                  <a:rPr lang="en-US" sz="800" spc="-1" dirty="0" err="1">
                    <a:solidFill>
                      <a:srgbClr val="313231"/>
                    </a:solidFill>
                  </a:rPr>
                  <a:t>Оплата</a:t>
                </a:r>
                <a:endParaRPr lang="en-US" sz="800" spc="-1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63F1997-2B0D-6642-AB68-64D6E04AFC51}"/>
                  </a:ext>
                </a:extLst>
              </p:cNvPr>
              <p:cNvSpPr/>
              <p:nvPr/>
            </p:nvSpPr>
            <p:spPr>
              <a:xfrm>
                <a:off x="8160753" y="4339539"/>
                <a:ext cx="4154675" cy="418279"/>
              </a:xfrm>
              <a:prstGeom prst="rect">
                <a:avLst/>
              </a:prstGeom>
              <a:gradFill>
                <a:gsLst>
                  <a:gs pos="80000">
                    <a:srgbClr val="FFFF00"/>
                  </a:gs>
                  <a:gs pos="100000">
                    <a:srgbClr val="07E1F5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6664" tIns="13332" rIns="26664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spc="-1" dirty="0" err="1">
                    <a:solidFill>
                      <a:srgbClr val="313231"/>
                    </a:solidFill>
                  </a:rPr>
                  <a:t>Доставка</a:t>
                </a:r>
                <a:r>
                  <a:rPr lang="en-US" sz="900" spc="-1" dirty="0">
                    <a:solidFill>
                      <a:srgbClr val="313231"/>
                    </a:solidFill>
                  </a:rPr>
                  <a:t>, </a:t>
                </a:r>
                <a:r>
                  <a:rPr lang="en-US" sz="900" spc="-1" dirty="0" err="1">
                    <a:solidFill>
                      <a:srgbClr val="313231"/>
                    </a:solidFill>
                  </a:rPr>
                  <a:t>Мониторинг</a:t>
                </a:r>
                <a:r>
                  <a:rPr lang="en-US" sz="900" spc="-1" dirty="0">
                    <a:solidFill>
                      <a:srgbClr val="313231"/>
                    </a:solidFill>
                  </a:rPr>
                  <a:t> </a:t>
                </a:r>
                <a:endParaRPr lang="en-US" sz="900" spc="-1" dirty="0"/>
              </a:p>
            </p:txBody>
          </p:sp>
          <p:sp>
            <p:nvSpPr>
              <p:cNvPr id="71" name="Pentagon 70">
                <a:extLst>
                  <a:ext uri="{FF2B5EF4-FFF2-40B4-BE49-F238E27FC236}">
                    <a16:creationId xmlns:a16="http://schemas.microsoft.com/office/drawing/2014/main" id="{08910F2F-FADF-A94D-A3E5-22B9C8F0CDD1}"/>
                  </a:ext>
                </a:extLst>
              </p:cNvPr>
              <p:cNvSpPr/>
              <p:nvPr/>
            </p:nvSpPr>
            <p:spPr>
              <a:xfrm>
                <a:off x="4890673" y="3951535"/>
                <a:ext cx="761703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700" spc="-1" dirty="0">
                    <a:solidFill>
                      <a:srgbClr val="313231"/>
                    </a:solidFill>
                  </a:rPr>
                  <a:t>ЮНИСЕФ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создание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заявки</a:t>
                </a:r>
                <a:endParaRPr lang="en-US" sz="700" spc="-1" dirty="0"/>
              </a:p>
            </p:txBody>
          </p:sp>
          <p:sp>
            <p:nvSpPr>
              <p:cNvPr id="74" name="Pentagon 73">
                <a:extLst>
                  <a:ext uri="{FF2B5EF4-FFF2-40B4-BE49-F238E27FC236}">
                    <a16:creationId xmlns:a16="http://schemas.microsoft.com/office/drawing/2014/main" id="{F1DB9B20-CE27-E34B-BA38-27AE9B2B7D46}"/>
                  </a:ext>
                </a:extLst>
              </p:cNvPr>
              <p:cNvSpPr/>
              <p:nvPr/>
            </p:nvSpPr>
            <p:spPr>
              <a:xfrm>
                <a:off x="3100147" y="3492749"/>
                <a:ext cx="990338" cy="395007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marL="46080" algn="ctr">
                  <a:lnSpc>
                    <a:spcPct val="100000"/>
                  </a:lnSpc>
                </a:pPr>
                <a:r>
                  <a:rPr lang="en-US" sz="800" spc="-1" dirty="0" err="1">
                    <a:solidFill>
                      <a:srgbClr val="313231"/>
                    </a:solidFill>
                  </a:rPr>
                  <a:t>Tрехлетние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прогнозы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для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ru-RU" sz="800" spc="-1" dirty="0">
                    <a:solidFill>
                      <a:srgbClr val="313231"/>
                    </a:solidFill>
                  </a:rPr>
                  <a:t>Плана </a:t>
                </a:r>
                <a:r>
                  <a:rPr lang="ru-RU" sz="800" spc="-1" dirty="0" err="1">
                    <a:solidFill>
                      <a:srgbClr val="313231"/>
                    </a:solidFill>
                  </a:rPr>
                  <a:t>Среднеср</a:t>
                </a:r>
                <a:r>
                  <a:rPr lang="ru-RU" sz="800" spc="-1" dirty="0">
                    <a:solidFill>
                      <a:srgbClr val="313231"/>
                    </a:solidFill>
                  </a:rPr>
                  <a:t>. 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P</a:t>
                </a:r>
                <a:r>
                  <a:rPr lang="ru-RU" sz="800" spc="-1" dirty="0" err="1">
                    <a:solidFill>
                      <a:srgbClr val="313231"/>
                    </a:solidFill>
                  </a:rPr>
                  <a:t>асходов</a:t>
                </a:r>
                <a:endParaRPr lang="en-US" sz="800" spc="-1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8D785FC-B9DA-6545-8842-C65EEBE662FA}"/>
                  </a:ext>
                </a:extLst>
              </p:cNvPr>
              <p:cNvSpPr/>
              <p:nvPr/>
            </p:nvSpPr>
            <p:spPr>
              <a:xfrm>
                <a:off x="6474778" y="4319183"/>
                <a:ext cx="1695551" cy="29227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6664" tIns="13332" rIns="26664" bIns="13332" rtlCol="0" anchor="ctr"/>
              <a:lstStyle/>
              <a:p>
                <a:pPr algn="ctr"/>
                <a:r>
                  <a:rPr lang="en-US" sz="900" spc="-1" dirty="0" err="1">
                    <a:solidFill>
                      <a:srgbClr val="313231"/>
                    </a:solidFill>
                  </a:rPr>
                  <a:t>Местные</a:t>
                </a:r>
                <a:r>
                  <a:rPr lang="en-US" sz="9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900" spc="-1" dirty="0" err="1">
                    <a:solidFill>
                      <a:srgbClr val="313231"/>
                    </a:solidFill>
                  </a:rPr>
                  <a:t>закупки</a:t>
                </a:r>
                <a:endParaRPr lang="en-US" sz="900" spc="-1" dirty="0"/>
              </a:p>
            </p:txBody>
          </p:sp>
          <p:sp>
            <p:nvSpPr>
              <p:cNvPr id="76" name="Pentagon 75">
                <a:extLst>
                  <a:ext uri="{FF2B5EF4-FFF2-40B4-BE49-F238E27FC236}">
                    <a16:creationId xmlns:a16="http://schemas.microsoft.com/office/drawing/2014/main" id="{7745F7C4-3D46-8C49-87B8-43EA6A5CA754}"/>
                  </a:ext>
                </a:extLst>
              </p:cNvPr>
              <p:cNvSpPr/>
              <p:nvPr/>
            </p:nvSpPr>
            <p:spPr>
              <a:xfrm>
                <a:off x="5616192" y="3951575"/>
                <a:ext cx="687054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700" spc="-1" dirty="0">
                    <a:solidFill>
                      <a:srgbClr val="313231"/>
                    </a:solidFill>
                  </a:rPr>
                  <a:t>ЮНИСЕФ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запросы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отправлены</a:t>
                </a:r>
                <a:endParaRPr lang="en-US" sz="700" spc="-1" dirty="0"/>
              </a:p>
            </p:txBody>
          </p:sp>
          <p:sp>
            <p:nvSpPr>
              <p:cNvPr id="81" name="Pentagon 80">
                <a:extLst>
                  <a:ext uri="{FF2B5EF4-FFF2-40B4-BE49-F238E27FC236}">
                    <a16:creationId xmlns:a16="http://schemas.microsoft.com/office/drawing/2014/main" id="{6293000A-9500-1C48-94A9-4E090CED6370}"/>
                  </a:ext>
                </a:extLst>
              </p:cNvPr>
              <p:cNvSpPr/>
              <p:nvPr/>
            </p:nvSpPr>
            <p:spPr>
              <a:xfrm>
                <a:off x="6261674" y="3956726"/>
                <a:ext cx="713438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700" spc="-1" dirty="0">
                    <a:solidFill>
                      <a:srgbClr val="313231"/>
                    </a:solidFill>
                  </a:rPr>
                  <a:t>Смета для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 ЮНИСЕФ; </a:t>
                </a:r>
                <a:endParaRPr lang="ru-RU" sz="700" spc="-1" dirty="0">
                  <a:solidFill>
                    <a:srgbClr val="313231"/>
                  </a:solidFill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700" spc="-1" dirty="0" err="1">
                    <a:solidFill>
                      <a:srgbClr val="313231"/>
                    </a:solidFill>
                  </a:rPr>
                  <a:t>план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700" spc="-1" dirty="0" err="1">
                    <a:solidFill>
                      <a:srgbClr val="313231"/>
                    </a:solidFill>
                  </a:rPr>
                  <a:t>доставки</a:t>
                </a:r>
                <a:r>
                  <a:rPr lang="en-US" sz="700" spc="-1" dirty="0">
                    <a:solidFill>
                      <a:srgbClr val="313231"/>
                    </a:solidFill>
                  </a:rPr>
                  <a:t>   </a:t>
                </a:r>
                <a:endParaRPr lang="en-US" sz="700" spc="-1" dirty="0"/>
              </a:p>
            </p:txBody>
          </p:sp>
          <p:sp>
            <p:nvSpPr>
              <p:cNvPr id="83" name="Pentagon 82">
                <a:extLst>
                  <a:ext uri="{FF2B5EF4-FFF2-40B4-BE49-F238E27FC236}">
                    <a16:creationId xmlns:a16="http://schemas.microsoft.com/office/drawing/2014/main" id="{8AD044A1-5809-6140-8BF9-926FFAC81326}"/>
                  </a:ext>
                </a:extLst>
              </p:cNvPr>
              <p:cNvSpPr/>
              <p:nvPr/>
            </p:nvSpPr>
            <p:spPr>
              <a:xfrm>
                <a:off x="8332517" y="3500738"/>
                <a:ext cx="1829949" cy="442979"/>
              </a:xfrm>
              <a:prstGeom prst="homePlate">
                <a:avLst/>
              </a:prstGeom>
              <a:gradFill>
                <a:gsLst>
                  <a:gs pos="43000">
                    <a:srgbClr val="FFFF00"/>
                  </a:gs>
                  <a:gs pos="78000">
                    <a:srgbClr val="92D050"/>
                  </a:gs>
                </a:gsLst>
                <a:path path="circle">
                  <a:fillToRect l="100000" t="10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Доставка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и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таможенное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оформление</a:t>
                </a:r>
                <a:endParaRPr lang="en-US" sz="800" spc="-1" dirty="0"/>
              </a:p>
            </p:txBody>
          </p:sp>
          <p:sp>
            <p:nvSpPr>
              <p:cNvPr id="84" name="Pentagon 83">
                <a:extLst>
                  <a:ext uri="{FF2B5EF4-FFF2-40B4-BE49-F238E27FC236}">
                    <a16:creationId xmlns:a16="http://schemas.microsoft.com/office/drawing/2014/main" id="{578353F9-562F-6742-8EFC-ACF8E357586A}"/>
                  </a:ext>
                </a:extLst>
              </p:cNvPr>
              <p:cNvSpPr/>
              <p:nvPr/>
            </p:nvSpPr>
            <p:spPr>
              <a:xfrm>
                <a:off x="10040234" y="3500266"/>
                <a:ext cx="734638" cy="449787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800" spc="-1" dirty="0" err="1">
                    <a:solidFill>
                      <a:srgbClr val="313231"/>
                    </a:solidFill>
                  </a:rPr>
                  <a:t>Доцентральногоставка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до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склада</a:t>
                </a:r>
                <a:endParaRPr lang="en-US" sz="800" spc="-1" dirty="0"/>
              </a:p>
            </p:txBody>
          </p:sp>
          <p:sp>
            <p:nvSpPr>
              <p:cNvPr id="87" name="Pentagon 86">
                <a:extLst>
                  <a:ext uri="{FF2B5EF4-FFF2-40B4-BE49-F238E27FC236}">
                    <a16:creationId xmlns:a16="http://schemas.microsoft.com/office/drawing/2014/main" id="{7FFD0CB1-3EE7-D548-9418-61C907CA3C54}"/>
                  </a:ext>
                </a:extLst>
              </p:cNvPr>
              <p:cNvSpPr/>
              <p:nvPr/>
            </p:nvSpPr>
            <p:spPr>
              <a:xfrm>
                <a:off x="6880179" y="3949630"/>
                <a:ext cx="690914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ru-RU" sz="700" dirty="0" err="1">
                    <a:solidFill>
                      <a:schemeClr val="tx1"/>
                    </a:solidFill>
                  </a:rPr>
                  <a:t>Освобождени</a:t>
                </a:r>
                <a:r>
                  <a:rPr lang="en-US" sz="700" dirty="0">
                    <a:solidFill>
                      <a:schemeClr val="tx1"/>
                    </a:solidFill>
                  </a:rPr>
                  <a:t>e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ru-RU" sz="700" dirty="0">
                    <a:solidFill>
                      <a:schemeClr val="tx1"/>
                    </a:solidFill>
                  </a:rPr>
                  <a:t>от платежей</a:t>
                </a:r>
                <a:endParaRPr lang="en-US" sz="200" spc="-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Pentagon 87">
                <a:extLst>
                  <a:ext uri="{FF2B5EF4-FFF2-40B4-BE49-F238E27FC236}">
                    <a16:creationId xmlns:a16="http://schemas.microsoft.com/office/drawing/2014/main" id="{56D401D4-BBC0-534D-ADEA-E353B9A9BFCC}"/>
                  </a:ext>
                </a:extLst>
              </p:cNvPr>
              <p:cNvSpPr/>
              <p:nvPr/>
            </p:nvSpPr>
            <p:spPr>
              <a:xfrm>
                <a:off x="7500797" y="3956726"/>
                <a:ext cx="968613" cy="362456"/>
              </a:xfrm>
              <a:prstGeom prst="homePlate">
                <a:avLst/>
              </a:prstGeom>
              <a:solidFill>
                <a:srgbClr val="00E8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800" spc="-1" dirty="0" err="1">
                    <a:solidFill>
                      <a:srgbClr val="313231"/>
                    </a:solidFill>
                  </a:rPr>
                  <a:t>Платежи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ЮНИСЕФ</a:t>
                </a:r>
                <a:endParaRPr lang="en-US" sz="800" spc="-1" dirty="0"/>
              </a:p>
            </p:txBody>
          </p:sp>
          <p:sp>
            <p:nvSpPr>
              <p:cNvPr id="90" name="Pentagon 89">
                <a:extLst>
                  <a:ext uri="{FF2B5EF4-FFF2-40B4-BE49-F238E27FC236}">
                    <a16:creationId xmlns:a16="http://schemas.microsoft.com/office/drawing/2014/main" id="{74BBF0EF-1EBC-754B-A3D4-912F4CDF1A84}"/>
                  </a:ext>
                </a:extLst>
              </p:cNvPr>
              <p:cNvSpPr/>
              <p:nvPr/>
            </p:nvSpPr>
            <p:spPr>
              <a:xfrm>
                <a:off x="8353916" y="3966892"/>
                <a:ext cx="1032686" cy="359385"/>
              </a:xfrm>
              <a:prstGeom prst="homePlate">
                <a:avLst/>
              </a:prstGeom>
              <a:gradFill>
                <a:gsLst>
                  <a:gs pos="51000">
                    <a:srgbClr val="FFFF00"/>
                  </a:gs>
                  <a:gs pos="96000">
                    <a:srgbClr val="07E1F5"/>
                  </a:gs>
                </a:gsLst>
                <a:path path="circle">
                  <a:fillToRect l="100000" t="10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spc="-1" dirty="0" err="1">
                    <a:solidFill>
                      <a:srgbClr val="313231"/>
                    </a:solidFill>
                  </a:rPr>
                  <a:t>Доставка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Pentagon 91">
                <a:extLst>
                  <a:ext uri="{FF2B5EF4-FFF2-40B4-BE49-F238E27FC236}">
                    <a16:creationId xmlns:a16="http://schemas.microsoft.com/office/drawing/2014/main" id="{4C5CB7FE-F697-864E-889D-58FD43FB817F}"/>
                  </a:ext>
                </a:extLst>
              </p:cNvPr>
              <p:cNvSpPr/>
              <p:nvPr/>
            </p:nvSpPr>
            <p:spPr>
              <a:xfrm>
                <a:off x="9278810" y="3971280"/>
                <a:ext cx="751593" cy="375842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/>
                <a:r>
                  <a:rPr lang="en-US" sz="800" spc="-1" dirty="0" err="1">
                    <a:solidFill>
                      <a:srgbClr val="313231"/>
                    </a:solidFill>
                  </a:rPr>
                  <a:t>Таможенное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оформление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1-2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дня</a:t>
                </a:r>
                <a:endParaRPr lang="en-US" sz="800" spc="-1" dirty="0"/>
              </a:p>
            </p:txBody>
          </p:sp>
          <p:sp>
            <p:nvSpPr>
              <p:cNvPr id="94" name="Pentagon 93">
                <a:extLst>
                  <a:ext uri="{FF2B5EF4-FFF2-40B4-BE49-F238E27FC236}">
                    <a16:creationId xmlns:a16="http://schemas.microsoft.com/office/drawing/2014/main" id="{4C853187-D1E0-9246-AA80-B1CFDDD6818A}"/>
                  </a:ext>
                </a:extLst>
              </p:cNvPr>
              <p:cNvSpPr/>
              <p:nvPr/>
            </p:nvSpPr>
            <p:spPr>
              <a:xfrm>
                <a:off x="10020317" y="3950053"/>
                <a:ext cx="722208" cy="403533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800" spc="-1" dirty="0" err="1">
                    <a:solidFill>
                      <a:srgbClr val="313231"/>
                    </a:solidFill>
                  </a:rPr>
                  <a:t>Доставка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до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центрального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склада</a:t>
                </a:r>
                <a:endParaRPr lang="en-US" sz="800" spc="-1" dirty="0"/>
              </a:p>
            </p:txBody>
          </p:sp>
          <p:sp>
            <p:nvSpPr>
              <p:cNvPr id="95" name="Pentagon 94">
                <a:extLst>
                  <a:ext uri="{FF2B5EF4-FFF2-40B4-BE49-F238E27FC236}">
                    <a16:creationId xmlns:a16="http://schemas.microsoft.com/office/drawing/2014/main" id="{C9A6EF8B-C447-3C4B-A1A9-1693B8FC2D5E}"/>
                  </a:ext>
                </a:extLst>
              </p:cNvPr>
              <p:cNvSpPr/>
              <p:nvPr/>
            </p:nvSpPr>
            <p:spPr>
              <a:xfrm>
                <a:off x="10774335" y="3500264"/>
                <a:ext cx="1541093" cy="869110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Распределение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в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субнациональные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склады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,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Мониторинг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endParaRPr lang="en-US" sz="800" spc="-1" dirty="0"/>
              </a:p>
              <a:p>
                <a:pPr algn="ctr">
                  <a:lnSpc>
                    <a:spcPct val="100000"/>
                  </a:lnSpc>
                </a:pPr>
                <a:r>
                  <a:rPr lang="en-US" sz="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96" name="Pentagon 95">
                <a:extLst>
                  <a:ext uri="{FF2B5EF4-FFF2-40B4-BE49-F238E27FC236}">
                    <a16:creationId xmlns:a16="http://schemas.microsoft.com/office/drawing/2014/main" id="{7CC5001C-D291-C740-B17C-7CBF5DE6CA9C}"/>
                  </a:ext>
                </a:extLst>
              </p:cNvPr>
              <p:cNvSpPr/>
              <p:nvPr/>
            </p:nvSpPr>
            <p:spPr>
              <a:xfrm>
                <a:off x="10652293" y="3956129"/>
                <a:ext cx="654889" cy="413475"/>
              </a:xfrm>
              <a:prstGeom prst="homePlat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800" spc="-1" dirty="0" err="1">
                    <a:solidFill>
                      <a:srgbClr val="313231"/>
                    </a:solidFill>
                  </a:rPr>
                  <a:t>Проверка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качества</a:t>
                </a:r>
                <a:endParaRPr lang="en-US" sz="800" spc="-1" dirty="0"/>
              </a:p>
            </p:txBody>
          </p:sp>
          <p:sp>
            <p:nvSpPr>
              <p:cNvPr id="98" name="Pentagon 97">
                <a:extLst>
                  <a:ext uri="{FF2B5EF4-FFF2-40B4-BE49-F238E27FC236}">
                    <a16:creationId xmlns:a16="http://schemas.microsoft.com/office/drawing/2014/main" id="{984A3C08-DBD5-A64B-956B-DD8F1DCA197B}"/>
                  </a:ext>
                </a:extLst>
              </p:cNvPr>
              <p:cNvSpPr/>
              <p:nvPr/>
            </p:nvSpPr>
            <p:spPr>
              <a:xfrm>
                <a:off x="3088336" y="3887756"/>
                <a:ext cx="1085689" cy="451783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800" spc="-1" dirty="0" err="1">
                    <a:solidFill>
                      <a:srgbClr val="313231"/>
                    </a:solidFill>
                  </a:rPr>
                  <a:t>Количественная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оценка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вакцин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с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техническими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характеристиками</a:t>
                </a:r>
                <a:endParaRPr lang="en-US" sz="800" spc="-1" dirty="0"/>
              </a:p>
            </p:txBody>
          </p:sp>
          <p:sp>
            <p:nvSpPr>
              <p:cNvPr id="99" name="Pentagon 98">
                <a:extLst>
                  <a:ext uri="{FF2B5EF4-FFF2-40B4-BE49-F238E27FC236}">
                    <a16:creationId xmlns:a16="http://schemas.microsoft.com/office/drawing/2014/main" id="{62D81737-2B9B-C543-8772-3B6048034CD2}"/>
                  </a:ext>
                </a:extLst>
              </p:cNvPr>
              <p:cNvSpPr/>
              <p:nvPr/>
            </p:nvSpPr>
            <p:spPr>
              <a:xfrm>
                <a:off x="4030356" y="3500265"/>
                <a:ext cx="946237" cy="831758"/>
              </a:xfrm>
              <a:prstGeom prst="homePlate">
                <a:avLst>
                  <a:gd name="adj" fmla="val 48974"/>
                </a:avLst>
              </a:pr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bliqueBottomRight"/>
                <a:lightRig rig="threePt" dir="t">
                  <a:rot lat="0" lon="0" rev="3000000"/>
                </a:lightRig>
              </a:scene3d>
              <a:sp3d z="19050">
                <a:bevelT w="952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3332" rIns="0" bIns="13332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Оценка</a:t>
                </a:r>
                <a:r>
                  <a:rPr lang="en-US" sz="800" spc="-1" dirty="0">
                    <a:solidFill>
                      <a:srgbClr val="313231"/>
                    </a:solidFill>
                  </a:rPr>
                  <a:t> </a:t>
                </a:r>
                <a:r>
                  <a:rPr lang="en-US" sz="800" spc="-1" dirty="0" err="1">
                    <a:solidFill>
                      <a:srgbClr val="313231"/>
                    </a:solidFill>
                  </a:rPr>
                  <a:t>стоимости</a:t>
                </a:r>
                <a:endParaRPr lang="en-US" sz="800" spc="-1" dirty="0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581841D-2473-C34B-A179-F5ED9E607FA5}"/>
                </a:ext>
              </a:extLst>
            </p:cNvPr>
            <p:cNvSpPr/>
            <p:nvPr/>
          </p:nvSpPr>
          <p:spPr>
            <a:xfrm>
              <a:off x="3148508" y="7105309"/>
              <a:ext cx="3950927" cy="171147"/>
            </a:xfrm>
            <a:prstGeom prst="rect">
              <a:avLst/>
            </a:prstGeom>
            <a:solidFill>
              <a:srgbClr val="00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664" tIns="13332" rIns="26664" bIns="13332" rtlCol="0" anchor="ctr"/>
            <a:lstStyle/>
            <a:p>
              <a:pPr algn="ctr"/>
              <a:r>
                <a:rPr lang="en-US" sz="900" spc="-1" dirty="0" err="1">
                  <a:solidFill>
                    <a:srgbClr val="313231"/>
                  </a:solidFill>
                </a:rPr>
                <a:t>Закупки</a:t>
              </a:r>
              <a:r>
                <a:rPr lang="en-US" sz="900" spc="-1" dirty="0">
                  <a:solidFill>
                    <a:srgbClr val="313231"/>
                  </a:solidFill>
                </a:rPr>
                <a:t> ЮНИСЕФ</a:t>
              </a:r>
              <a:endParaRPr lang="en-US" sz="900" spc="-1" dirty="0"/>
            </a:p>
          </p:txBody>
        </p:sp>
      </p:grpSp>
      <p:sp>
        <p:nvSpPr>
          <p:cNvPr id="104" name="Text Box 42">
            <a:extLst>
              <a:ext uri="{FF2B5EF4-FFF2-40B4-BE49-F238E27FC236}">
                <a16:creationId xmlns:a16="http://schemas.microsoft.com/office/drawing/2014/main" id="{6CCBFF29-D7AC-A74F-BD65-2E94F4AF6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1" y="5287988"/>
            <a:ext cx="392403" cy="14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26664" tIns="13332" rIns="26664" bIns="13332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b="1" spc="-1" dirty="0" err="1">
                <a:solidFill>
                  <a:srgbClr val="CB1C68"/>
                </a:solidFill>
                <a:ea typeface="ＭＳ Ｐゴシック"/>
              </a:rPr>
              <a:t>Цикл</a:t>
            </a:r>
            <a:r>
              <a:rPr lang="en-US" sz="1100" b="1" spc="-1" dirty="0">
                <a:solidFill>
                  <a:srgbClr val="CB1C68"/>
                </a:solidFill>
                <a:ea typeface="ＭＳ Ｐゴシック"/>
              </a:rPr>
              <a:t> </a:t>
            </a:r>
            <a:r>
              <a:rPr lang="en-US" sz="1100" b="1" spc="-1" dirty="0" err="1">
                <a:solidFill>
                  <a:srgbClr val="CB1C68"/>
                </a:solidFill>
                <a:ea typeface="ＭＳ Ｐゴシック"/>
              </a:rPr>
              <a:t>закупок</a:t>
            </a:r>
            <a:r>
              <a:rPr lang="en-US" sz="1100" b="1" spc="-1" dirty="0">
                <a:solidFill>
                  <a:srgbClr val="CB1C68"/>
                </a:solidFill>
                <a:ea typeface="ＭＳ Ｐゴシック"/>
              </a:rPr>
              <a:t> </a:t>
            </a:r>
            <a:endParaRPr lang="ru-RU" sz="1100" b="1" spc="-1" dirty="0">
              <a:solidFill>
                <a:srgbClr val="CB1C68"/>
              </a:solidFill>
              <a:ea typeface="ＭＳ Ｐゴシック"/>
            </a:endParaRPr>
          </a:p>
          <a:p>
            <a:r>
              <a:rPr lang="en-US" sz="1100" b="1" spc="-1" dirty="0" err="1">
                <a:solidFill>
                  <a:srgbClr val="CB1C68"/>
                </a:solidFill>
                <a:ea typeface="ＭＳ Ｐゴシック"/>
              </a:rPr>
              <a:t>вакцин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2579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1.89999999999999991118E+00&quot;&gt;&lt;m_msothmcolidx val=&quot;0&quot;/&gt;&lt;m_rgb r=&quot;21&quot; g=&quot;09&quot; b=&quot;FD&quot;/&gt;&lt;m_nBrightness val=&quot;0&quot;/&gt;&lt;/elem&gt;&lt;elem m_fUsage=&quot;1.38509999999999999787E+00&quot;&gt;&lt;m_msothmcolidx val=&quot;0&quot;/&gt;&lt;m_rgb r=&quot;D3&quot; g=&quot;EF&quot; b=&quot;AD&quot;/&gt;&lt;m_nBrightness val=&quot;0&quot;/&gt;&lt;/elem&gt;&lt;elem m_fUsage=&quot;8.10000000000000053291E-01&quot;&gt;&lt;m_msothmcolidx val=&quot;0&quot;/&gt;&lt;m_rgb r=&quot;FF&quot; g=&quot;00&quot; b=&quot;0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6" ma:contentTypeDescription="Create a new document." ma:contentTypeScope="" ma:versionID="722fe1bc9c833233efb3d0155475aaa2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22d1954386069d4764e8b8fa3e72a0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123;#Health|dc69edcd-43cc-4690-a0cd-73f1415cf1ed" ma:fieldId="{4d16009d-c514-44af-92aa-78db77815af5}" ma:taxonomyMulti="true" ma:sspId="99a65aa6-ac8d-46e4-9aa8-b40f8e8101fc" ma:termSetId="a91bfab0-4954-4226-aefc-bfb9268498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8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AAF7CD-28D8-4757-9D24-05823A874827}"/>
</file>

<file path=customXml/itemProps2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8F70BE-E4CC-4D73-8BA0-08FE658F0A94}">
  <ds:schemaRefs>
    <ds:schemaRef ds:uri="http://schemas.microsoft.com/office/2006/documentManagement/types"/>
    <ds:schemaRef ds:uri="768c69c3-fa35-427a-bd39-62ed8a1a923f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2af4539b-39f3-4771-ac1a-16de5a20c39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21864</TotalTime>
  <Words>592</Words>
  <Application>Microsoft Macintosh PowerPoint</Application>
  <PresentationFormat>A3 Paper (297x420 mm)</PresentationFormat>
  <Paragraphs>150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Museo Sans 300</vt:lpstr>
      <vt:lpstr>Museo Slab 300</vt:lpstr>
      <vt:lpstr>Sylfaen</vt:lpstr>
      <vt:lpstr>Wingdings</vt:lpstr>
      <vt:lpstr>R4D_StandardTemplate_MAC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Ivdity Chikovani</cp:lastModifiedBy>
  <cp:revision>351</cp:revision>
  <cp:lastPrinted>2018-06-28T08:33:47Z</cp:lastPrinted>
  <dcterms:created xsi:type="dcterms:W3CDTF">2013-09-25T20:04:22Z</dcterms:created>
  <dcterms:modified xsi:type="dcterms:W3CDTF">2019-04-04T20:13:48Z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8;#Communications|d8600aaf-13ee-4a11-996f-f272b3ac4916</vt:lpwstr>
  </property>
  <property fmtid="{D5CDD505-2E9C-101B-9397-08002B2CF9AE}" pid="4" name="AuthorIds_UIVersion_512">
    <vt:lpwstr>1679</vt:lpwstr>
  </property>
</Properties>
</file>