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6"/>
  </p:notesMasterIdLst>
  <p:sldIdLst>
    <p:sldId id="280" r:id="rId5"/>
  </p:sldIdLst>
  <p:sldSz cx="12801600" cy="9601200" type="A3"/>
  <p:notesSz cx="6858000" cy="9296400"/>
  <p:custDataLst>
    <p:tags r:id="rId7"/>
  </p:custDataLst>
  <p:defaultTextStyle>
    <a:defPPr>
      <a:defRPr lang="en-US"/>
    </a:defPPr>
    <a:lvl1pPr marL="0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34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867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01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735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668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602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536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470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3824">
          <p15:clr>
            <a:srgbClr val="A4A3A4"/>
          </p15:clr>
        </p15:guide>
        <p15:guide id="5" orient="horz" pos="630">
          <p15:clr>
            <a:srgbClr val="A4A3A4"/>
          </p15:clr>
        </p15:guide>
        <p15:guide id="6" orient="horz" pos="3024">
          <p15:clr>
            <a:srgbClr val="A4A3A4"/>
          </p15:clr>
        </p15:guide>
        <p15:guide id="7" pos="840">
          <p15:clr>
            <a:srgbClr val="A4A3A4"/>
          </p15:clr>
        </p15:guide>
        <p15:guide id="8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Leah List" initials="LL" lastIdx="5" clrIdx="1">
    <p:extLst/>
  </p:cmAuthor>
  <p:cmAuthor id="2" name="Ivdity Chikovani" initials="IC" lastIdx="10" clrIdx="2">
    <p:extLst>
      <p:ext uri="{19B8F6BF-5375-455C-9EA6-DF929625EA0E}">
        <p15:presenceInfo xmlns:p15="http://schemas.microsoft.com/office/powerpoint/2012/main" userId="S::i.chikovani@curatio.com::88c3af89-cfad-4844-9d52-51bd03c65758" providerId="AD"/>
      </p:ext>
    </p:extLst>
  </p:cmAuthor>
  <p:cmAuthor id="3" name="Miloud KADDAR" initials="MK" lastIdx="8" clrIdx="3">
    <p:extLst>
      <p:ext uri="{19B8F6BF-5375-455C-9EA6-DF929625EA0E}">
        <p15:presenceInfo xmlns:p15="http://schemas.microsoft.com/office/powerpoint/2012/main" userId="2ac54f14310cc946" providerId="Windows Live"/>
      </p:ext>
    </p:extLst>
  </p:cmAuthor>
  <p:cmAuthor id="4" name="Leah Ewald" initials="LE" lastIdx="8" clrIdx="4">
    <p:extLst>
      <p:ext uri="{19B8F6BF-5375-455C-9EA6-DF929625EA0E}">
        <p15:presenceInfo xmlns:p15="http://schemas.microsoft.com/office/powerpoint/2012/main" userId="S::lewald@r4d.org::7118da4b-819b-4dd8-a310-f160306ece50" providerId="AD"/>
      </p:ext>
    </p:extLst>
  </p:cmAuthor>
  <p:cmAuthor id="5" name="Loic Sanchez" initials="LS" lastIdx="1" clrIdx="5">
    <p:extLst>
      <p:ext uri="{19B8F6BF-5375-455C-9EA6-DF929625EA0E}">
        <p15:presenceInfo xmlns:p15="http://schemas.microsoft.com/office/powerpoint/2012/main" userId="S-1-5-21-889838981-920820592-1903951286-688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3FC"/>
    <a:srgbClr val="E5FCBE"/>
    <a:srgbClr val="00A6B6"/>
    <a:srgbClr val="A80A4B"/>
    <a:srgbClr val="CAEF00"/>
    <a:srgbClr val="00E8FF"/>
    <a:srgbClr val="07E1F5"/>
    <a:srgbClr val="CB1C68"/>
    <a:srgbClr val="E5E5E5"/>
    <a:srgbClr val="1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>
        <p:scale>
          <a:sx n="100" d="100"/>
          <a:sy n="100" d="100"/>
        </p:scale>
        <p:origin x="480" y="-64"/>
      </p:cViewPr>
      <p:guideLst>
        <p:guide orient="horz" pos="2160"/>
        <p:guide pos="2880"/>
        <p:guide orient="horz" pos="10368"/>
        <p:guide pos="13824"/>
        <p:guide orient="horz" pos="630"/>
        <p:guide orient="horz" pos="3024"/>
        <p:guide pos="84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me Keshelashvili" userId="S::s.keshelashvili@curatio.com::2a5b5c28-ef64-49cc-951f-9bbed20db8ff" providerId="AD" clId="Web-{AE9CEC2F-4408-DD8C-3AFF-C7A610A50E23}"/>
    <pc:docChg chg="modSld">
      <pc:chgData name="Salome Keshelashvili" userId="S::s.keshelashvili@curatio.com::2a5b5c28-ef64-49cc-951f-9bbed20db8ff" providerId="AD" clId="Web-{AE9CEC2F-4408-DD8C-3AFF-C7A610A50E23}" dt="2019-04-03T00:26:03.042" v="1" actId="14100"/>
      <pc:docMkLst>
        <pc:docMk/>
      </pc:docMkLst>
      <pc:sldChg chg="modSp">
        <pc:chgData name="Salome Keshelashvili" userId="S::s.keshelashvili@curatio.com::2a5b5c28-ef64-49cc-951f-9bbed20db8ff" providerId="AD" clId="Web-{AE9CEC2F-4408-DD8C-3AFF-C7A610A50E23}" dt="2019-04-03T00:26:03.042" v="1" actId="14100"/>
        <pc:sldMkLst>
          <pc:docMk/>
          <pc:sldMk cId="2642579564" sldId="280"/>
        </pc:sldMkLst>
        <pc:cxnChg chg="mod">
          <ac:chgData name="Salome Keshelashvili" userId="S::s.keshelashvili@curatio.com::2a5b5c28-ef64-49cc-951f-9bbed20db8ff" providerId="AD" clId="Web-{AE9CEC2F-4408-DD8C-3AFF-C7A610A50E23}" dt="2019-04-03T00:26:03.042" v="1" actId="14100"/>
          <ac:cxnSpMkLst>
            <pc:docMk/>
            <pc:sldMk cId="2642579564" sldId="280"/>
            <ac:cxnSpMk id="37" creationId="{00000000-0000-0000-0000-000000000000}"/>
          </ac:cxnSpMkLst>
        </pc:cxnChg>
      </pc:sldChg>
    </pc:docChg>
  </pc:docChgLst>
  <pc:docChgLst>
    <pc:chgData name="Salome Keshelashvili" userId="S::s.keshelashvili@curatio.com::2a5b5c28-ef64-49cc-951f-9bbed20db8ff" providerId="AD" clId="Web-{8A0D54CD-4DF1-43DD-343C-9DCD6D4A50E9}"/>
    <pc:docChg chg="modSld">
      <pc:chgData name="Salome Keshelashvili" userId="S::s.keshelashvili@curatio.com::2a5b5c28-ef64-49cc-951f-9bbed20db8ff" providerId="AD" clId="Web-{8A0D54CD-4DF1-43DD-343C-9DCD6D4A50E9}" dt="2019-04-01T22:54:36.820" v="25" actId="14100"/>
      <pc:docMkLst>
        <pc:docMk/>
      </pc:docMkLst>
      <pc:sldChg chg="addSp delSp modSp">
        <pc:chgData name="Salome Keshelashvili" userId="S::s.keshelashvili@curatio.com::2a5b5c28-ef64-49cc-951f-9bbed20db8ff" providerId="AD" clId="Web-{8A0D54CD-4DF1-43DD-343C-9DCD6D4A50E9}" dt="2019-04-01T22:54:36.820" v="25" actId="14100"/>
        <pc:sldMkLst>
          <pc:docMk/>
          <pc:sldMk cId="2642579564" sldId="280"/>
        </pc:sldMkLst>
        <pc:spChg chg="mod">
          <ac:chgData name="Salome Keshelashvili" userId="S::s.keshelashvili@curatio.com::2a5b5c28-ef64-49cc-951f-9bbed20db8ff" providerId="AD" clId="Web-{8A0D54CD-4DF1-43DD-343C-9DCD6D4A50E9}" dt="2019-04-01T22:54:21.601" v="22" actId="14100"/>
          <ac:spMkLst>
            <pc:docMk/>
            <pc:sldMk cId="2642579564" sldId="280"/>
            <ac:spMk id="34" creationId="{00000000-0000-0000-0000-000000000000}"/>
          </ac:spMkLst>
        </pc:spChg>
        <pc:spChg chg="mod">
          <ac:chgData name="Salome Keshelashvili" userId="S::s.keshelashvili@curatio.com::2a5b5c28-ef64-49cc-951f-9bbed20db8ff" providerId="AD" clId="Web-{8A0D54CD-4DF1-43DD-343C-9DCD6D4A50E9}" dt="2019-04-01T22:54:36.820" v="25" actId="14100"/>
          <ac:spMkLst>
            <pc:docMk/>
            <pc:sldMk cId="2642579564" sldId="280"/>
            <ac:spMk id="97" creationId="{82CD7128-E409-1A43-B8F5-F2940EE5CA3B}"/>
          </ac:spMkLst>
        </pc:spChg>
        <pc:picChg chg="add mod">
          <ac:chgData name="Salome Keshelashvili" userId="S::s.keshelashvili@curatio.com::2a5b5c28-ef64-49cc-951f-9bbed20db8ff" providerId="AD" clId="Web-{8A0D54CD-4DF1-43DD-343C-9DCD6D4A50E9}" dt="2019-04-01T22:53:15.460" v="13" actId="1076"/>
          <ac:picMkLst>
            <pc:docMk/>
            <pc:sldMk cId="2642579564" sldId="280"/>
            <ac:picMk id="2" creationId="{883F31A6-5181-4615-8D53-20EF22C7F11E}"/>
          </ac:picMkLst>
        </pc:picChg>
        <pc:picChg chg="mod">
          <ac:chgData name="Salome Keshelashvili" userId="S::s.keshelashvili@curatio.com::2a5b5c28-ef64-49cc-951f-9bbed20db8ff" providerId="AD" clId="Web-{8A0D54CD-4DF1-43DD-343C-9DCD6D4A50E9}" dt="2019-04-01T22:53:55.523" v="19" actId="1076"/>
          <ac:picMkLst>
            <pc:docMk/>
            <pc:sldMk cId="2642579564" sldId="280"/>
            <ac:picMk id="47" creationId="{B70608FA-9CE1-6747-8851-9610ACE4D3F6}"/>
          </ac:picMkLst>
        </pc:picChg>
        <pc:picChg chg="mod">
          <ac:chgData name="Salome Keshelashvili" userId="S::s.keshelashvili@curatio.com::2a5b5c28-ef64-49cc-951f-9bbed20db8ff" providerId="AD" clId="Web-{8A0D54CD-4DF1-43DD-343C-9DCD6D4A50E9}" dt="2019-04-01T22:53:11.132" v="11" actId="1076"/>
          <ac:picMkLst>
            <pc:docMk/>
            <pc:sldMk cId="2642579564" sldId="280"/>
            <ac:picMk id="53" creationId="{B5848D39-2C0E-7F41-9E19-70636F9B0D2A}"/>
          </ac:picMkLst>
        </pc:picChg>
        <pc:picChg chg="del">
          <ac:chgData name="Salome Keshelashvili" userId="S::s.keshelashvili@curatio.com::2a5b5c28-ef64-49cc-951f-9bbed20db8ff" providerId="AD" clId="Web-{8A0D54CD-4DF1-43DD-343C-9DCD6D4A50E9}" dt="2019-04-01T22:49:28.772" v="0"/>
          <ac:picMkLst>
            <pc:docMk/>
            <pc:sldMk cId="2642579564" sldId="280"/>
            <ac:picMk id="70" creationId="{00000000-0000-0000-0000-000000000000}"/>
          </ac:picMkLst>
        </pc:picChg>
        <pc:picChg chg="mod">
          <ac:chgData name="Salome Keshelashvili" userId="S::s.keshelashvili@curatio.com::2a5b5c28-ef64-49cc-951f-9bbed20db8ff" providerId="AD" clId="Web-{8A0D54CD-4DF1-43DD-343C-9DCD6D4A50E9}" dt="2019-04-01T22:53:17.679" v="14" actId="1076"/>
          <ac:picMkLst>
            <pc:docMk/>
            <pc:sldMk cId="2642579564" sldId="280"/>
            <ac:picMk id="72" creationId="{00000000-0000-0000-0000-000000000000}"/>
          </ac:picMkLst>
        </pc:picChg>
        <pc:picChg chg="mod">
          <ac:chgData name="Salome Keshelashvili" userId="S::s.keshelashvili@curatio.com::2a5b5c28-ef64-49cc-951f-9bbed20db8ff" providerId="AD" clId="Web-{8A0D54CD-4DF1-43DD-343C-9DCD6D4A50E9}" dt="2019-04-01T22:53:13.929" v="12" actId="1076"/>
          <ac:picMkLst>
            <pc:docMk/>
            <pc:sldMk cId="2642579564" sldId="280"/>
            <ac:picMk id="73" creationId="{00000000-0000-0000-0000-000000000000}"/>
          </ac:picMkLst>
        </pc:picChg>
        <pc:cxnChg chg="mod">
          <ac:chgData name="Salome Keshelashvili" userId="S::s.keshelashvili@curatio.com::2a5b5c28-ef64-49cc-951f-9bbed20db8ff" providerId="AD" clId="Web-{8A0D54CD-4DF1-43DD-343C-9DCD6D4A50E9}" dt="2019-04-01T22:54:25.648" v="23" actId="14100"/>
          <ac:cxnSpMkLst>
            <pc:docMk/>
            <pc:sldMk cId="2642579564" sldId="280"/>
            <ac:cxnSpMk id="37" creationId="{00000000-0000-0000-0000-000000000000}"/>
          </ac:cxnSpMkLst>
        </pc:cxnChg>
      </pc:sldChg>
    </pc:docChg>
  </pc:docChgLst>
  <pc:docChgLst>
    <pc:chgData name="Salome Keshelashvili" userId="S::s.keshelashvili@curatio.com::2a5b5c28-ef64-49cc-951f-9bbed20db8ff" providerId="AD" clId="Web-{5675C048-26F2-453A-A712-D7493825D29D}"/>
    <pc:docChg chg="modSld">
      <pc:chgData name="Salome Keshelashvili" userId="S::s.keshelashvili@curatio.com::2a5b5c28-ef64-49cc-951f-9bbed20db8ff" providerId="AD" clId="Web-{5675C048-26F2-453A-A712-D7493825D29D}" dt="2019-04-02T08:10:09.640" v="15" actId="14100"/>
      <pc:docMkLst>
        <pc:docMk/>
      </pc:docMkLst>
      <pc:sldChg chg="modSp">
        <pc:chgData name="Salome Keshelashvili" userId="S::s.keshelashvili@curatio.com::2a5b5c28-ef64-49cc-951f-9bbed20db8ff" providerId="AD" clId="Web-{5675C048-26F2-453A-A712-D7493825D29D}" dt="2019-04-02T08:10:09.640" v="15" actId="14100"/>
        <pc:sldMkLst>
          <pc:docMk/>
          <pc:sldMk cId="2642579564" sldId="280"/>
        </pc:sldMkLst>
        <pc:spChg chg="mod">
          <ac:chgData name="Salome Keshelashvili" userId="S::s.keshelashvili@curatio.com::2a5b5c28-ef64-49cc-951f-9bbed20db8ff" providerId="AD" clId="Web-{5675C048-26F2-453A-A712-D7493825D29D}" dt="2019-04-02T08:08:45.329" v="4" actId="14100"/>
          <ac:spMkLst>
            <pc:docMk/>
            <pc:sldMk cId="2642579564" sldId="280"/>
            <ac:spMk id="33" creationId="{00000000-0000-0000-0000-000000000000}"/>
          </ac:spMkLst>
        </pc:spChg>
        <pc:spChg chg="mod">
          <ac:chgData name="Salome Keshelashvili" userId="S::s.keshelashvili@curatio.com::2a5b5c28-ef64-49cc-951f-9bbed20db8ff" providerId="AD" clId="Web-{5675C048-26F2-453A-A712-D7493825D29D}" dt="2019-04-02T08:09:28.766" v="10" actId="1076"/>
          <ac:spMkLst>
            <pc:docMk/>
            <pc:sldMk cId="2642579564" sldId="280"/>
            <ac:spMk id="85" creationId="{5D9926A3-45B7-B042-B353-5D6562C95376}"/>
          </ac:spMkLst>
        </pc:spChg>
        <pc:picChg chg="mod">
          <ac:chgData name="Salome Keshelashvili" userId="S::s.keshelashvili@curatio.com::2a5b5c28-ef64-49cc-951f-9bbed20db8ff" providerId="AD" clId="Web-{5675C048-26F2-453A-A712-D7493825D29D}" dt="2019-04-02T08:09:47.109" v="14" actId="14100"/>
          <ac:picMkLst>
            <pc:docMk/>
            <pc:sldMk cId="2642579564" sldId="280"/>
            <ac:picMk id="47" creationId="{B70608FA-9CE1-6747-8851-9610ACE4D3F6}"/>
          </ac:picMkLst>
        </pc:picChg>
        <pc:picChg chg="mod">
          <ac:chgData name="Salome Keshelashvili" userId="S::s.keshelashvili@curatio.com::2a5b5c28-ef64-49cc-951f-9bbed20db8ff" providerId="AD" clId="Web-{5675C048-26F2-453A-A712-D7493825D29D}" dt="2019-04-02T08:09:09" v="7" actId="14100"/>
          <ac:picMkLst>
            <pc:docMk/>
            <pc:sldMk cId="2642579564" sldId="280"/>
            <ac:picMk id="54" creationId="{00000000-0000-0000-0000-000000000000}"/>
          </ac:picMkLst>
        </pc:picChg>
        <pc:cxnChg chg="mod">
          <ac:chgData name="Salome Keshelashvili" userId="S::s.keshelashvili@curatio.com::2a5b5c28-ef64-49cc-951f-9bbed20db8ff" providerId="AD" clId="Web-{5675C048-26F2-453A-A712-D7493825D29D}" dt="2019-04-02T08:10:09.640" v="15" actId="14100"/>
          <ac:cxnSpMkLst>
            <pc:docMk/>
            <pc:sldMk cId="2642579564" sldId="280"/>
            <ac:cxnSpMk id="37" creationId="{00000000-0000-0000-0000-000000000000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34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867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01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735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668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602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536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470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9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759197-19E3-48FD-8A1A-E6A71D3BD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1513846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3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0080" y="3093720"/>
            <a:ext cx="11521440" cy="4274253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5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22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7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2133600"/>
            <a:ext cx="11521440" cy="853440"/>
          </a:xfrm>
        </p:spPr>
        <p:txBody>
          <a:bodyPr/>
          <a:lstStyle>
            <a:lvl1pPr>
              <a:buNone/>
              <a:defRPr sz="31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749" y="8411540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6BE57D-9131-4AB7-B77A-14472D4B8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3930553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3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749" y="8411540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0080" y="4018896"/>
            <a:ext cx="11521440" cy="3293310"/>
          </a:xfrm>
        </p:spPr>
        <p:txBody>
          <a:bodyPr/>
          <a:lstStyle>
            <a:lvl1pPr marL="639934" indent="-639934">
              <a:buClr>
                <a:schemeClr val="accent1"/>
              </a:buClr>
              <a:buFont typeface="Wingdings" charset="2"/>
              <a:buChar char="§"/>
              <a:defRPr sz="28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1119884" indent="-479950">
              <a:buClr>
                <a:schemeClr val="accent1"/>
              </a:buClr>
              <a:buFont typeface="Wingdings" charset="2"/>
              <a:buChar char="§"/>
              <a:defRPr sz="25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759818" indent="-479950">
              <a:buClr>
                <a:schemeClr val="accent1"/>
              </a:buClr>
              <a:buFont typeface="Wingdings" charset="2"/>
              <a:buChar char="§"/>
              <a:defRPr sz="22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2399751" indent="-47995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7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0080" y="2155588"/>
            <a:ext cx="11521440" cy="1644094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639934" indent="-639934">
              <a:buClr>
                <a:srgbClr val="00A6B6"/>
              </a:buClr>
              <a:buFontTx/>
              <a:buNone/>
              <a:defRPr sz="28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1119884" indent="-479950">
              <a:buClr>
                <a:srgbClr val="00A6B6"/>
              </a:buClr>
              <a:buFontTx/>
              <a:buNone/>
              <a:defRPr sz="25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759818" indent="-479950">
              <a:buClr>
                <a:srgbClr val="00A6B6"/>
              </a:buClr>
              <a:buFontTx/>
              <a:buNone/>
              <a:defRPr sz="22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2399751" indent="-479950">
              <a:buClr>
                <a:srgbClr val="00A6B6"/>
              </a:buClr>
              <a:buFontTx/>
              <a:buNone/>
              <a:defRPr sz="20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7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4576656"/>
            <a:ext cx="11521440" cy="16002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4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9348" y="8896438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>
                <a:latin typeface="Arial"/>
                <a:cs typeface="Arial"/>
              </a:rPr>
              <a:t> | </a:t>
            </a:r>
            <a:r>
              <a:rPr lang="en-US" err="1">
                <a:latin typeface="Arial"/>
                <a:cs typeface="Arial"/>
              </a:rPr>
              <a:t>www.lnct.global</a:t>
            </a:r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9CD11A-8958-49A4-BA8F-D12AA7D63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00172538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8" imgW="384" imgH="384" progId="TCLayout.ActiveDocument.1">
                  <p:embed/>
                </p:oleObj>
              </mc:Choice>
              <mc:Fallback>
                <p:oleObj name="think-cell Slide" r:id="rId8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87" tIns="63993" rIns="127987" bIns="639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7987" tIns="63993" rIns="127987" bIns="639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1279867" rtl="0" eaLnBrk="1" latinLnBrk="0" hangingPunct="1">
        <a:spcBef>
          <a:spcPct val="0"/>
        </a:spcBef>
        <a:buNone/>
        <a:defRPr sz="62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79950" indent="-479950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45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1039892" indent="-399959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9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599834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62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2239768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879702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3519635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69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503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436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34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67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01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35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68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602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536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70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procurement.gov.g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harmacy.moh.gov.ge/Default.aspx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who.int/immunization/programmes_systems/procurement/v3p/platform/module1/en/" TargetMode="External"/><Relationship Id="rId10" Type="http://schemas.openxmlformats.org/officeDocument/2006/relationships/image" Target="../media/image7.tiff"/><Relationship Id="rId4" Type="http://schemas.openxmlformats.org/officeDocument/2006/relationships/image" Target="../media/image4.emf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115755" y="1481132"/>
            <a:ext cx="12906531" cy="80785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>
            <a:off x="65290" y="7068864"/>
            <a:ext cx="8458308" cy="1926747"/>
          </a:xfrm>
          <a:prstGeom prst="roundRect">
            <a:avLst>
              <a:gd name="adj" fmla="val 38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2660771" y="7081104"/>
            <a:ext cx="2867025" cy="27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B1C68"/>
                </a:solidFill>
                <a:latin typeface="Arial"/>
                <a:cs typeface="Arial"/>
              </a:rPr>
              <a:t>IV. Key Challenges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114300" y="0"/>
            <a:ext cx="12915900" cy="1578390"/>
          </a:xfrm>
          <a:prstGeom prst="rect">
            <a:avLst/>
          </a:prstGeom>
          <a:solidFill>
            <a:srgbClr val="143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963520" y="217713"/>
            <a:ext cx="7966330" cy="115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75"/>
              </a:spcAft>
            </a:pPr>
            <a:r>
              <a:rPr lang="en-US" sz="2100" b="1">
                <a:solidFill>
                  <a:schemeClr val="bg2"/>
                </a:solidFill>
                <a:latin typeface="Arial"/>
                <a:cs typeface="Arial"/>
              </a:rPr>
              <a:t>GEORGIA</a:t>
            </a:r>
          </a:p>
          <a:p>
            <a:pPr eaLnBrk="1" hangingPunct="1">
              <a:spcAft>
                <a:spcPts val="175"/>
              </a:spcAft>
            </a:pPr>
            <a:endParaRPr lang="en-US" sz="1000" b="1">
              <a:solidFill>
                <a:schemeClr val="bg2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175"/>
              </a:spcAft>
            </a:pPr>
            <a:r>
              <a:rPr lang="en-US" sz="2100" b="1">
                <a:solidFill>
                  <a:schemeClr val="bg2"/>
                </a:solidFill>
                <a:latin typeface="Arial"/>
                <a:cs typeface="Arial"/>
              </a:rPr>
              <a:t>Vaccine Procurement Workshop</a:t>
            </a:r>
          </a:p>
          <a:p>
            <a:pPr eaLnBrk="1" hangingPunct="1"/>
            <a:r>
              <a:rPr lang="en-US" sz="1600" b="1" i="1">
                <a:solidFill>
                  <a:schemeClr val="bg2"/>
                </a:solidFill>
                <a:latin typeface="Arial"/>
                <a:cs typeface="Arial"/>
              </a:rPr>
              <a:t>Tbilisi, April, 2019</a:t>
            </a:r>
            <a:endParaRPr lang="en-US" sz="2600">
              <a:solidFill>
                <a:schemeClr val="bg2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244630" y="1583869"/>
            <a:ext cx="13128883" cy="73712"/>
          </a:xfrm>
          <a:prstGeom prst="line">
            <a:avLst/>
          </a:prstGeom>
          <a:ln w="190500" cmpd="sng">
            <a:solidFill>
              <a:srgbClr val="E47D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8446806" y="1720835"/>
            <a:ext cx="4272415" cy="3472106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8557689" y="1780244"/>
            <a:ext cx="4049687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CB1C68"/>
                </a:solidFill>
                <a:latin typeface="Arial"/>
                <a:cs typeface="Arial"/>
              </a:rPr>
              <a:t>III. Vaccine Procurement in Practice</a:t>
            </a:r>
          </a:p>
        </p:txBody>
      </p:sp>
      <p:pic>
        <p:nvPicPr>
          <p:cNvPr id="72" name="Picture 71" descr="Bill-Melinda-Gates-Foundation-Logo.svg_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" y="9066431"/>
            <a:ext cx="2066733" cy="430914"/>
          </a:xfrm>
          <a:prstGeom prst="rect">
            <a:avLst/>
          </a:prstGeom>
        </p:spPr>
      </p:pic>
      <p:pic>
        <p:nvPicPr>
          <p:cNvPr id="73" name="Picture 72" descr="LNCT_CMYK Primary Logo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5" t="41364" r="33536" b="40806"/>
          <a:stretch/>
        </p:blipFill>
        <p:spPr>
          <a:xfrm>
            <a:off x="7142633" y="8962805"/>
            <a:ext cx="1771221" cy="719892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8EBE286-59AA-A54D-ABD4-801A3A97834F}"/>
              </a:ext>
            </a:extLst>
          </p:cNvPr>
          <p:cNvGrpSpPr/>
          <p:nvPr/>
        </p:nvGrpSpPr>
        <p:grpSpPr>
          <a:xfrm>
            <a:off x="3811660" y="1762681"/>
            <a:ext cx="4492902" cy="3425706"/>
            <a:chOff x="3842874" y="1835347"/>
            <a:chExt cx="4492902" cy="3760221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842874" y="1835347"/>
              <a:ext cx="4492902" cy="3760221"/>
            </a:xfrm>
            <a:prstGeom prst="roundRect">
              <a:avLst>
                <a:gd name="adj" fmla="val 388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6664" tIns="13332" rIns="26664" bIns="13332" anchor="ctr"/>
            <a:lstStyle/>
            <a:p>
              <a:pPr algn="ctr"/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4040634" y="1871242"/>
              <a:ext cx="4022394" cy="28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6664" tIns="13332" rIns="26664" bIns="13332">
              <a:spAutoFit/>
            </a:bodyPr>
            <a:lstStyle>
              <a:lvl1pPr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CB1C68"/>
                  </a:solidFill>
                  <a:latin typeface="Arial"/>
                  <a:cs typeface="Arial"/>
                </a:rPr>
                <a:t>II. Vaccine Procurement Organogram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FB3CD6-CED4-1645-A058-154F8E389AA3}"/>
                </a:ext>
              </a:extLst>
            </p:cNvPr>
            <p:cNvSpPr/>
            <p:nvPr/>
          </p:nvSpPr>
          <p:spPr>
            <a:xfrm>
              <a:off x="4058614" y="2458223"/>
              <a:ext cx="1131075" cy="34053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MoH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EF575CD-CC38-954A-BE73-9658E6649F03}"/>
                </a:ext>
              </a:extLst>
            </p:cNvPr>
            <p:cNvSpPr/>
            <p:nvPr/>
          </p:nvSpPr>
          <p:spPr>
            <a:xfrm>
              <a:off x="6013059" y="3011013"/>
              <a:ext cx="1469418" cy="266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200" b="1"/>
                <a:t>UNICEF SD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AC8067D-921B-C346-8518-197995E67630}"/>
                </a:ext>
              </a:extLst>
            </p:cNvPr>
            <p:cNvCxnSpPr>
              <a:cxnSpLocks/>
            </p:cNvCxnSpPr>
            <p:nvPr/>
          </p:nvCxnSpPr>
          <p:spPr>
            <a:xfrm>
              <a:off x="4674112" y="2798762"/>
              <a:ext cx="0" cy="1188943"/>
            </a:xfrm>
            <a:prstGeom prst="straightConnector1">
              <a:avLst/>
            </a:prstGeom>
            <a:ln w="381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4DA0F6-A369-8244-B1B3-755348A8B1C8}"/>
                </a:ext>
              </a:extLst>
            </p:cNvPr>
            <p:cNvSpPr/>
            <p:nvPr/>
          </p:nvSpPr>
          <p:spPr>
            <a:xfrm>
              <a:off x="6017572" y="2458223"/>
              <a:ext cx="535015" cy="34053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200" err="1">
                  <a:solidFill>
                    <a:schemeClr val="tx1"/>
                  </a:solidFill>
                </a:rPr>
                <a:t>MoF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ECED111-3BBA-264A-9D2C-64C9B8EBDE43}"/>
                </a:ext>
              </a:extLst>
            </p:cNvPr>
            <p:cNvSpPr/>
            <p:nvPr/>
          </p:nvSpPr>
          <p:spPr>
            <a:xfrm>
              <a:off x="6901733" y="5011158"/>
              <a:ext cx="1161487" cy="339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contractors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00561FC-FF3F-BC4F-B878-FE08ADD3D6E1}"/>
                </a:ext>
              </a:extLst>
            </p:cNvPr>
            <p:cNvCxnSpPr>
              <a:cxnSpLocks/>
              <a:stCxn id="77" idx="3"/>
              <a:endCxn id="23" idx="2"/>
            </p:cNvCxnSpPr>
            <p:nvPr/>
          </p:nvCxnSpPr>
          <p:spPr>
            <a:xfrm flipV="1">
              <a:off x="5372333" y="3277713"/>
              <a:ext cx="1375435" cy="971676"/>
            </a:xfrm>
            <a:prstGeom prst="bentConnector2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BDA2F88E-72BE-A549-AC1D-81283A0B766A}"/>
                </a:ext>
              </a:extLst>
            </p:cNvPr>
            <p:cNvSpPr/>
            <p:nvPr/>
          </p:nvSpPr>
          <p:spPr>
            <a:xfrm>
              <a:off x="6155018" y="3573238"/>
              <a:ext cx="1042534" cy="266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200" b="1"/>
                <a:t>UNICEF CO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BA7B042-C2A6-E34F-AB25-9511628AE6E4}"/>
                </a:ext>
              </a:extLst>
            </p:cNvPr>
            <p:cNvSpPr txBox="1"/>
            <p:nvPr/>
          </p:nvSpPr>
          <p:spPr>
            <a:xfrm>
              <a:off x="5367485" y="3919866"/>
              <a:ext cx="1368692" cy="165424"/>
            </a:xfrm>
            <a:prstGeom prst="rect">
              <a:avLst/>
            </a:prstGeom>
            <a:noFill/>
          </p:spPr>
          <p:txBody>
            <a:bodyPr wrap="square" lIns="26664" tIns="13332" rIns="26664" bIns="13332" rtlCol="0">
              <a:spAutoFit/>
            </a:bodyPr>
            <a:lstStyle/>
            <a:p>
              <a:pPr algn="ctr"/>
              <a:r>
                <a:rPr lang="en-US" sz="900"/>
                <a:t>UNICEF procurement </a:t>
              </a:r>
            </a:p>
          </p:txBody>
        </p:sp>
        <p:cxnSp>
          <p:nvCxnSpPr>
            <p:cNvPr id="82" name="Elbow Connector 81">
              <a:extLst>
                <a:ext uri="{FF2B5EF4-FFF2-40B4-BE49-F238E27FC236}">
                  <a16:creationId xmlns:a16="http://schemas.microsoft.com/office/drawing/2014/main" id="{E711F621-55EB-2648-AC57-53674B5D8BF8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4663384" y="4541151"/>
              <a:ext cx="2238349" cy="639826"/>
            </a:xfrm>
            <a:prstGeom prst="bentConnector3">
              <a:avLst>
                <a:gd name="adj1" fmla="val 548"/>
              </a:avLst>
            </a:prstGeom>
            <a:ln w="28575">
              <a:solidFill>
                <a:srgbClr val="00A6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89FCDAC-57E1-3E43-8E45-42C195A4DCDF}"/>
                </a:ext>
              </a:extLst>
            </p:cNvPr>
            <p:cNvSpPr/>
            <p:nvPr/>
          </p:nvSpPr>
          <p:spPr>
            <a:xfrm>
              <a:off x="4977061" y="4969447"/>
              <a:ext cx="1450884" cy="48346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State Procurement Agency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D16F3E-F2F3-F84D-9B89-032CBDB5B869}"/>
                </a:ext>
              </a:extLst>
            </p:cNvPr>
            <p:cNvCxnSpPr>
              <a:cxnSpLocks/>
              <a:stCxn id="22" idx="3"/>
              <a:endCxn id="78" idx="1"/>
            </p:cNvCxnSpPr>
            <p:nvPr/>
          </p:nvCxnSpPr>
          <p:spPr>
            <a:xfrm>
              <a:off x="5189689" y="2628493"/>
              <a:ext cx="827883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0A8BA5-D78B-DC40-A0A3-E7637CB8B139}"/>
                </a:ext>
              </a:extLst>
            </p:cNvPr>
            <p:cNvSpPr txBox="1"/>
            <p:nvPr/>
          </p:nvSpPr>
          <p:spPr>
            <a:xfrm>
              <a:off x="5266427" y="2691241"/>
              <a:ext cx="8180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financing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EBBD3B-6519-194F-9914-E928C27FA416}"/>
                </a:ext>
              </a:extLst>
            </p:cNvPr>
            <p:cNvSpPr txBox="1"/>
            <p:nvPr/>
          </p:nvSpPr>
          <p:spPr>
            <a:xfrm>
              <a:off x="5287936" y="2317321"/>
              <a:ext cx="8180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/>
                <a:t>planning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B3D56649-4E3B-3541-A097-DAC5047AC18A}"/>
                </a:ext>
              </a:extLst>
            </p:cNvPr>
            <p:cNvSpPr/>
            <p:nvPr/>
          </p:nvSpPr>
          <p:spPr>
            <a:xfrm>
              <a:off x="3889931" y="3981335"/>
              <a:ext cx="1482402" cy="53610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National Public Health Institute</a:t>
              </a:r>
            </a:p>
          </p:txBody>
        </p:sp>
        <p:cxnSp>
          <p:nvCxnSpPr>
            <p:cNvPr id="115" name="Elbow Connector 114">
              <a:extLst>
                <a:ext uri="{FF2B5EF4-FFF2-40B4-BE49-F238E27FC236}">
                  <a16:creationId xmlns:a16="http://schemas.microsoft.com/office/drawing/2014/main" id="{E98D42F7-4867-1A40-AF9E-7ADBF22924FF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rot="16200000" flipV="1">
              <a:off x="6127209" y="3655890"/>
              <a:ext cx="616274" cy="2094262"/>
            </a:xfrm>
            <a:prstGeom prst="bentConnector2">
              <a:avLst/>
            </a:prstGeom>
            <a:ln w="28575">
              <a:solidFill>
                <a:srgbClr val="00A6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4742B62-9603-B743-8F6D-B310B7795F79}"/>
                </a:ext>
              </a:extLst>
            </p:cNvPr>
            <p:cNvSpPr/>
            <p:nvPr/>
          </p:nvSpPr>
          <p:spPr>
            <a:xfrm>
              <a:off x="6943950" y="4186333"/>
              <a:ext cx="1147418" cy="438781"/>
            </a:xfrm>
            <a:prstGeom prst="rect">
              <a:avLst/>
            </a:prstGeom>
            <a:solidFill>
              <a:srgbClr val="CAE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Customs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130ABA6-5155-A240-BB98-9FB67BFCB782}"/>
                </a:ext>
              </a:extLst>
            </p:cNvPr>
            <p:cNvSpPr txBox="1"/>
            <p:nvPr/>
          </p:nvSpPr>
          <p:spPr>
            <a:xfrm>
              <a:off x="4777980" y="4691291"/>
              <a:ext cx="1450884" cy="180813"/>
            </a:xfrm>
            <a:prstGeom prst="rect">
              <a:avLst/>
            </a:prstGeom>
            <a:noFill/>
          </p:spPr>
          <p:txBody>
            <a:bodyPr wrap="square" lIns="26664" tIns="13332" rIns="26664" bIns="13332" rtlCol="0">
              <a:spAutoFit/>
            </a:bodyPr>
            <a:lstStyle/>
            <a:p>
              <a:pPr algn="ctr"/>
              <a:r>
                <a:rPr lang="en-US" sz="1000"/>
                <a:t>Local  procurement </a:t>
              </a:r>
            </a:p>
          </p:txBody>
        </p:sp>
      </p:grpSp>
      <p:sp>
        <p:nvSpPr>
          <p:cNvPr id="85" name="AutoShape 4">
            <a:extLst>
              <a:ext uri="{FF2B5EF4-FFF2-40B4-BE49-F238E27FC236}">
                <a16:creationId xmlns:a16="http://schemas.microsoft.com/office/drawing/2014/main" id="{5D9926A3-45B7-B042-B353-5D6562C9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8" y="1748720"/>
            <a:ext cx="3629163" cy="3480870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91" name="Text Box 42">
            <a:extLst>
              <a:ext uri="{FF2B5EF4-FFF2-40B4-BE49-F238E27FC236}">
                <a16:creationId xmlns:a16="http://schemas.microsoft.com/office/drawing/2014/main" id="{501BECC7-DE21-0941-9745-E9CC609F9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32" y="1757025"/>
            <a:ext cx="2867025" cy="2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CB1C68"/>
                </a:solidFill>
                <a:latin typeface="Arial"/>
                <a:cs typeface="Arial"/>
              </a:rPr>
              <a:t>I. What and How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BC8F969-3DE8-934B-8446-D457190AB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67314"/>
              </p:ext>
            </p:extLst>
          </p:nvPr>
        </p:nvGraphicFramePr>
        <p:xfrm>
          <a:off x="101056" y="2073305"/>
          <a:ext cx="3536683" cy="307923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2336">
                  <a:extLst>
                    <a:ext uri="{9D8B030D-6E8A-4147-A177-3AD203B41FA5}">
                      <a16:colId xmlns:a16="http://schemas.microsoft.com/office/drawing/2014/main" val="2025878907"/>
                    </a:ext>
                  </a:extLst>
                </a:gridCol>
                <a:gridCol w="696435">
                  <a:extLst>
                    <a:ext uri="{9D8B030D-6E8A-4147-A177-3AD203B41FA5}">
                      <a16:colId xmlns:a16="http://schemas.microsoft.com/office/drawing/2014/main" val="4102862948"/>
                    </a:ext>
                  </a:extLst>
                </a:gridCol>
                <a:gridCol w="1350661">
                  <a:extLst>
                    <a:ext uri="{9D8B030D-6E8A-4147-A177-3AD203B41FA5}">
                      <a16:colId xmlns:a16="http://schemas.microsoft.com/office/drawing/2014/main" val="2595862916"/>
                    </a:ext>
                  </a:extLst>
                </a:gridCol>
                <a:gridCol w="917251">
                  <a:extLst>
                    <a:ext uri="{9D8B030D-6E8A-4147-A177-3AD203B41FA5}">
                      <a16:colId xmlns:a16="http://schemas.microsoft.com/office/drawing/2014/main" val="1338605763"/>
                    </a:ext>
                  </a:extLst>
                </a:gridCol>
              </a:tblGrid>
              <a:tr h="301260">
                <a:tc>
                  <a:txBody>
                    <a:bodyPr/>
                    <a:lstStyle/>
                    <a:p>
                      <a:r>
                        <a:rPr lang="en-US" sz="800" dirty="0"/>
                        <a:t>Vaccine</a:t>
                      </a:r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Presentation</a:t>
                      </a:r>
                      <a:endParaRPr lang="en-US" sz="600" dirty="0"/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Manufacturer / Price per dose (USD)</a:t>
                      </a:r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Procurement Mechanism</a:t>
                      </a:r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10428"/>
                  </a:ext>
                </a:extLst>
              </a:tr>
              <a:tr h="3466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 err="1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HepB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10 dose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LG LIFE SCIENCES LTD (Korea) / 1.75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522385"/>
                  </a:ext>
                </a:extLst>
              </a:tr>
              <a:tr h="25720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20 dose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BB-NCIPD (Bulgaria</a:t>
                      </a: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2.1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3300948"/>
                  </a:ext>
                </a:extLst>
              </a:tr>
              <a:tr h="2427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Hexavalent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Single dose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Sanofi Pasteur (France</a:t>
                      </a: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19.75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Local procurement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587008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Single dose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GSK (Belgium</a:t>
                      </a: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2.17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553103"/>
                  </a:ext>
                </a:extLst>
              </a:tr>
              <a:tr h="24270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doses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GSK (Belgium</a:t>
                      </a: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6.1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7457986"/>
                  </a:ext>
                </a:extLst>
              </a:tr>
              <a:tr h="2427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MMR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2 doses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GSK (Belgium</a:t>
                      </a: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8.94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454515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doses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SERUM INSTITUTE OF INDIA (India) / 1.89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2241898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bOPV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doses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GSK (Belgium</a:t>
                      </a: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2.7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5174315"/>
                  </a:ext>
                </a:extLst>
              </a:tr>
              <a:tr h="30994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doses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BB-NCIPD/ 1.8 (Bulgaria)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5612726"/>
                  </a:ext>
                </a:extLst>
              </a:tr>
              <a:tr h="30994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doses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BB-NCIPD (Bulgaria) / 1.3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UNICEF mechanism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541962"/>
                  </a:ext>
                </a:extLst>
              </a:tr>
            </a:tbl>
          </a:graphicData>
        </a:graphic>
      </p:graphicFrame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82CD7128-E409-1A43-B8F5-F2940EE5CA3B}"/>
              </a:ext>
            </a:extLst>
          </p:cNvPr>
          <p:cNvSpPr txBox="1">
            <a:spLocks/>
          </p:cNvSpPr>
          <p:nvPr/>
        </p:nvSpPr>
        <p:spPr>
          <a:xfrm>
            <a:off x="8452681" y="1963895"/>
            <a:ext cx="4266540" cy="321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2414"/>
              </a:buClr>
              <a:buFont typeface="Wingdings" pitchFamily="2" charset="2"/>
              <a:buChar char="§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41D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99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33399"/>
              </a:buClr>
              <a:buSzPct val="49000"/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rgbClr val="00B0F0"/>
              </a:buClr>
              <a:buNone/>
            </a:pPr>
            <a:r>
              <a:rPr lang="en-US" sz="700" b="1" dirty="0">
                <a:solidFill>
                  <a:srgbClr val="0099FF"/>
                </a:solidFill>
              </a:rPr>
              <a:t>Regulatory framework</a:t>
            </a:r>
          </a:p>
          <a:p>
            <a:pPr marL="268288" indent="-168275">
              <a:buClr>
                <a:srgbClr val="00B0F0"/>
              </a:buClr>
            </a:pPr>
            <a:r>
              <a:rPr lang="en-US" sz="700" dirty="0"/>
              <a:t>Law of Georgia on Public Procurement, 2006</a:t>
            </a:r>
          </a:p>
          <a:p>
            <a:pPr marL="444500" lvl="1" indent="-190500">
              <a:buClr>
                <a:srgbClr val="00B0F0"/>
              </a:buClr>
            </a:pPr>
            <a:r>
              <a:rPr lang="en-US" sz="700" dirty="0"/>
              <a:t>Approves General provisions including Unified Electronic System of Public Procurement </a:t>
            </a:r>
          </a:p>
          <a:p>
            <a:pPr marL="444500" lvl="1" indent="-190500">
              <a:buClr>
                <a:srgbClr val="00B0F0"/>
              </a:buClr>
            </a:pPr>
            <a:r>
              <a:rPr lang="en-US" sz="700" dirty="0"/>
              <a:t>Allows multiyear purchasing</a:t>
            </a:r>
          </a:p>
          <a:p>
            <a:pPr marL="268288" indent="-168275">
              <a:buClr>
                <a:srgbClr val="00B0F0"/>
              </a:buClr>
            </a:pPr>
            <a:r>
              <a:rPr lang="en-US" sz="700" dirty="0"/>
              <a:t>Law of Georgia on Drugs and Pharmaceutical activities, 2009</a:t>
            </a:r>
          </a:p>
          <a:p>
            <a:pPr marL="444500" lvl="1" indent="-190500">
              <a:buClr>
                <a:srgbClr val="00B0F0"/>
              </a:buClr>
            </a:pPr>
            <a:r>
              <a:rPr lang="en-US" sz="700" dirty="0"/>
              <a:t>Approves registration rules</a:t>
            </a:r>
          </a:p>
          <a:p>
            <a:pPr marL="444500" lvl="1" indent="-190500">
              <a:buClr>
                <a:srgbClr val="00B0F0"/>
              </a:buClr>
            </a:pPr>
            <a:r>
              <a:rPr lang="en-US" sz="700" dirty="0"/>
              <a:t>Allows for importers to register their products based on two types of “recognition”: prior recognition by an accepted international partner or national recognition and national recognition</a:t>
            </a:r>
            <a:endParaRPr lang="ka-GE" sz="700" dirty="0"/>
          </a:p>
          <a:p>
            <a:pPr marL="268288" indent="-168275">
              <a:buClr>
                <a:srgbClr val="00B0F0"/>
              </a:buClr>
            </a:pPr>
            <a:r>
              <a:rPr lang="en-US" sz="700" dirty="0"/>
              <a:t>The Budget Law of Georgia (annual)</a:t>
            </a:r>
          </a:p>
          <a:p>
            <a:pPr marL="444500" lvl="1" indent="-190500">
              <a:buClr>
                <a:srgbClr val="00B0F0"/>
              </a:buClr>
            </a:pPr>
            <a:r>
              <a:rPr lang="en-US" sz="700" dirty="0"/>
              <a:t>Approves annual state health program budget</a:t>
            </a:r>
          </a:p>
          <a:p>
            <a:pPr marL="268288" indent="-168275">
              <a:buClr>
                <a:srgbClr val="00B0F0"/>
              </a:buClr>
            </a:pPr>
            <a:r>
              <a:rPr lang="en-US" sz="700" dirty="0"/>
              <a:t>National Immunization Program as part of the State Health Programs, </a:t>
            </a:r>
            <a:r>
              <a:rPr lang="en-US" sz="700" i="1" dirty="0"/>
              <a:t>Gov Resolution </a:t>
            </a:r>
            <a:r>
              <a:rPr lang="en-US" sz="700" dirty="0"/>
              <a:t>(annual) </a:t>
            </a:r>
          </a:p>
          <a:p>
            <a:pPr marL="444500" lvl="1" indent="-190500">
              <a:buClr>
                <a:srgbClr val="00B0F0"/>
              </a:buClr>
            </a:pPr>
            <a:r>
              <a:rPr lang="en-US" sz="700" dirty="0"/>
              <a:t>Approves vaccines, target groups, the NIP budget </a:t>
            </a:r>
            <a:endParaRPr lang="en-US" sz="700" b="1" dirty="0">
              <a:solidFill>
                <a:srgbClr val="0099FF"/>
              </a:solidFill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en-US" sz="700" b="1" dirty="0">
                <a:solidFill>
                  <a:srgbClr val="0099FF"/>
                </a:solidFill>
              </a:rPr>
              <a:t>Recent Vaccine introductions</a:t>
            </a:r>
          </a:p>
          <a:p>
            <a:pPr marL="271463" lvl="1" indent="0">
              <a:buClr>
                <a:srgbClr val="00B0F0"/>
              </a:buClr>
              <a:buNone/>
            </a:pPr>
            <a:r>
              <a:rPr lang="en-US" sz="700" dirty="0"/>
              <a:t>Rotavirus vaccine – 2013; Pneumococcal vaccine -2014; Hexavalent vaccine – 2015; HPV – 2018 (demo project) 2020 (introduction is planned)</a:t>
            </a:r>
            <a:endParaRPr lang="en-US" sz="700" b="1" dirty="0">
              <a:solidFill>
                <a:srgbClr val="0099FF"/>
              </a:solidFill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en-US" sz="700" b="1" dirty="0">
                <a:solidFill>
                  <a:srgbClr val="0099FF"/>
                </a:solidFill>
              </a:rPr>
              <a:t>Vaccine budget and sources of financing</a:t>
            </a:r>
          </a:p>
          <a:p>
            <a:pPr marL="222250" indent="-155575">
              <a:buClr>
                <a:srgbClr val="00B0F0"/>
              </a:buClr>
            </a:pPr>
            <a:r>
              <a:rPr lang="en-US" sz="700" dirty="0"/>
              <a:t>Vaccine and supplies budget 22,4 </a:t>
            </a:r>
            <a:r>
              <a:rPr lang="en-US" sz="700" dirty="0" err="1"/>
              <a:t>mln</a:t>
            </a:r>
            <a:r>
              <a:rPr lang="en-US" sz="700" dirty="0"/>
              <a:t> Gel (8,8 </a:t>
            </a:r>
            <a:r>
              <a:rPr lang="en-US" sz="700" dirty="0" err="1"/>
              <a:t>mln</a:t>
            </a:r>
            <a:r>
              <a:rPr lang="en-US" sz="700" dirty="0"/>
              <a:t> USD), on vaccines alone 15 </a:t>
            </a:r>
            <a:r>
              <a:rPr lang="en-US" sz="700" dirty="0" err="1"/>
              <a:t>lmn</a:t>
            </a:r>
            <a:r>
              <a:rPr lang="en-US" sz="700" dirty="0"/>
              <a:t> Gel (5.9 </a:t>
            </a:r>
            <a:r>
              <a:rPr lang="en-US" sz="700" dirty="0" err="1"/>
              <a:t>mln</a:t>
            </a:r>
            <a:r>
              <a:rPr lang="en-US" sz="700" dirty="0"/>
              <a:t> USD), or 113 USD per live born.</a:t>
            </a:r>
          </a:p>
          <a:p>
            <a:pPr marL="222250" indent="-155575">
              <a:buClr>
                <a:srgbClr val="00B0F0"/>
              </a:buClr>
            </a:pPr>
            <a:r>
              <a:rPr lang="en-US" sz="700" dirty="0"/>
              <a:t>Source – The state budget; HPV  - Gavi 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99FF"/>
                </a:solidFill>
              </a:rPr>
              <a:t>Sources of information on vaccine market and prices</a:t>
            </a:r>
          </a:p>
          <a:p>
            <a:pPr marL="222250" indent="-133350">
              <a:buClr>
                <a:srgbClr val="00B0F0"/>
              </a:buClr>
            </a:pPr>
            <a:r>
              <a:rPr lang="en-US" sz="700" dirty="0"/>
              <a:t>The database V3P  </a:t>
            </a:r>
            <a:r>
              <a:rPr lang="en-US" sz="7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http://www.who.int/immunization/programmes_systems/procurement/v3p/platform/module1/en/</a:t>
            </a:r>
            <a:r>
              <a:rPr lang="en-US" sz="700" dirty="0"/>
              <a:t>) </a:t>
            </a:r>
          </a:p>
          <a:p>
            <a:pPr marL="222250" lvl="0" indent="-133350">
              <a:buClr>
                <a:srgbClr val="00B0F0"/>
              </a:buClr>
            </a:pPr>
            <a:r>
              <a:rPr lang="en-US" sz="700" dirty="0"/>
              <a:t>The database of NRA  (</a:t>
            </a:r>
            <a:r>
              <a:rPr lang="en-US" sz="7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http://pharmacy.moh.gov.ge/Default.aspx</a:t>
            </a:r>
            <a:r>
              <a:rPr lang="en-US" sz="700" dirty="0"/>
              <a:t>);</a:t>
            </a:r>
          </a:p>
          <a:p>
            <a:pPr marL="222250" lvl="0" indent="-133350">
              <a:buClr>
                <a:srgbClr val="00B0F0"/>
              </a:buClr>
            </a:pPr>
            <a:r>
              <a:rPr lang="en-US" sz="700" dirty="0"/>
              <a:t>The database of state procurement (</a:t>
            </a:r>
            <a:r>
              <a:rPr lang="en-US" sz="7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http://procurement.gov.ge/</a:t>
            </a:r>
            <a:r>
              <a:rPr lang="en-US" sz="700" dirty="0"/>
              <a:t>); </a:t>
            </a:r>
          </a:p>
          <a:p>
            <a:pPr marL="222250" lvl="0" indent="-133350">
              <a:buClr>
                <a:srgbClr val="00B0F0"/>
              </a:buClr>
            </a:pPr>
            <a:r>
              <a:rPr lang="en-US" sz="700" dirty="0"/>
              <a:t>Data on the inventory of vaccines and supplies</a:t>
            </a:r>
            <a:endParaRPr lang="en-US" sz="700" b="1" dirty="0">
              <a:solidFill>
                <a:srgbClr val="0099FF"/>
              </a:solidFill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en-US" sz="700" b="1" dirty="0">
                <a:solidFill>
                  <a:srgbClr val="0099FF"/>
                </a:solidFill>
              </a:rPr>
              <a:t>Shortages and over-stocks. </a:t>
            </a:r>
            <a:r>
              <a:rPr lang="en-US" sz="800" dirty="0"/>
              <a:t>No shortage since 2013</a:t>
            </a:r>
            <a:endParaRPr lang="en-US" sz="800" b="1" dirty="0">
              <a:solidFill>
                <a:srgbClr val="0099FF"/>
              </a:solidFill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:a16="http://schemas.microsoft.com/office/drawing/2014/main" id="{C14302F3-D4A2-944A-8ED5-4FF089EC7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972" y="7086202"/>
            <a:ext cx="4156268" cy="1888773"/>
          </a:xfrm>
          <a:prstGeom prst="roundRect">
            <a:avLst>
              <a:gd name="adj" fmla="val 38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1" name="Text Box 42">
            <a:extLst>
              <a:ext uri="{FF2B5EF4-FFF2-40B4-BE49-F238E27FC236}">
                <a16:creationId xmlns:a16="http://schemas.microsoft.com/office/drawing/2014/main" id="{190075EB-6665-AD47-BCCC-4A83C390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620" y="7183504"/>
            <a:ext cx="2867025" cy="27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B1C68"/>
                </a:solidFill>
                <a:latin typeface="Arial"/>
                <a:cs typeface="Arial"/>
              </a:rPr>
              <a:t>V. Way Forward</a:t>
            </a:r>
          </a:p>
        </p:txBody>
      </p: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C4B24CA3-ED8E-5045-8908-E1322293923F}"/>
              </a:ext>
            </a:extLst>
          </p:cNvPr>
          <p:cNvSpPr txBox="1">
            <a:spLocks/>
          </p:cNvSpPr>
          <p:nvPr/>
        </p:nvSpPr>
        <p:spPr>
          <a:xfrm>
            <a:off x="8547140" y="7402702"/>
            <a:ext cx="4037209" cy="161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2414"/>
              </a:buClr>
              <a:buFont typeface="Wingdings" pitchFamily="2" charset="2"/>
              <a:buChar char="§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41D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99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33399"/>
              </a:buClr>
              <a:buSzPct val="49000"/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None/>
            </a:pPr>
            <a:r>
              <a:rPr lang="en-US" sz="1050" b="1" dirty="0">
                <a:solidFill>
                  <a:srgbClr val="0099FF"/>
                </a:solidFill>
              </a:rPr>
              <a:t>What main challenges may arise over the next 3 years?</a:t>
            </a:r>
          </a:p>
          <a:p>
            <a:pPr marL="49213" indent="0">
              <a:buClr>
                <a:srgbClr val="00B0F0"/>
              </a:buClr>
              <a:buNone/>
            </a:pPr>
            <a:r>
              <a:rPr lang="en-US" sz="900" dirty="0"/>
              <a:t>Following Gavi support, it is important to maintain financial stability, introduce two new vaccines (HPV</a:t>
            </a:r>
            <a:r>
              <a:rPr lang="ka-GE" sz="900" dirty="0"/>
              <a:t>-2020</a:t>
            </a:r>
            <a:r>
              <a:rPr lang="en-US" sz="900" dirty="0"/>
              <a:t>, </a:t>
            </a:r>
            <a:r>
              <a:rPr lang="en-US" sz="900" dirty="0" err="1"/>
              <a:t>DaPT</a:t>
            </a:r>
            <a:r>
              <a:rPr lang="ka-GE" sz="900" dirty="0"/>
              <a:t>-2020</a:t>
            </a:r>
            <a:r>
              <a:rPr lang="en-US" sz="900" dirty="0"/>
              <a:t>) and secure funds in the budget for the communication and supervision. </a:t>
            </a:r>
          </a:p>
          <a:p>
            <a:pPr marL="49213" indent="0">
              <a:buClr>
                <a:srgbClr val="00B0F0"/>
              </a:buClr>
              <a:buNone/>
            </a:pPr>
            <a:r>
              <a:rPr lang="en-US" sz="900" dirty="0"/>
              <a:t>Ensure registration of vaccines purchased by UNICEF mechanism</a:t>
            </a:r>
            <a:endParaRPr lang="en-US" sz="1100" b="1" dirty="0">
              <a:solidFill>
                <a:srgbClr val="0099FF"/>
              </a:solidFill>
            </a:endParaRPr>
          </a:p>
          <a:p>
            <a:pPr marL="0" indent="0">
              <a:buClr>
                <a:srgbClr val="00B0F0"/>
              </a:buClr>
              <a:buNone/>
            </a:pPr>
            <a:r>
              <a:rPr lang="en-US" sz="1000" b="1" dirty="0">
                <a:solidFill>
                  <a:srgbClr val="0099FF"/>
                </a:solidFill>
              </a:rPr>
              <a:t>Skills, tools and support needed to improve vaccine procurement efficiency and introduction of new vaccines </a:t>
            </a:r>
            <a:r>
              <a:rPr lang="en-US" sz="900" dirty="0"/>
              <a:t>Establishment of Purchasing Efficiency Monitoring Mechanism, Introduction of current trends of the Global Market, Sharing Countries Experience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23074D2-5F7A-C046-8524-2287654C6B3F}"/>
              </a:ext>
            </a:extLst>
          </p:cNvPr>
          <p:cNvSpPr txBox="1"/>
          <p:nvPr/>
        </p:nvSpPr>
        <p:spPr>
          <a:xfrm>
            <a:off x="1895313" y="24488349"/>
            <a:ext cx="12202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If available, please insert a chart on the quantities of vaccine procured in 2015-2018 by vaccine type, prices (if possible). Indicate stock outs and delays in introduction due to unavailability.</a:t>
            </a:r>
          </a:p>
        </p:txBody>
      </p:sp>
      <p:sp>
        <p:nvSpPr>
          <p:cNvPr id="149" name="Text Box 42">
            <a:extLst>
              <a:ext uri="{FF2B5EF4-FFF2-40B4-BE49-F238E27FC236}">
                <a16:creationId xmlns:a16="http://schemas.microsoft.com/office/drawing/2014/main" id="{1E5EEEFB-B9E4-624D-82C1-9057FDEF3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078" y="7453496"/>
            <a:ext cx="1439758" cy="139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CB1C68"/>
                </a:solidFill>
                <a:latin typeface="Arial"/>
                <a:cs typeface="Arial"/>
              </a:rPr>
              <a:t>Explaining factors</a:t>
            </a:r>
            <a:endParaRPr lang="ka-GE" sz="400" b="1" dirty="0">
              <a:solidFill>
                <a:srgbClr val="CB1C68"/>
              </a:solidFill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>
                <a:latin typeface="Arial"/>
                <a:cs typeface="Arial"/>
              </a:rPr>
              <a:t>The </a:t>
            </a:r>
            <a:r>
              <a:rPr lang="en-US" sz="900" dirty="0"/>
              <a:t>country's small size</a:t>
            </a:r>
            <a:endParaRPr lang="ka-GE" sz="9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Absence of commercial interest</a:t>
            </a:r>
            <a:endParaRPr lang="ka-GE" sz="9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Global deficiency of vaccines production</a:t>
            </a:r>
            <a:endParaRPr lang="ka-GE" sz="9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Vaccine high price in the global market.</a:t>
            </a:r>
          </a:p>
        </p:txBody>
      </p:sp>
      <p:sp>
        <p:nvSpPr>
          <p:cNvPr id="150" name="Text Box 42">
            <a:extLst>
              <a:ext uri="{FF2B5EF4-FFF2-40B4-BE49-F238E27FC236}">
                <a16:creationId xmlns:a16="http://schemas.microsoft.com/office/drawing/2014/main" id="{2E6E492F-8286-5B4E-8F99-3EC4FD6B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004" y="7407282"/>
            <a:ext cx="1605918" cy="159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CB1C68"/>
                </a:solidFill>
                <a:latin typeface="Arial"/>
                <a:cs typeface="Arial"/>
              </a:rPr>
              <a:t>Mitigating Mechanisms</a:t>
            </a:r>
            <a:endParaRPr lang="en-US" sz="400" b="1" dirty="0">
              <a:solidFill>
                <a:srgbClr val="CB1C68"/>
              </a:solidFill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>
                <a:latin typeface="Arial"/>
                <a:cs typeface="Arial"/>
              </a:rPr>
              <a:t>International purchase mechanisms and donor support</a:t>
            </a:r>
            <a:endParaRPr lang="en-US" sz="500" dirty="0"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>
                <a:latin typeface="Arial"/>
                <a:cs typeface="Arial"/>
              </a:rPr>
              <a:t>Possibility of joint procurement, including joint purchases with neighboring countries</a:t>
            </a:r>
            <a:endParaRPr lang="en-US" sz="500" dirty="0"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en-US" sz="100" dirty="0"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>
                <a:latin typeface="Arial"/>
                <a:cs typeface="Arial"/>
              </a:rPr>
              <a:t>Increase strategic stock.</a:t>
            </a:r>
            <a:endParaRPr lang="en-US" sz="900" b="1" dirty="0">
              <a:solidFill>
                <a:srgbClr val="CB1C68"/>
              </a:solidFill>
              <a:latin typeface="Arial"/>
              <a:cs typeface="Arial"/>
            </a:endParaRPr>
          </a:p>
        </p:txBody>
      </p:sp>
      <p:sp>
        <p:nvSpPr>
          <p:cNvPr id="151" name="Text Box 42">
            <a:extLst>
              <a:ext uri="{FF2B5EF4-FFF2-40B4-BE49-F238E27FC236}">
                <a16:creationId xmlns:a16="http://schemas.microsoft.com/office/drawing/2014/main" id="{121F205F-4646-554A-AEF6-AA56AA9B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59" y="7406144"/>
            <a:ext cx="2715344" cy="156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CB1C68"/>
                </a:solidFill>
                <a:latin typeface="Arial"/>
                <a:cs typeface="Arial"/>
              </a:rPr>
              <a:t>Possible Solutions </a:t>
            </a:r>
            <a:endParaRPr lang="en-US" sz="400" b="1" dirty="0">
              <a:solidFill>
                <a:srgbClr val="CB1C68"/>
              </a:solidFill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UNICEF Unified Procurement Mechanism </a:t>
            </a:r>
            <a:endParaRPr lang="ka-GE" sz="9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Increase quant. through multi-year purchases </a:t>
            </a: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Legislation that provides opportunities to ensure transparency and free competitive environment, through intern. procurement electronic system</a:t>
            </a:r>
            <a:endParaRPr lang="ka-GE" sz="8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Use of the mechanism for the abolition of  registration of the vaccines registered in the  countries with a high level of control and also prequalified by the WHO.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2" name="Text Box 42">
            <a:extLst>
              <a:ext uri="{FF2B5EF4-FFF2-40B4-BE49-F238E27FC236}">
                <a16:creationId xmlns:a16="http://schemas.microsoft.com/office/drawing/2014/main" id="{5D5516FA-8FE7-A347-BB4A-250FA558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79" y="7406144"/>
            <a:ext cx="2430348" cy="142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CB1C68"/>
                </a:solidFill>
                <a:latin typeface="Arial"/>
                <a:cs typeface="Arial"/>
              </a:rPr>
              <a:t>Challenges</a:t>
            </a:r>
            <a:endParaRPr lang="en-US" sz="400" b="1" dirty="0">
              <a:solidFill>
                <a:srgbClr val="CB1C68"/>
              </a:solidFill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Small volumes of purchases</a:t>
            </a: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Small number of registered vaccines</a:t>
            </a:r>
            <a:r>
              <a:rPr lang="ru-RU" sz="900" dirty="0"/>
              <a:t> (50%)</a:t>
            </a:r>
            <a:endParaRPr lang="en-US" sz="9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Deficiency of some vaccines in the global market; (e.g. MMR Jeryl Lynn strain; Hexavalent vaccine). </a:t>
            </a: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900" dirty="0"/>
              <a:t>Challenges with multi-country (joint) purchasing</a:t>
            </a:r>
            <a:r>
              <a:rPr lang="ka-GE" sz="900" dirty="0"/>
              <a:t> </a:t>
            </a:r>
            <a:r>
              <a:rPr lang="en-US" sz="900" dirty="0"/>
              <a:t>due to non synchronized legislation with other countries.</a:t>
            </a:r>
          </a:p>
        </p:txBody>
      </p:sp>
      <p:pic>
        <p:nvPicPr>
          <p:cNvPr id="53" name="Picture 5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5848D39-2C0E-7F41-9E19-70636F9B0D2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57" y="9079193"/>
            <a:ext cx="2917984" cy="500988"/>
          </a:xfrm>
          <a:prstGeom prst="rect">
            <a:avLst/>
          </a:prstGeom>
        </p:spPr>
      </p:pic>
      <p:pic>
        <p:nvPicPr>
          <p:cNvPr id="54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55" y="2810"/>
            <a:ext cx="2997732" cy="1537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0608FA-9CE1-6747-8851-9610ACE4D3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2724" y="52"/>
            <a:ext cx="1533219" cy="1479695"/>
          </a:xfrm>
          <a:prstGeom prst="rect">
            <a:avLst/>
          </a:prstGeom>
        </p:spPr>
      </p:pic>
      <p:pic>
        <p:nvPicPr>
          <p:cNvPr id="2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83F31A6-5181-4615-8D53-20EF22C7F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2833" y="8992520"/>
            <a:ext cx="1495425" cy="504825"/>
          </a:xfrm>
          <a:prstGeom prst="rect">
            <a:avLst/>
          </a:prstGeom>
        </p:spPr>
      </p:pic>
      <p:sp>
        <p:nvSpPr>
          <p:cNvPr id="50" name="AutoShape 4">
            <a:extLst>
              <a:ext uri="{FF2B5EF4-FFF2-40B4-BE49-F238E27FC236}">
                <a16:creationId xmlns:a16="http://schemas.microsoft.com/office/drawing/2014/main" id="{443A5B4E-DF39-2B48-B594-22146F32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6" y="5272132"/>
            <a:ext cx="12620444" cy="1796732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FA15EAD-A583-E847-9629-D65887E5EB4B}"/>
              </a:ext>
            </a:extLst>
          </p:cNvPr>
          <p:cNvGrpSpPr/>
          <p:nvPr/>
        </p:nvGrpSpPr>
        <p:grpSpPr>
          <a:xfrm>
            <a:off x="1021709" y="5319919"/>
            <a:ext cx="11585667" cy="1925480"/>
            <a:chOff x="994260" y="6023609"/>
            <a:chExt cx="11585667" cy="1902176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364B25A-8A31-7C43-90A1-98123808D4F9}"/>
                </a:ext>
              </a:extLst>
            </p:cNvPr>
            <p:cNvGrpSpPr/>
            <p:nvPr/>
          </p:nvGrpSpPr>
          <p:grpSpPr>
            <a:xfrm>
              <a:off x="994260" y="6023609"/>
              <a:ext cx="11585667" cy="1902176"/>
              <a:chOff x="3088336" y="3486664"/>
              <a:chExt cx="9668732" cy="1915016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06F7B5EE-DF25-E648-A9AA-944FC3B3A18D}"/>
                  </a:ext>
                </a:extLst>
              </p:cNvPr>
              <p:cNvGrpSpPr/>
              <p:nvPr/>
            </p:nvGrpSpPr>
            <p:grpSpPr>
              <a:xfrm>
                <a:off x="3088336" y="4758861"/>
                <a:ext cx="9668732" cy="642819"/>
                <a:chOff x="3051968" y="4436228"/>
                <a:chExt cx="9668732" cy="642819"/>
              </a:xfrm>
            </p:grpSpPr>
            <p:sp>
              <p:nvSpPr>
                <p:cNvPr id="236" name="Right Arrow 235">
                  <a:extLst>
                    <a:ext uri="{FF2B5EF4-FFF2-40B4-BE49-F238E27FC236}">
                      <a16:creationId xmlns:a16="http://schemas.microsoft.com/office/drawing/2014/main" id="{E9A38CA3-7F0F-9E4C-831F-724F044C0D89}"/>
                    </a:ext>
                  </a:extLst>
                </p:cNvPr>
                <p:cNvSpPr/>
                <p:nvPr/>
              </p:nvSpPr>
              <p:spPr>
                <a:xfrm>
                  <a:off x="3057873" y="4558311"/>
                  <a:ext cx="9662827" cy="434476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E4FA0591-3057-874B-BEDB-88624AC59E6F}"/>
                    </a:ext>
                  </a:extLst>
                </p:cNvPr>
                <p:cNvSpPr txBox="1"/>
                <p:nvPr/>
              </p:nvSpPr>
              <p:spPr>
                <a:xfrm>
                  <a:off x="3091797" y="4436228"/>
                  <a:ext cx="9534544" cy="642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03      04        05        06        07       08        09       10        11       12         01        02        03        04        05         06        07         08         09        10         11          12</a:t>
                  </a:r>
                </a:p>
                <a:p>
                  <a:endParaRPr lang="en-US" sz="1200" dirty="0"/>
                </a:p>
                <a:p>
                  <a:endParaRPr lang="en-US" sz="1200" dirty="0"/>
                </a:p>
              </p:txBody>
            </p:sp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9F0C59D2-EFA1-3D4D-BA88-6918EBEE9907}"/>
                    </a:ext>
                  </a:extLst>
                </p:cNvPr>
                <p:cNvSpPr txBox="1"/>
                <p:nvPr/>
              </p:nvSpPr>
              <p:spPr>
                <a:xfrm>
                  <a:off x="3051968" y="4661085"/>
                  <a:ext cx="3835610" cy="24540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1100" dirty="0"/>
                    <a:t>2018</a:t>
                  </a:r>
                  <a:endParaRPr lang="en-US" sz="1100" dirty="0"/>
                </a:p>
              </p:txBody>
            </p: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BE90E0AD-E927-9E49-A261-1697EADA4A60}"/>
                    </a:ext>
                  </a:extLst>
                </p:cNvPr>
                <p:cNvSpPr txBox="1"/>
                <p:nvPr/>
              </p:nvSpPr>
              <p:spPr>
                <a:xfrm>
                  <a:off x="6926872" y="4637522"/>
                  <a:ext cx="5457147" cy="2598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1200" dirty="0"/>
                    <a:t>2019</a:t>
                  </a:r>
                  <a:endParaRPr lang="en-US" sz="1200" dirty="0"/>
                </a:p>
              </p:txBody>
            </p:sp>
          </p:grp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AB6F2EA-BABD-324F-B2CD-99CBE52F107F}"/>
                  </a:ext>
                </a:extLst>
              </p:cNvPr>
              <p:cNvSpPr/>
              <p:nvPr/>
            </p:nvSpPr>
            <p:spPr>
              <a:xfrm>
                <a:off x="3092233" y="4314834"/>
                <a:ext cx="1793915" cy="4517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6664" tIns="13332" rIns="26664" bIns="13332"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Planning</a:t>
                </a:r>
              </a:p>
            </p:txBody>
          </p:sp>
          <p:sp>
            <p:nvSpPr>
              <p:cNvPr id="213" name="Pentagon 212">
                <a:extLst>
                  <a:ext uri="{FF2B5EF4-FFF2-40B4-BE49-F238E27FC236}">
                    <a16:creationId xmlns:a16="http://schemas.microsoft.com/office/drawing/2014/main" id="{F0E6ED68-317D-6B4B-85E7-3E2E4316ADF4}"/>
                  </a:ext>
                </a:extLst>
              </p:cNvPr>
              <p:cNvSpPr/>
              <p:nvPr/>
            </p:nvSpPr>
            <p:spPr>
              <a:xfrm>
                <a:off x="4865053" y="3493347"/>
                <a:ext cx="836667" cy="438141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Budget negotiation with </a:t>
                </a:r>
                <a:r>
                  <a:rPr lang="en-US" sz="800" dirty="0" err="1">
                    <a:solidFill>
                      <a:schemeClr val="tx1"/>
                    </a:solidFill>
                  </a:rPr>
                  <a:t>MoH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Pentagon 213">
                <a:extLst>
                  <a:ext uri="{FF2B5EF4-FFF2-40B4-BE49-F238E27FC236}">
                    <a16:creationId xmlns:a16="http://schemas.microsoft.com/office/drawing/2014/main" id="{839F5B81-807B-5E4D-B0EE-6B292FFB047A}"/>
                  </a:ext>
                </a:extLst>
              </p:cNvPr>
              <p:cNvSpPr/>
              <p:nvPr/>
            </p:nvSpPr>
            <p:spPr>
              <a:xfrm>
                <a:off x="5610308" y="3486664"/>
                <a:ext cx="835344" cy="406002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Budget approval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4A4F0C7-F412-D64B-9DF9-BEB0B37F3B90}"/>
                  </a:ext>
                </a:extLst>
              </p:cNvPr>
              <p:cNvSpPr/>
              <p:nvPr/>
            </p:nvSpPr>
            <p:spPr>
              <a:xfrm>
                <a:off x="4886148" y="4314030"/>
                <a:ext cx="2037798" cy="304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6664" tIns="13332" rIns="26664" bIns="13332"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Budgeting</a:t>
                </a:r>
              </a:p>
            </p:txBody>
          </p:sp>
          <p:sp>
            <p:nvSpPr>
              <p:cNvPr id="216" name="Pentagon 215">
                <a:extLst>
                  <a:ext uri="{FF2B5EF4-FFF2-40B4-BE49-F238E27FC236}">
                    <a16:creationId xmlns:a16="http://schemas.microsoft.com/office/drawing/2014/main" id="{E11B2A5F-BA33-AC43-86A6-20915668C1D4}"/>
                  </a:ext>
                </a:extLst>
              </p:cNvPr>
              <p:cNvSpPr/>
              <p:nvPr/>
            </p:nvSpPr>
            <p:spPr>
              <a:xfrm>
                <a:off x="6396097" y="3493198"/>
                <a:ext cx="673424" cy="471014"/>
              </a:xfrm>
              <a:prstGeom prst="homePlate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Market survey; Tendering</a:t>
                </a:r>
              </a:p>
            </p:txBody>
          </p:sp>
          <p:sp>
            <p:nvSpPr>
              <p:cNvPr id="217" name="Pentagon 216">
                <a:extLst>
                  <a:ext uri="{FF2B5EF4-FFF2-40B4-BE49-F238E27FC236}">
                    <a16:creationId xmlns:a16="http://schemas.microsoft.com/office/drawing/2014/main" id="{5368F478-EF99-7446-83AC-207832F86B49}"/>
                  </a:ext>
                </a:extLst>
              </p:cNvPr>
              <p:cNvSpPr/>
              <p:nvPr/>
            </p:nvSpPr>
            <p:spPr>
              <a:xfrm>
                <a:off x="7009814" y="3500266"/>
                <a:ext cx="653299" cy="471014"/>
              </a:xfrm>
              <a:prstGeom prst="homePlate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Bids evaluation, Selection</a:t>
                </a:r>
              </a:p>
            </p:txBody>
          </p:sp>
          <p:sp>
            <p:nvSpPr>
              <p:cNvPr id="218" name="Pentagon 217">
                <a:extLst>
                  <a:ext uri="{FF2B5EF4-FFF2-40B4-BE49-F238E27FC236}">
                    <a16:creationId xmlns:a16="http://schemas.microsoft.com/office/drawing/2014/main" id="{1AC42DA5-8088-EB45-80B1-EF3AB2A9F192}"/>
                  </a:ext>
                </a:extLst>
              </p:cNvPr>
              <p:cNvSpPr/>
              <p:nvPr/>
            </p:nvSpPr>
            <p:spPr>
              <a:xfrm>
                <a:off x="7484018" y="3507336"/>
                <a:ext cx="934001" cy="471014"/>
              </a:xfrm>
              <a:prstGeom prst="homePlate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marL="92075"/>
                <a:endParaRPr lang="ka-GE" sz="800" dirty="0">
                  <a:solidFill>
                    <a:schemeClr val="tx1"/>
                  </a:solidFill>
                </a:endParaRPr>
              </a:p>
              <a:p>
                <a:pPr marL="92075"/>
                <a:r>
                  <a:rPr lang="en-US" sz="800" dirty="0">
                    <a:solidFill>
                      <a:schemeClr val="tx1"/>
                    </a:solidFill>
                  </a:rPr>
                  <a:t>Quality control</a:t>
                </a:r>
                <a:endParaRPr lang="ka-GE" sz="800" dirty="0">
                  <a:solidFill>
                    <a:schemeClr val="tx1"/>
                  </a:solidFill>
                </a:endParaRPr>
              </a:p>
              <a:p>
                <a:pPr marL="92075"/>
                <a:r>
                  <a:rPr lang="en-US" sz="800" dirty="0">
                    <a:solidFill>
                      <a:schemeClr val="tx1"/>
                    </a:solidFill>
                  </a:rPr>
                  <a:t>Contracting </a:t>
                </a:r>
                <a:endParaRPr lang="ka-GE" sz="800" dirty="0">
                  <a:solidFill>
                    <a:schemeClr val="tx1"/>
                  </a:solidFill>
                </a:endParaRPr>
              </a:p>
              <a:p>
                <a:pPr marL="92075"/>
                <a:r>
                  <a:rPr lang="en-US" sz="800" dirty="0">
                    <a:solidFill>
                      <a:schemeClr val="tx1"/>
                    </a:solidFill>
                  </a:rPr>
                  <a:t>Payment </a:t>
                </a:r>
              </a:p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F1AF915-5A45-544C-B71A-1EBB772976EB}"/>
                  </a:ext>
                </a:extLst>
              </p:cNvPr>
              <p:cNvSpPr/>
              <p:nvPr/>
            </p:nvSpPr>
            <p:spPr>
              <a:xfrm>
                <a:off x="8160753" y="4339539"/>
                <a:ext cx="4154675" cy="418279"/>
              </a:xfrm>
              <a:prstGeom prst="rect">
                <a:avLst/>
              </a:prstGeom>
              <a:gradFill>
                <a:gsLst>
                  <a:gs pos="80000">
                    <a:srgbClr val="FFFF00"/>
                  </a:gs>
                  <a:gs pos="100000">
                    <a:srgbClr val="07E1F5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6664" tIns="13332" rIns="26664" bIns="13332"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Delivery, Monitoring </a:t>
                </a:r>
              </a:p>
            </p:txBody>
          </p:sp>
          <p:sp>
            <p:nvSpPr>
              <p:cNvPr id="220" name="Pentagon 219">
                <a:extLst>
                  <a:ext uri="{FF2B5EF4-FFF2-40B4-BE49-F238E27FC236}">
                    <a16:creationId xmlns:a16="http://schemas.microsoft.com/office/drawing/2014/main" id="{A33099A3-9802-3F46-BB24-D8152207DA3F}"/>
                  </a:ext>
                </a:extLst>
              </p:cNvPr>
              <p:cNvSpPr/>
              <p:nvPr/>
            </p:nvSpPr>
            <p:spPr>
              <a:xfrm>
                <a:off x="4890673" y="3951535"/>
                <a:ext cx="761703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UNICEF request development</a:t>
                </a:r>
              </a:p>
            </p:txBody>
          </p:sp>
          <p:sp>
            <p:nvSpPr>
              <p:cNvPr id="221" name="Pentagon 220">
                <a:extLst>
                  <a:ext uri="{FF2B5EF4-FFF2-40B4-BE49-F238E27FC236}">
                    <a16:creationId xmlns:a16="http://schemas.microsoft.com/office/drawing/2014/main" id="{2AA6ECA5-CCBB-DB44-A574-54E818950AC8}"/>
                  </a:ext>
                </a:extLst>
              </p:cNvPr>
              <p:cNvSpPr/>
              <p:nvPr/>
            </p:nvSpPr>
            <p:spPr>
              <a:xfrm>
                <a:off x="3100147" y="3492749"/>
                <a:ext cx="990338" cy="395007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marL="46038" algn="ctr"/>
                <a:r>
                  <a:rPr lang="en-US" sz="800" dirty="0">
                    <a:solidFill>
                      <a:schemeClr val="tx1"/>
                    </a:solidFill>
                  </a:rPr>
                  <a:t>3-year projections for MTEF</a:t>
                </a: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81179A2-AF07-7E41-8011-6C1A1827D8EF}"/>
                  </a:ext>
                </a:extLst>
              </p:cNvPr>
              <p:cNvSpPr/>
              <p:nvPr/>
            </p:nvSpPr>
            <p:spPr>
              <a:xfrm>
                <a:off x="6474778" y="4319183"/>
                <a:ext cx="1695551" cy="29227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6664" tIns="13332" rIns="26664" bIns="13332"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Local Procurement</a:t>
                </a:r>
              </a:p>
            </p:txBody>
          </p:sp>
          <p:sp>
            <p:nvSpPr>
              <p:cNvPr id="223" name="Pentagon 222">
                <a:extLst>
                  <a:ext uri="{FF2B5EF4-FFF2-40B4-BE49-F238E27FC236}">
                    <a16:creationId xmlns:a16="http://schemas.microsoft.com/office/drawing/2014/main" id="{9BF3C9FB-1357-D34E-85FD-162EF18D2354}"/>
                  </a:ext>
                </a:extLst>
              </p:cNvPr>
              <p:cNvSpPr/>
              <p:nvPr/>
            </p:nvSpPr>
            <p:spPr>
              <a:xfrm>
                <a:off x="5616192" y="3951575"/>
                <a:ext cx="687054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UNICEF requests sent </a:t>
                </a:r>
              </a:p>
            </p:txBody>
          </p:sp>
          <p:sp>
            <p:nvSpPr>
              <p:cNvPr id="224" name="Pentagon 223">
                <a:extLst>
                  <a:ext uri="{FF2B5EF4-FFF2-40B4-BE49-F238E27FC236}">
                    <a16:creationId xmlns:a16="http://schemas.microsoft.com/office/drawing/2014/main" id="{3A5862E2-2CC1-E74A-959B-347F52619A4A}"/>
                  </a:ext>
                </a:extLst>
              </p:cNvPr>
              <p:cNvSpPr/>
              <p:nvPr/>
            </p:nvSpPr>
            <p:spPr>
              <a:xfrm>
                <a:off x="6261674" y="3956726"/>
                <a:ext cx="713438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UNICEF Invoices; delivery plan </a:t>
                </a:r>
              </a:p>
            </p:txBody>
          </p:sp>
          <p:sp>
            <p:nvSpPr>
              <p:cNvPr id="225" name="Pentagon 224">
                <a:extLst>
                  <a:ext uri="{FF2B5EF4-FFF2-40B4-BE49-F238E27FC236}">
                    <a16:creationId xmlns:a16="http://schemas.microsoft.com/office/drawing/2014/main" id="{96B9BAEC-1D84-C44B-9710-59C49C7E6260}"/>
                  </a:ext>
                </a:extLst>
              </p:cNvPr>
              <p:cNvSpPr/>
              <p:nvPr/>
            </p:nvSpPr>
            <p:spPr>
              <a:xfrm>
                <a:off x="8332517" y="3500738"/>
                <a:ext cx="1829949" cy="442979"/>
              </a:xfrm>
              <a:prstGeom prst="homePlate">
                <a:avLst/>
              </a:prstGeom>
              <a:gradFill>
                <a:gsLst>
                  <a:gs pos="43000">
                    <a:srgbClr val="FFFF00"/>
                  </a:gs>
                  <a:gs pos="78000">
                    <a:srgbClr val="92D050"/>
                  </a:gs>
                </a:gsLst>
                <a:path path="circle">
                  <a:fillToRect l="100000" t="10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 Delivery and Customs clearance</a:t>
                </a:r>
              </a:p>
            </p:txBody>
          </p:sp>
          <p:sp>
            <p:nvSpPr>
              <p:cNvPr id="226" name="Pentagon 225">
                <a:extLst>
                  <a:ext uri="{FF2B5EF4-FFF2-40B4-BE49-F238E27FC236}">
                    <a16:creationId xmlns:a16="http://schemas.microsoft.com/office/drawing/2014/main" id="{5AC1D144-8C13-6346-BB9C-8CDF6A8F134C}"/>
                  </a:ext>
                </a:extLst>
              </p:cNvPr>
              <p:cNvSpPr/>
              <p:nvPr/>
            </p:nvSpPr>
            <p:spPr>
              <a:xfrm>
                <a:off x="10040234" y="3500266"/>
                <a:ext cx="734638" cy="449787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Delivery to central store</a:t>
                </a:r>
              </a:p>
            </p:txBody>
          </p:sp>
          <p:sp>
            <p:nvSpPr>
              <p:cNvPr id="227" name="Pentagon 226">
                <a:extLst>
                  <a:ext uri="{FF2B5EF4-FFF2-40B4-BE49-F238E27FC236}">
                    <a16:creationId xmlns:a16="http://schemas.microsoft.com/office/drawing/2014/main" id="{DFD20F06-5A56-FC42-88F6-839FECE0CD88}"/>
                  </a:ext>
                </a:extLst>
              </p:cNvPr>
              <p:cNvSpPr/>
              <p:nvPr/>
            </p:nvSpPr>
            <p:spPr>
              <a:xfrm>
                <a:off x="6880179" y="3949630"/>
                <a:ext cx="690914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Waivers </a:t>
                </a:r>
              </a:p>
            </p:txBody>
          </p:sp>
          <p:sp>
            <p:nvSpPr>
              <p:cNvPr id="228" name="Pentagon 227">
                <a:extLst>
                  <a:ext uri="{FF2B5EF4-FFF2-40B4-BE49-F238E27FC236}">
                    <a16:creationId xmlns:a16="http://schemas.microsoft.com/office/drawing/2014/main" id="{870A8039-7333-0F42-8FAD-9DEAFA93ED69}"/>
                  </a:ext>
                </a:extLst>
              </p:cNvPr>
              <p:cNvSpPr/>
              <p:nvPr/>
            </p:nvSpPr>
            <p:spPr>
              <a:xfrm>
                <a:off x="7500797" y="3956726"/>
                <a:ext cx="968613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800" dirty="0">
                    <a:solidFill>
                      <a:schemeClr val="tx1"/>
                    </a:solidFill>
                  </a:rPr>
                  <a:t>Payments to UNICEF</a:t>
                </a:r>
              </a:p>
            </p:txBody>
          </p:sp>
          <p:sp>
            <p:nvSpPr>
              <p:cNvPr id="229" name="Pentagon 228">
                <a:extLst>
                  <a:ext uri="{FF2B5EF4-FFF2-40B4-BE49-F238E27FC236}">
                    <a16:creationId xmlns:a16="http://schemas.microsoft.com/office/drawing/2014/main" id="{05D4075B-113F-114F-B8B7-D1B11386B142}"/>
                  </a:ext>
                </a:extLst>
              </p:cNvPr>
              <p:cNvSpPr/>
              <p:nvPr/>
            </p:nvSpPr>
            <p:spPr>
              <a:xfrm>
                <a:off x="8353916" y="3966892"/>
                <a:ext cx="1032686" cy="359385"/>
              </a:xfrm>
              <a:prstGeom prst="homePlate">
                <a:avLst/>
              </a:prstGeom>
              <a:gradFill>
                <a:gsLst>
                  <a:gs pos="51000">
                    <a:srgbClr val="FFFF00"/>
                  </a:gs>
                  <a:gs pos="96000">
                    <a:srgbClr val="07E1F5"/>
                  </a:gs>
                </a:gsLst>
                <a:path path="circle">
                  <a:fillToRect l="100000" t="10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Delivery</a:t>
                </a:r>
              </a:p>
            </p:txBody>
          </p:sp>
          <p:sp>
            <p:nvSpPr>
              <p:cNvPr id="230" name="Pentagon 229">
                <a:extLst>
                  <a:ext uri="{FF2B5EF4-FFF2-40B4-BE49-F238E27FC236}">
                    <a16:creationId xmlns:a16="http://schemas.microsoft.com/office/drawing/2014/main" id="{18A479BC-9ED3-044F-ADDD-E9D83F47E7E8}"/>
                  </a:ext>
                </a:extLst>
              </p:cNvPr>
              <p:cNvSpPr/>
              <p:nvPr/>
            </p:nvSpPr>
            <p:spPr>
              <a:xfrm>
                <a:off x="9278810" y="3971280"/>
                <a:ext cx="751593" cy="375842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Customs clearance 1-2 d</a:t>
                </a:r>
              </a:p>
            </p:txBody>
          </p:sp>
          <p:sp>
            <p:nvSpPr>
              <p:cNvPr id="231" name="Pentagon 230">
                <a:extLst>
                  <a:ext uri="{FF2B5EF4-FFF2-40B4-BE49-F238E27FC236}">
                    <a16:creationId xmlns:a16="http://schemas.microsoft.com/office/drawing/2014/main" id="{87FBB207-5276-4445-99C7-E8A0808651D3}"/>
                  </a:ext>
                </a:extLst>
              </p:cNvPr>
              <p:cNvSpPr/>
              <p:nvPr/>
            </p:nvSpPr>
            <p:spPr>
              <a:xfrm>
                <a:off x="10020317" y="3950053"/>
                <a:ext cx="722208" cy="403533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Delivery to central store </a:t>
                </a:r>
              </a:p>
            </p:txBody>
          </p:sp>
          <p:sp>
            <p:nvSpPr>
              <p:cNvPr id="232" name="Pentagon 231">
                <a:extLst>
                  <a:ext uri="{FF2B5EF4-FFF2-40B4-BE49-F238E27FC236}">
                    <a16:creationId xmlns:a16="http://schemas.microsoft.com/office/drawing/2014/main" id="{C3673E3A-3935-D846-81B0-77B85C8FE595}"/>
                  </a:ext>
                </a:extLst>
              </p:cNvPr>
              <p:cNvSpPr/>
              <p:nvPr/>
            </p:nvSpPr>
            <p:spPr>
              <a:xfrm>
                <a:off x="10774335" y="3500264"/>
                <a:ext cx="1541093" cy="869110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 Distribution to subnational stores, Monitoring 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233" name="Pentagon 232">
                <a:extLst>
                  <a:ext uri="{FF2B5EF4-FFF2-40B4-BE49-F238E27FC236}">
                    <a16:creationId xmlns:a16="http://schemas.microsoft.com/office/drawing/2014/main" id="{58EA5491-1BA6-A546-A7CB-18DED3F3147E}"/>
                  </a:ext>
                </a:extLst>
              </p:cNvPr>
              <p:cNvSpPr/>
              <p:nvPr/>
            </p:nvSpPr>
            <p:spPr>
              <a:xfrm>
                <a:off x="10652293" y="3956129"/>
                <a:ext cx="654889" cy="413475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Quality Check</a:t>
                </a:r>
              </a:p>
            </p:txBody>
          </p:sp>
          <p:sp>
            <p:nvSpPr>
              <p:cNvPr id="234" name="Pentagon 233">
                <a:extLst>
                  <a:ext uri="{FF2B5EF4-FFF2-40B4-BE49-F238E27FC236}">
                    <a16:creationId xmlns:a16="http://schemas.microsoft.com/office/drawing/2014/main" id="{A7F8D5EA-B6F7-AA41-8691-FFFFEEFEEA68}"/>
                  </a:ext>
                </a:extLst>
              </p:cNvPr>
              <p:cNvSpPr/>
              <p:nvPr/>
            </p:nvSpPr>
            <p:spPr>
              <a:xfrm>
                <a:off x="3088336" y="3887756"/>
                <a:ext cx="1085689" cy="451783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Quantification with technical specifications</a:t>
                </a:r>
              </a:p>
            </p:txBody>
          </p:sp>
          <p:sp>
            <p:nvSpPr>
              <p:cNvPr id="235" name="Pentagon 234">
                <a:extLst>
                  <a:ext uri="{FF2B5EF4-FFF2-40B4-BE49-F238E27FC236}">
                    <a16:creationId xmlns:a16="http://schemas.microsoft.com/office/drawing/2014/main" id="{7CDD60AE-4CAA-954B-AD67-324DCDC99C52}"/>
                  </a:ext>
                </a:extLst>
              </p:cNvPr>
              <p:cNvSpPr/>
              <p:nvPr/>
            </p:nvSpPr>
            <p:spPr>
              <a:xfrm>
                <a:off x="4030356" y="3500265"/>
                <a:ext cx="946237" cy="831758"/>
              </a:xfrm>
              <a:prstGeom prst="homePlate">
                <a:avLst>
                  <a:gd name="adj" fmla="val 48974"/>
                </a:avLst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 Cost Estimations</a:t>
                </a:r>
              </a:p>
            </p:txBody>
          </p:sp>
        </p:grp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6F670EB-0DB9-9E4D-88D7-E4D43585B401}"/>
                </a:ext>
              </a:extLst>
            </p:cNvPr>
            <p:cNvSpPr/>
            <p:nvPr/>
          </p:nvSpPr>
          <p:spPr>
            <a:xfrm>
              <a:off x="3148508" y="7105309"/>
              <a:ext cx="3950927" cy="171147"/>
            </a:xfrm>
            <a:prstGeom prst="rect">
              <a:avLst/>
            </a:prstGeom>
            <a:solidFill>
              <a:srgbClr val="00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UNICEF Procurement</a:t>
              </a:r>
            </a:p>
          </p:txBody>
        </p:sp>
      </p:grpSp>
      <p:sp>
        <p:nvSpPr>
          <p:cNvPr id="240" name="Text Box 42">
            <a:extLst>
              <a:ext uri="{FF2B5EF4-FFF2-40B4-BE49-F238E27FC236}">
                <a16:creationId xmlns:a16="http://schemas.microsoft.com/office/drawing/2014/main" id="{8F536C73-132B-594B-B986-11315F8E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15" y="5415967"/>
            <a:ext cx="700180" cy="157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CB1C68"/>
                </a:solidFill>
                <a:latin typeface="Arial"/>
                <a:cs typeface="Arial"/>
              </a:rPr>
              <a:t>Vaccine Procurement cycle</a:t>
            </a:r>
          </a:p>
        </p:txBody>
      </p:sp>
    </p:spTree>
    <p:extLst>
      <p:ext uri="{BB962C8B-B14F-4D97-AF65-F5344CB8AC3E}">
        <p14:creationId xmlns:p14="http://schemas.microsoft.com/office/powerpoint/2010/main" val="2642579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1.89999999999999991118E+00&quot;&gt;&lt;m_msothmcolidx val=&quot;0&quot;/&gt;&lt;m_rgb r=&quot;21&quot; g=&quot;09&quot; b=&quot;FD&quot;/&gt;&lt;m_nBrightness val=&quot;0&quot;/&gt;&lt;/elem&gt;&lt;elem m_fUsage=&quot;1.38509999999999999787E+00&quot;&gt;&lt;m_msothmcolidx val=&quot;0&quot;/&gt;&lt;m_rgb r=&quot;D3&quot; g=&quot;EF&quot; b=&quot;AD&quot;/&gt;&lt;m_nBrightness val=&quot;0&quot;/&gt;&lt;/elem&gt;&lt;elem m_fUsage=&quot;8.10000000000000053291E-01&quot;&gt;&lt;m_msothmcolidx val=&quot;0&quot;/&gt;&lt;m_rgb r=&quot;FF&quot; g=&quot;00&quot; b=&quot;0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6" ma:contentTypeDescription="Create a new document." ma:contentTypeScope="" ma:versionID="722fe1bc9c833233efb3d0155475aaa2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22d1954386069d4764e8b8fa3e72a0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123;#Health|dc69edcd-43cc-4690-a0cd-73f1415cf1ed" ma:fieldId="{4d16009d-c514-44af-92aa-78db77815af5}" ma:taxonomyMulti="true" ma:sspId="99a65aa6-ac8d-46e4-9aa8-b40f8e8101fc" ma:termSetId="a91bfab0-4954-4226-aefc-bfb9268498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8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C591FC-87D0-487F-B747-F895FE24BD04}"/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8F70BE-E4CC-4D73-8BA0-08FE658F0A94}">
  <ds:schemaRefs>
    <ds:schemaRef ds:uri="2af4539b-39f3-4771-ac1a-16de5a20c394"/>
    <ds:schemaRef ds:uri="768c69c3-fa35-427a-bd39-62ed8a1a92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589</Words>
  <Application>Microsoft Macintosh PowerPoint</Application>
  <PresentationFormat>A3 Paper (297x420 mm)</PresentationFormat>
  <Paragraphs>146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Museo Sans 300</vt:lpstr>
      <vt:lpstr>Museo Slab 300</vt:lpstr>
      <vt:lpstr>Sylfaen</vt:lpstr>
      <vt:lpstr>Wingdings</vt:lpstr>
      <vt:lpstr>R4D_StandardTemplate_MAC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Ivdity Chikovani</cp:lastModifiedBy>
  <cp:revision>29</cp:revision>
  <cp:lastPrinted>2018-06-28T08:33:47Z</cp:lastPrinted>
  <dcterms:created xsi:type="dcterms:W3CDTF">2013-09-25T20:04:22Z</dcterms:created>
  <dcterms:modified xsi:type="dcterms:W3CDTF">2019-04-04T20:14:26Z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8;#Communications|d8600aaf-13ee-4a11-996f-f272b3ac4916</vt:lpwstr>
  </property>
  <property fmtid="{D5CDD505-2E9C-101B-9397-08002B2CF9AE}" pid="4" name="AuthorIds_UIVersion_512">
    <vt:lpwstr>1679</vt:lpwstr>
  </property>
</Properties>
</file>