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12801600" cy="9601200" type="A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32"/>
  </p:normalViewPr>
  <p:slideViewPr>
    <p:cSldViewPr snapToGrid="0" snapToObjects="1">
      <p:cViewPr varScale="1">
        <p:scale>
          <a:sx n="73" d="100"/>
          <a:sy n="73" d="100"/>
        </p:scale>
        <p:origin x="1832" y="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move the slide</a:t>
            </a: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20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8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 </a:t>
            </a:r>
          </a:p>
        </p:txBody>
      </p:sp>
      <p:sp>
        <p:nvSpPr>
          <p:cNvPr id="85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en-US" sz="1400" b="0" strike="noStrike" spc="-1">
                <a:latin typeface="Times New Roman"/>
              </a:rPr>
              <a:t> </a:t>
            </a:r>
          </a:p>
        </p:txBody>
      </p:sp>
      <p:sp>
        <p:nvSpPr>
          <p:cNvPr id="86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en-US" sz="1400" b="0" strike="noStrike" spc="-1">
                <a:latin typeface="Times New Roman"/>
              </a:rPr>
              <a:t> </a:t>
            </a:r>
          </a:p>
        </p:txBody>
      </p:sp>
      <p:sp>
        <p:nvSpPr>
          <p:cNvPr id="87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7A8BE57D-2651-4497-8529-1C628203DFEB}" type="slidenum">
              <a:rPr lang="en-US" sz="1400" b="0" strike="noStrike" spc="-1">
                <a:latin typeface="Times New Roman"/>
              </a:rPr>
              <a:t>‹#›</a:t>
            </a:fld>
            <a:endParaRPr lang="en-US" sz="1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</p:spPr>
      </p:sp>
      <p:sp>
        <p:nvSpPr>
          <p:cNvPr id="140" name="PlaceHolder 2"/>
          <p:cNvSpPr>
            <a:spLocks noGrp="1"/>
          </p:cNvSpPr>
          <p:nvPr>
            <p:ph type="body"/>
          </p:nvPr>
        </p:nvSpPr>
        <p:spPr>
          <a:xfrm>
            <a:off x="679680" y="4715280"/>
            <a:ext cx="5437440" cy="446616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endParaRPr lang="en-US" sz="2000" b="0" strike="noStrike" spc="-1">
              <a:latin typeface="Arial"/>
            </a:endParaRPr>
          </a:p>
        </p:txBody>
      </p:sp>
      <p:sp>
        <p:nvSpPr>
          <p:cNvPr id="141" name="CustomShape 3"/>
          <p:cNvSpPr/>
          <p:nvPr/>
        </p:nvSpPr>
        <p:spPr>
          <a:xfrm>
            <a:off x="3850560" y="9428760"/>
            <a:ext cx="2944800" cy="4957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0A9CD14E-1D4D-4B9D-A4BC-97D4AE19CB23}" type="slidenum">
              <a:rPr lang="en-US" sz="1200" b="0" strike="noStrike" spc="-1">
                <a:solidFill>
                  <a:srgbClr val="000000"/>
                </a:solidFill>
                <a:latin typeface="+mn-lt"/>
                <a:ea typeface="+mn-ea"/>
              </a:rPr>
              <a:t>1</a:t>
            </a:fld>
            <a:endParaRPr lang="en-US" sz="1200" b="0" strike="noStrike" spc="-1">
              <a:latin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1152108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640080" y="5154840"/>
            <a:ext cx="1152108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640080" y="515484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6543720" y="515484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535280" y="224640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8430840" y="224640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640080" y="515484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4535280" y="515484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8430840" y="5154840"/>
            <a:ext cx="370944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640080" y="2246400"/>
            <a:ext cx="11521080" cy="55681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1152108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640080" y="383040"/>
            <a:ext cx="11521080" cy="7430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640080" y="515484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6543720" y="515484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6543720" y="2246400"/>
            <a:ext cx="562212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640080" y="5154840"/>
            <a:ext cx="11521080" cy="26557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14"/>
          <a:stretch/>
        </p:blipFill>
        <p:spPr>
          <a:xfrm>
            <a:off x="360" y="0"/>
            <a:ext cx="360" cy="360"/>
          </a:xfrm>
          <a:prstGeom prst="rect">
            <a:avLst/>
          </a:prstGeom>
          <a:ln>
            <a:noFill/>
          </a:ln>
        </p:spPr>
      </p:pic>
      <p:pic>
        <p:nvPicPr>
          <p:cNvPr id="5" name="Picture 4"/>
          <p:cNvPicPr/>
          <p:nvPr/>
        </p:nvPicPr>
        <p:blipFill>
          <a:blip r:embed="rId14"/>
          <a:stretch/>
        </p:blipFill>
        <p:spPr>
          <a:xfrm>
            <a:off x="360" y="0"/>
            <a:ext cx="360" cy="360"/>
          </a:xfrm>
          <a:prstGeom prst="rect">
            <a:avLst/>
          </a:prstGeom>
          <a:ln>
            <a:noFill/>
          </a:ln>
        </p:spPr>
      </p:pic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640080" y="383040"/>
            <a:ext cx="11521080" cy="16027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en-US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640080" y="2246400"/>
            <a:ext cx="11521080" cy="55681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-52920" y="1775160"/>
            <a:ext cx="12800880" cy="8060400"/>
          </a:xfrm>
          <a:prstGeom prst="rect">
            <a:avLst/>
          </a:prstGeom>
          <a:solidFill>
            <a:srgbClr val="E5E5E5"/>
          </a:solidFill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89" name="CustomShape 2"/>
          <p:cNvSpPr/>
          <p:nvPr/>
        </p:nvSpPr>
        <p:spPr>
          <a:xfrm>
            <a:off x="57600" y="6261120"/>
            <a:ext cx="8346600" cy="2718360"/>
          </a:xfrm>
          <a:prstGeom prst="roundRect">
            <a:avLst>
              <a:gd name="adj" fmla="val 3882"/>
            </a:avLst>
          </a:prstGeom>
          <a:solidFill>
            <a:schemeClr val="bg2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endParaRPr lang="en-US" dirty="0"/>
          </a:p>
        </p:txBody>
      </p:sp>
      <p:sp>
        <p:nvSpPr>
          <p:cNvPr id="90" name="CustomShape 3"/>
          <p:cNvSpPr/>
          <p:nvPr/>
        </p:nvSpPr>
        <p:spPr>
          <a:xfrm>
            <a:off x="2563920" y="6282360"/>
            <a:ext cx="2866320" cy="285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6640" tIns="13320" rIns="26640" bIns="13320">
            <a:spAutoFit/>
          </a:bodyPr>
          <a:lstStyle/>
          <a:p>
            <a:pPr algn="ctr">
              <a:lnSpc>
                <a:spcPct val="100000"/>
              </a:lnSpc>
              <a:spcBef>
                <a:spcPts val="850"/>
              </a:spcBef>
            </a:pPr>
            <a:r>
              <a:rPr lang="en-US" sz="1700" b="1" strike="noStrike" spc="-1">
                <a:solidFill>
                  <a:srgbClr val="CB1C68"/>
                </a:solidFill>
                <a:latin typeface="Arial"/>
                <a:ea typeface="ＭＳ Ｐゴシック"/>
              </a:rPr>
              <a:t>IV. Основные проблемы</a:t>
            </a:r>
            <a:endParaRPr lang="en-US" sz="1700" b="0" strike="noStrike" spc="-1">
              <a:latin typeface="Arial"/>
            </a:endParaRPr>
          </a:p>
        </p:txBody>
      </p:sp>
      <p:sp>
        <p:nvSpPr>
          <p:cNvPr id="91" name="CustomShape 4"/>
          <p:cNvSpPr/>
          <p:nvPr/>
        </p:nvSpPr>
        <p:spPr>
          <a:xfrm>
            <a:off x="0" y="0"/>
            <a:ext cx="12800880" cy="1577520"/>
          </a:xfrm>
          <a:prstGeom prst="rect">
            <a:avLst/>
          </a:prstGeom>
          <a:solidFill>
            <a:srgbClr val="143642"/>
          </a:solidFill>
          <a:ln>
            <a:noFill/>
          </a:ln>
          <a:effectLst>
            <a:outerShdw blurRad="40000" dist="2304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/>
        </p:style>
      </p:sp>
      <p:sp>
        <p:nvSpPr>
          <p:cNvPr id="92" name="CustomShape 5"/>
          <p:cNvSpPr/>
          <p:nvPr/>
        </p:nvSpPr>
        <p:spPr>
          <a:xfrm>
            <a:off x="199800" y="201240"/>
            <a:ext cx="12125880" cy="1168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6640" tIns="13320" rIns="26640" bIns="13320">
            <a:spAutoFit/>
          </a:bodyPr>
          <a:lstStyle/>
          <a:p>
            <a:pPr algn="ctr">
              <a:lnSpc>
                <a:spcPct val="100000"/>
              </a:lnSpc>
              <a:spcBef>
                <a:spcPts val="1749"/>
              </a:spcBef>
              <a:spcAft>
                <a:spcPts val="176"/>
              </a:spcAft>
            </a:pPr>
            <a:r>
              <a:rPr lang="en-US" sz="3500" b="1" strike="noStrike" spc="-1">
                <a:solidFill>
                  <a:srgbClr val="FFFFFF"/>
                </a:solidFill>
                <a:latin typeface="Arial"/>
                <a:ea typeface="ＭＳ Ｐゴシック"/>
              </a:rPr>
              <a:t>Республика Армения</a:t>
            </a:r>
            <a:endParaRPr lang="en-US" sz="3500" b="0" strike="noStrike" spc="-1">
              <a:latin typeface="Arial"/>
            </a:endParaRPr>
          </a:p>
          <a:p>
            <a:pPr algn="ctr">
              <a:lnSpc>
                <a:spcPct val="100000"/>
              </a:lnSpc>
              <a:spcAft>
                <a:spcPts val="176"/>
              </a:spcAft>
            </a:pPr>
            <a:r>
              <a:rPr lang="en-US" sz="2100" b="1" strike="noStrike" spc="-1">
                <a:solidFill>
                  <a:srgbClr val="FFFFFF"/>
                </a:solidFill>
                <a:latin typeface="Arial"/>
                <a:ea typeface="ＭＳ Ｐゴシック"/>
              </a:rPr>
              <a:t>Семинар по закупкам вакцин</a:t>
            </a:r>
            <a:endParaRPr lang="en-US" sz="2100" b="0" strike="noStrike" spc="-1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en-US" sz="1600" b="1" i="1" strike="noStrike" spc="-1">
                <a:solidFill>
                  <a:srgbClr val="FFFFFF"/>
                </a:solidFill>
                <a:latin typeface="Arial"/>
                <a:ea typeface="ＭＳ Ｐゴシック"/>
              </a:rPr>
              <a:t>Тбилиси, Апрель, 2019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93" name="Line 6"/>
          <p:cNvSpPr/>
          <p:nvPr/>
        </p:nvSpPr>
        <p:spPr>
          <a:xfrm>
            <a:off x="0" y="1574280"/>
            <a:ext cx="12801600" cy="13320"/>
          </a:xfrm>
          <a:prstGeom prst="line">
            <a:avLst/>
          </a:prstGeom>
          <a:ln w="190440">
            <a:solidFill>
              <a:srgbClr val="E47D25"/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/>
        </p:style>
      </p:sp>
      <p:sp>
        <p:nvSpPr>
          <p:cNvPr id="94" name="CustomShape 7"/>
          <p:cNvSpPr/>
          <p:nvPr/>
        </p:nvSpPr>
        <p:spPr>
          <a:xfrm>
            <a:off x="8577360" y="1715400"/>
            <a:ext cx="4048920" cy="4421160"/>
          </a:xfrm>
          <a:prstGeom prst="roundRect">
            <a:avLst>
              <a:gd name="adj" fmla="val 7146"/>
            </a:avLst>
          </a:prstGeom>
          <a:solidFill>
            <a:schemeClr val="bg2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95" name="CustomShape 8"/>
          <p:cNvSpPr/>
          <p:nvPr/>
        </p:nvSpPr>
        <p:spPr>
          <a:xfrm>
            <a:off x="8577360" y="1851480"/>
            <a:ext cx="4048920" cy="285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6640" tIns="13320" rIns="26640" bIns="13320">
            <a:spAutoFit/>
          </a:bodyPr>
          <a:lstStyle/>
          <a:p>
            <a:pPr algn="ctr">
              <a:lnSpc>
                <a:spcPct val="100000"/>
              </a:lnSpc>
              <a:spcBef>
                <a:spcPts val="850"/>
              </a:spcBef>
            </a:pPr>
            <a:r>
              <a:rPr lang="en-US" sz="1700" b="1" strike="noStrike" spc="-1">
                <a:solidFill>
                  <a:srgbClr val="CB1C68"/>
                </a:solidFill>
                <a:latin typeface="Arial"/>
                <a:ea typeface="ＭＳ Ｐゴシック"/>
              </a:rPr>
              <a:t>III. Закупка вакцин на практике</a:t>
            </a:r>
            <a:endParaRPr lang="en-US" sz="1700" b="0" strike="noStrike" spc="-1">
              <a:latin typeface="Arial"/>
            </a:endParaRPr>
          </a:p>
        </p:txBody>
      </p:sp>
      <p:pic>
        <p:nvPicPr>
          <p:cNvPr id="96" name="Picture 69"/>
          <p:cNvPicPr/>
          <p:nvPr/>
        </p:nvPicPr>
        <p:blipFill>
          <a:blip r:embed="rId3"/>
          <a:stretch/>
        </p:blipFill>
        <p:spPr>
          <a:xfrm>
            <a:off x="2930400" y="9193320"/>
            <a:ext cx="1373040" cy="525960"/>
          </a:xfrm>
          <a:prstGeom prst="rect">
            <a:avLst/>
          </a:prstGeom>
          <a:ln>
            <a:noFill/>
          </a:ln>
        </p:spPr>
      </p:pic>
      <p:pic>
        <p:nvPicPr>
          <p:cNvPr id="97" name="Picture 71"/>
          <p:cNvPicPr/>
          <p:nvPr/>
        </p:nvPicPr>
        <p:blipFill>
          <a:blip r:embed="rId4"/>
          <a:stretch/>
        </p:blipFill>
        <p:spPr>
          <a:xfrm>
            <a:off x="-11520" y="9241200"/>
            <a:ext cx="2066040" cy="430200"/>
          </a:xfrm>
          <a:prstGeom prst="rect">
            <a:avLst/>
          </a:prstGeom>
          <a:ln>
            <a:noFill/>
          </a:ln>
        </p:spPr>
      </p:pic>
      <p:grpSp>
        <p:nvGrpSpPr>
          <p:cNvPr id="99" name="Group 9"/>
          <p:cNvGrpSpPr/>
          <p:nvPr/>
        </p:nvGrpSpPr>
        <p:grpSpPr>
          <a:xfrm>
            <a:off x="3807900" y="1790640"/>
            <a:ext cx="4694400" cy="4391640"/>
            <a:chOff x="3768106" y="1790640"/>
            <a:chExt cx="4736152" cy="4391640"/>
          </a:xfrm>
        </p:grpSpPr>
        <p:sp>
          <p:nvSpPr>
            <p:cNvPr id="100" name="CustomShape 10"/>
            <p:cNvSpPr/>
            <p:nvPr/>
          </p:nvSpPr>
          <p:spPr>
            <a:xfrm>
              <a:off x="3768106" y="1790640"/>
              <a:ext cx="4736152" cy="4391640"/>
            </a:xfrm>
            <a:prstGeom prst="roundRect">
              <a:avLst>
                <a:gd name="adj" fmla="val 3882"/>
              </a:avLst>
            </a:prstGeom>
            <a:solidFill>
              <a:schemeClr val="bg2"/>
            </a:solidFill>
            <a:ln w="9360">
              <a:solidFill>
                <a:schemeClr val="tx1"/>
              </a:solidFill>
              <a:round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  <p:sp>
          <p:nvSpPr>
            <p:cNvPr id="101" name="CustomShape 11"/>
            <p:cNvSpPr/>
            <p:nvPr/>
          </p:nvSpPr>
          <p:spPr>
            <a:xfrm>
              <a:off x="4100760" y="1865032"/>
              <a:ext cx="4021560" cy="665537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26640" tIns="13320" rIns="26640" bIns="13320">
              <a:spAutoFit/>
            </a:bodyPr>
            <a:lstStyle/>
            <a:p>
              <a:pPr algn="ctr">
                <a:lnSpc>
                  <a:spcPct val="100000"/>
                </a:lnSpc>
                <a:spcBef>
                  <a:spcPts val="850"/>
                </a:spcBef>
              </a:pPr>
              <a:r>
                <a:rPr lang="en-US" sz="1700" b="1" strike="noStrike" spc="-1" dirty="0">
                  <a:solidFill>
                    <a:srgbClr val="CB1C68"/>
                  </a:solidFill>
                  <a:latin typeface="Arial"/>
                  <a:ea typeface="ＭＳ Ｐゴシック"/>
                </a:rPr>
                <a:t>II. </a:t>
              </a:r>
              <a:r>
                <a:rPr lang="en-US" sz="1700" b="1" strike="noStrike" spc="-1" dirty="0" err="1">
                  <a:solidFill>
                    <a:srgbClr val="CB1C68"/>
                  </a:solidFill>
                  <a:latin typeface="Arial"/>
                  <a:ea typeface="ＭＳ Ｐゴシック"/>
                </a:rPr>
                <a:t>Органограмма</a:t>
              </a:r>
              <a:r>
                <a:rPr lang="en-US" sz="1700" b="1" strike="noStrike" spc="-1" dirty="0">
                  <a:solidFill>
                    <a:srgbClr val="CB1C68"/>
                  </a:solidFill>
                  <a:latin typeface="Arial"/>
                  <a:ea typeface="ＭＳ Ｐゴシック"/>
                </a:rPr>
                <a:t> </a:t>
              </a:r>
            </a:p>
            <a:p>
              <a:pPr algn="ctr">
                <a:lnSpc>
                  <a:spcPct val="100000"/>
                </a:lnSpc>
                <a:spcBef>
                  <a:spcPts val="850"/>
                </a:spcBef>
              </a:pPr>
              <a:r>
                <a:rPr lang="en-US" sz="1700" b="1" strike="noStrike" spc="-1" dirty="0" err="1">
                  <a:solidFill>
                    <a:srgbClr val="CB1C68"/>
                  </a:solidFill>
                  <a:latin typeface="Arial"/>
                  <a:ea typeface="ＭＳ Ｐゴシック"/>
                </a:rPr>
                <a:t>закупок</a:t>
              </a:r>
              <a:r>
                <a:rPr lang="en-US" sz="1700" b="1" strike="noStrike" spc="-1" dirty="0">
                  <a:solidFill>
                    <a:srgbClr val="CB1C68"/>
                  </a:solidFill>
                  <a:latin typeface="Arial"/>
                  <a:ea typeface="ＭＳ Ｐゴシック"/>
                </a:rPr>
                <a:t> </a:t>
              </a:r>
              <a:r>
                <a:rPr lang="en-US" sz="1700" b="1" strike="noStrike" spc="-1" dirty="0" err="1">
                  <a:solidFill>
                    <a:srgbClr val="CB1C68"/>
                  </a:solidFill>
                  <a:latin typeface="Arial"/>
                  <a:ea typeface="ＭＳ Ｐゴシック"/>
                </a:rPr>
                <a:t>вакцин</a:t>
              </a:r>
              <a:endParaRPr lang="en-US" sz="1700" b="0" strike="noStrike" spc="-1" dirty="0">
                <a:latin typeface="Arial"/>
              </a:endParaRPr>
            </a:p>
          </p:txBody>
        </p:sp>
        <p:sp>
          <p:nvSpPr>
            <p:cNvPr id="102" name="CustomShape 12"/>
            <p:cNvSpPr/>
            <p:nvPr/>
          </p:nvSpPr>
          <p:spPr>
            <a:xfrm>
              <a:off x="4158872" y="2973240"/>
              <a:ext cx="1024768" cy="339840"/>
            </a:xfrm>
            <a:prstGeom prst="rect">
              <a:avLst/>
            </a:prstGeom>
            <a:solidFill>
              <a:schemeClr val="accent6"/>
            </a:solidFill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26640" tIns="13320" rIns="26640" bIns="1332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200" b="0" strike="noStrike" spc="-1">
                  <a:solidFill>
                    <a:srgbClr val="313231"/>
                  </a:solidFill>
                  <a:latin typeface="Arial"/>
                  <a:ea typeface="DejaVu Sans"/>
                </a:rPr>
                <a:t>МЗ</a:t>
              </a:r>
              <a:endParaRPr lang="en-US" sz="1200" b="0" strike="noStrike" spc="-1">
                <a:latin typeface="Arial"/>
              </a:endParaRPr>
            </a:p>
          </p:txBody>
        </p:sp>
        <p:sp>
          <p:nvSpPr>
            <p:cNvPr id="103" name="CustomShape 13"/>
            <p:cNvSpPr/>
            <p:nvPr/>
          </p:nvSpPr>
          <p:spPr>
            <a:xfrm>
              <a:off x="6007680" y="3525840"/>
              <a:ext cx="1468800" cy="266040"/>
            </a:xfrm>
            <a:prstGeom prst="roundRect">
              <a:avLst>
                <a:gd name="adj" fmla="val 16667"/>
              </a:avLst>
            </a:prstGeom>
            <a:solidFill>
              <a:srgbClr val="00B0F0"/>
            </a:solidFill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26640" tIns="13320" rIns="26640" bIns="1332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200" b="1" strike="noStrike" spc="-1">
                  <a:solidFill>
                    <a:srgbClr val="F7F7F7"/>
                  </a:solidFill>
                  <a:latin typeface="Arial"/>
                  <a:ea typeface="DejaVu Sans"/>
                </a:rPr>
                <a:t>ЮНИСЕФ ОС</a:t>
              </a:r>
              <a:endParaRPr lang="en-US" sz="1200" b="0" strike="noStrike" spc="-1">
                <a:latin typeface="Arial"/>
              </a:endParaRPr>
            </a:p>
          </p:txBody>
        </p:sp>
        <p:sp>
          <p:nvSpPr>
            <p:cNvPr id="104" name="CustomShape 14"/>
            <p:cNvSpPr/>
            <p:nvPr/>
          </p:nvSpPr>
          <p:spPr>
            <a:xfrm>
              <a:off x="7268400" y="2973240"/>
              <a:ext cx="534240" cy="339840"/>
            </a:xfrm>
            <a:prstGeom prst="rect">
              <a:avLst/>
            </a:prstGeom>
            <a:solidFill>
              <a:schemeClr val="accent6"/>
            </a:solidFill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26640" tIns="13320" rIns="26640" bIns="1332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200" b="0" strike="noStrike" spc="-1">
                  <a:solidFill>
                    <a:srgbClr val="313231"/>
                  </a:solidFill>
                  <a:latin typeface="Arial"/>
                  <a:ea typeface="DejaVu Sans"/>
                </a:rPr>
                <a:t>МФ</a:t>
              </a:r>
              <a:endParaRPr lang="en-US" sz="1200" b="0" strike="noStrike" spc="-1">
                <a:latin typeface="Arial"/>
              </a:endParaRPr>
            </a:p>
          </p:txBody>
        </p:sp>
        <p:sp>
          <p:nvSpPr>
            <p:cNvPr id="105" name="CustomShape 15"/>
            <p:cNvSpPr/>
            <p:nvPr/>
          </p:nvSpPr>
          <p:spPr>
            <a:xfrm>
              <a:off x="6896520" y="5526000"/>
              <a:ext cx="1160640" cy="338760"/>
            </a:xfrm>
            <a:prstGeom prst="roundRect">
              <a:avLst>
                <a:gd name="adj" fmla="val 50000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26640" tIns="13320" rIns="26640" bIns="1332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100" b="0" strike="noStrike" spc="-1" dirty="0" err="1">
                  <a:solidFill>
                    <a:srgbClr val="313231"/>
                  </a:solidFill>
                  <a:latin typeface="Arial"/>
                  <a:ea typeface="DejaVu Sans"/>
                </a:rPr>
                <a:t>Подрядчики</a:t>
              </a:r>
              <a:endParaRPr lang="en-US" sz="1100" b="0" strike="noStrike" spc="-1" dirty="0">
                <a:latin typeface="Arial"/>
              </a:endParaRPr>
            </a:p>
          </p:txBody>
        </p:sp>
        <p:sp>
          <p:nvSpPr>
            <p:cNvPr id="106" name="CustomShape 16"/>
            <p:cNvSpPr/>
            <p:nvPr/>
          </p:nvSpPr>
          <p:spPr>
            <a:xfrm flipV="1">
              <a:off x="5366880" y="3791160"/>
              <a:ext cx="1374840" cy="816840"/>
            </a:xfrm>
            <a:prstGeom prst="bentConnector2">
              <a:avLst/>
            </a:prstGeom>
            <a:noFill/>
            <a:ln w="38160">
              <a:solidFill>
                <a:srgbClr val="0070C0"/>
              </a:solidFill>
              <a:round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07" name="CustomShape 17"/>
            <p:cNvSpPr/>
            <p:nvPr/>
          </p:nvSpPr>
          <p:spPr>
            <a:xfrm>
              <a:off x="6149880" y="4088160"/>
              <a:ext cx="1182600" cy="266040"/>
            </a:xfrm>
            <a:prstGeom prst="roundRect">
              <a:avLst>
                <a:gd name="adj" fmla="val 16667"/>
              </a:avLst>
            </a:prstGeom>
            <a:solidFill>
              <a:srgbClr val="00B0F0"/>
            </a:solidFill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26640" tIns="13320" rIns="26640" bIns="1332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200" b="1" strike="noStrike" spc="-1">
                  <a:solidFill>
                    <a:srgbClr val="F7F7F7"/>
                  </a:solidFill>
                  <a:latin typeface="Arial"/>
                  <a:ea typeface="DejaVu Sans"/>
                </a:rPr>
                <a:t>ЮНИСЕФ CО</a:t>
              </a:r>
              <a:endParaRPr lang="en-US" sz="1200" b="0" strike="noStrike" spc="-1">
                <a:latin typeface="Arial"/>
              </a:endParaRPr>
            </a:p>
          </p:txBody>
        </p:sp>
        <p:sp>
          <p:nvSpPr>
            <p:cNvPr id="108" name="CustomShape 18"/>
            <p:cNvSpPr/>
            <p:nvPr/>
          </p:nvSpPr>
          <p:spPr>
            <a:xfrm>
              <a:off x="5362200" y="4434840"/>
              <a:ext cx="1368000" cy="16380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26640" tIns="13320" rIns="26640" bIns="1332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900" b="0" strike="noStrike" spc="-1">
                  <a:solidFill>
                    <a:srgbClr val="313231"/>
                  </a:solidFill>
                  <a:latin typeface="Arial"/>
                  <a:ea typeface="DejaVu Sans"/>
                </a:rPr>
                <a:t>Закупки ЮНИСЕФ</a:t>
              </a:r>
              <a:endParaRPr lang="en-US" sz="900" b="0" strike="noStrike" spc="-1">
                <a:latin typeface="Arial"/>
              </a:endParaRPr>
            </a:p>
          </p:txBody>
        </p:sp>
        <p:sp>
          <p:nvSpPr>
            <p:cNvPr id="109" name="CustomShape 19"/>
            <p:cNvSpPr/>
            <p:nvPr/>
          </p:nvSpPr>
          <p:spPr>
            <a:xfrm>
              <a:off x="5235840" y="5620680"/>
              <a:ext cx="1450080" cy="482760"/>
            </a:xfrm>
            <a:prstGeom prst="rect">
              <a:avLst/>
            </a:prstGeom>
            <a:solidFill>
              <a:schemeClr val="accent6"/>
            </a:solidFill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26640" tIns="13320" rIns="26640" bIns="1332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200" b="0" strike="noStrike" spc="-1">
                  <a:solidFill>
                    <a:srgbClr val="313231"/>
                  </a:solidFill>
                  <a:latin typeface="Arial"/>
                  <a:ea typeface="DejaVu Sans"/>
                </a:rPr>
                <a:t>МЗ</a:t>
              </a:r>
              <a:endParaRPr lang="en-US" sz="1200" b="0" strike="noStrike" spc="-1">
                <a:latin typeface="Arial"/>
              </a:endParaRPr>
            </a:p>
          </p:txBody>
        </p:sp>
        <p:sp>
          <p:nvSpPr>
            <p:cNvPr id="110" name="CustomShape 20"/>
            <p:cNvSpPr/>
            <p:nvPr/>
          </p:nvSpPr>
          <p:spPr>
            <a:xfrm>
              <a:off x="5184360" y="3143520"/>
              <a:ext cx="2082960" cy="3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8160">
              <a:solidFill>
                <a:srgbClr val="A80548"/>
              </a:solidFill>
              <a:round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11" name="CustomShape 21"/>
            <p:cNvSpPr/>
            <p:nvPr/>
          </p:nvSpPr>
          <p:spPr>
            <a:xfrm>
              <a:off x="5630040" y="3228840"/>
              <a:ext cx="1177200" cy="2271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900" b="0" strike="noStrike" spc="-1">
                  <a:solidFill>
                    <a:srgbClr val="313231"/>
                  </a:solidFill>
                  <a:latin typeface="Arial"/>
                  <a:ea typeface="DejaVu Sans"/>
                </a:rPr>
                <a:t>финансирование</a:t>
              </a:r>
              <a:endParaRPr lang="en-US" sz="900" b="0" strike="noStrike" spc="-1">
                <a:latin typeface="Arial"/>
              </a:endParaRPr>
            </a:p>
          </p:txBody>
        </p:sp>
        <p:sp>
          <p:nvSpPr>
            <p:cNvPr id="112" name="CustomShape 22"/>
            <p:cNvSpPr/>
            <p:nvPr/>
          </p:nvSpPr>
          <p:spPr>
            <a:xfrm>
              <a:off x="5730840" y="2789280"/>
              <a:ext cx="1024200" cy="22716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45000" rIns="90000" bIns="45000">
              <a:spAutoFit/>
            </a:bodyPr>
            <a:lstStyle/>
            <a:p>
              <a:pPr>
                <a:lnSpc>
                  <a:spcPct val="100000"/>
                </a:lnSpc>
              </a:pPr>
              <a:r>
                <a:rPr lang="en-US" sz="900" b="0" strike="noStrike" spc="-1">
                  <a:solidFill>
                    <a:srgbClr val="313231"/>
                  </a:solidFill>
                  <a:latin typeface="Arial"/>
                  <a:ea typeface="DejaVu Sans"/>
                </a:rPr>
                <a:t>планирование</a:t>
              </a:r>
              <a:endParaRPr lang="en-US" sz="900" b="0" strike="noStrike" spc="-1">
                <a:latin typeface="Arial"/>
              </a:endParaRPr>
            </a:p>
          </p:txBody>
        </p:sp>
        <p:sp>
          <p:nvSpPr>
            <p:cNvPr id="114" name="CustomShape 24"/>
            <p:cNvSpPr/>
            <p:nvPr/>
          </p:nvSpPr>
          <p:spPr>
            <a:xfrm rot="16200000" flipV="1">
              <a:off x="6122520" y="4169880"/>
              <a:ext cx="615600" cy="2093400"/>
            </a:xfrm>
            <a:prstGeom prst="bentConnector2">
              <a:avLst/>
            </a:prstGeom>
            <a:noFill/>
            <a:ln w="28440">
              <a:solidFill>
                <a:srgbClr val="00A6B6"/>
              </a:solidFill>
              <a:round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  <p:sp>
          <p:nvSpPr>
            <p:cNvPr id="113" name="CustomShape 23"/>
            <p:cNvSpPr/>
            <p:nvPr/>
          </p:nvSpPr>
          <p:spPr>
            <a:xfrm>
              <a:off x="4100760" y="4052160"/>
              <a:ext cx="1265760" cy="1115640"/>
            </a:xfrm>
            <a:prstGeom prst="roundRect">
              <a:avLst>
                <a:gd name="adj" fmla="val 16667"/>
              </a:avLst>
            </a:prstGeom>
            <a:solidFill>
              <a:schemeClr val="accent6">
                <a:lumMod val="60000"/>
                <a:lumOff val="40000"/>
              </a:schemeClr>
            </a:solidFill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26640" tIns="13320" rIns="26640" bIns="1332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000" b="0" strike="noStrike" spc="-1" dirty="0">
                  <a:solidFill>
                    <a:srgbClr val="313231"/>
                  </a:solidFill>
                  <a:latin typeface="Arial"/>
                  <a:ea typeface="DejaVu Sans"/>
                </a:rPr>
                <a:t>‘’</a:t>
              </a:r>
              <a:r>
                <a:rPr lang="en-US" sz="1000" b="0" strike="noStrike" spc="-1" dirty="0" err="1">
                  <a:solidFill>
                    <a:srgbClr val="313231"/>
                  </a:solidFill>
                  <a:latin typeface="Arial"/>
                  <a:ea typeface="DejaVu Sans"/>
                </a:rPr>
                <a:t>Национальный</a:t>
              </a:r>
              <a:r>
                <a:rPr lang="en-US" sz="1000" b="0" strike="noStrike" spc="-1" dirty="0">
                  <a:solidFill>
                    <a:srgbClr val="313231"/>
                  </a:solidFill>
                  <a:latin typeface="Arial"/>
                  <a:ea typeface="DejaVu Sans"/>
                </a:rPr>
                <a:t> </a:t>
              </a:r>
              <a:r>
                <a:rPr lang="en-US" sz="1000" b="0" strike="noStrike" spc="-1" dirty="0" err="1">
                  <a:solidFill>
                    <a:srgbClr val="313231"/>
                  </a:solidFill>
                  <a:latin typeface="Arial"/>
                  <a:ea typeface="DejaVu Sans"/>
                </a:rPr>
                <a:t>центр</a:t>
              </a:r>
              <a:r>
                <a:rPr lang="en-US" sz="1000" b="0" strike="noStrike" spc="-1" dirty="0">
                  <a:solidFill>
                    <a:srgbClr val="313231"/>
                  </a:solidFill>
                  <a:latin typeface="Arial"/>
                  <a:ea typeface="DejaVu Sans"/>
                </a:rPr>
                <a:t> </a:t>
              </a:r>
              <a:r>
                <a:rPr lang="en-US" sz="1000" b="0" strike="noStrike" spc="-1" dirty="0" err="1">
                  <a:solidFill>
                    <a:srgbClr val="313231"/>
                  </a:solidFill>
                  <a:latin typeface="Arial"/>
                  <a:ea typeface="DejaVu Sans"/>
                </a:rPr>
                <a:t>по</a:t>
              </a:r>
              <a:r>
                <a:rPr lang="en-US" sz="1000" b="0" strike="noStrike" spc="-1" dirty="0">
                  <a:solidFill>
                    <a:srgbClr val="313231"/>
                  </a:solidFill>
                  <a:latin typeface="Arial"/>
                  <a:ea typeface="DejaVu Sans"/>
                </a:rPr>
                <a:t> </a:t>
              </a:r>
              <a:r>
                <a:rPr lang="en-US" sz="1000" b="0" strike="noStrike" spc="-1" dirty="0" err="1">
                  <a:solidFill>
                    <a:srgbClr val="313231"/>
                  </a:solidFill>
                  <a:latin typeface="Arial"/>
                  <a:ea typeface="DejaVu Sans"/>
                </a:rPr>
                <a:t>контролю</a:t>
              </a:r>
              <a:r>
                <a:rPr lang="en-US" sz="1000" b="0" strike="noStrike" spc="-1" dirty="0">
                  <a:solidFill>
                    <a:srgbClr val="313231"/>
                  </a:solidFill>
                  <a:latin typeface="Arial"/>
                  <a:ea typeface="DejaVu Sans"/>
                </a:rPr>
                <a:t> </a:t>
              </a:r>
              <a:r>
                <a:rPr lang="en-US" sz="1000" b="0" strike="noStrike" spc="-1" dirty="0" err="1">
                  <a:solidFill>
                    <a:srgbClr val="313231"/>
                  </a:solidFill>
                  <a:latin typeface="Arial"/>
                  <a:ea typeface="DejaVu Sans"/>
                </a:rPr>
                <a:t>и</a:t>
              </a:r>
              <a:r>
                <a:rPr lang="en-US" sz="1000" b="0" strike="noStrike" spc="-1" dirty="0">
                  <a:solidFill>
                    <a:srgbClr val="313231"/>
                  </a:solidFill>
                  <a:latin typeface="Arial"/>
                  <a:ea typeface="DejaVu Sans"/>
                </a:rPr>
                <a:t> </a:t>
              </a:r>
              <a:r>
                <a:rPr lang="en-US" sz="1000" b="0" strike="noStrike" spc="-1" dirty="0" err="1">
                  <a:solidFill>
                    <a:srgbClr val="313231"/>
                  </a:solidFill>
                  <a:latin typeface="Arial"/>
                  <a:ea typeface="DejaVu Sans"/>
                </a:rPr>
                <a:t>профилактики</a:t>
              </a:r>
              <a:r>
                <a:rPr lang="en-US" sz="1000" b="0" strike="noStrike" spc="-1" dirty="0">
                  <a:solidFill>
                    <a:srgbClr val="313231"/>
                  </a:solidFill>
                  <a:latin typeface="Arial"/>
                  <a:ea typeface="DejaVu Sans"/>
                </a:rPr>
                <a:t> </a:t>
              </a:r>
              <a:r>
                <a:rPr lang="en-US" sz="1000" b="0" strike="noStrike" spc="-1" dirty="0" err="1">
                  <a:solidFill>
                    <a:srgbClr val="313231"/>
                  </a:solidFill>
                  <a:latin typeface="Arial"/>
                  <a:ea typeface="DejaVu Sans"/>
                </a:rPr>
                <a:t>заболеваний</a:t>
              </a:r>
              <a:r>
                <a:rPr lang="en-US" sz="1000" b="0" strike="noStrike" spc="-1" dirty="0">
                  <a:solidFill>
                    <a:srgbClr val="313231"/>
                  </a:solidFill>
                  <a:latin typeface="Arial"/>
                  <a:ea typeface="DejaVu Sans"/>
                </a:rPr>
                <a:t>’’ МЗ</a:t>
              </a:r>
              <a:endParaRPr lang="en-US" sz="1000" b="0" strike="noStrike" spc="-1" dirty="0">
                <a:latin typeface="Arial"/>
              </a:endParaRPr>
            </a:p>
            <a:p>
              <a:pPr algn="ctr">
                <a:lnSpc>
                  <a:spcPct val="100000"/>
                </a:lnSpc>
              </a:pPr>
              <a:endParaRPr lang="en-US" sz="1000" b="0" strike="noStrike" spc="-1" dirty="0">
                <a:latin typeface="Arial"/>
              </a:endParaRPr>
            </a:p>
          </p:txBody>
        </p:sp>
        <p:sp>
          <p:nvSpPr>
            <p:cNvPr id="115" name="CustomShape 25"/>
            <p:cNvSpPr/>
            <p:nvPr/>
          </p:nvSpPr>
          <p:spPr>
            <a:xfrm>
              <a:off x="6938640" y="4701240"/>
              <a:ext cx="1146600" cy="438120"/>
            </a:xfrm>
            <a:prstGeom prst="rect">
              <a:avLst/>
            </a:prstGeom>
            <a:solidFill>
              <a:srgbClr val="CAEF00"/>
            </a:solidFill>
            <a:ln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 lIns="26640" tIns="13320" rIns="26640" bIns="13320" anchor="ctr">
              <a:no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050" b="0" strike="noStrike" spc="-1">
                  <a:solidFill>
                    <a:srgbClr val="313231"/>
                  </a:solidFill>
                  <a:latin typeface="Arial"/>
                  <a:ea typeface="DejaVu Sans"/>
                </a:rPr>
                <a:t>Таможня</a:t>
              </a:r>
              <a:endParaRPr lang="en-US" sz="1050" b="0" strike="noStrike" spc="-1">
                <a:latin typeface="Arial"/>
              </a:endParaRPr>
            </a:p>
          </p:txBody>
        </p:sp>
        <p:sp>
          <p:nvSpPr>
            <p:cNvPr id="116" name="CustomShape 26"/>
            <p:cNvSpPr/>
            <p:nvPr/>
          </p:nvSpPr>
          <p:spPr>
            <a:xfrm>
              <a:off x="5232240" y="5332320"/>
              <a:ext cx="1450080" cy="178920"/>
            </a:xfrm>
            <a:prstGeom prst="rect">
              <a:avLst/>
            </a:prstGeom>
            <a:noFill/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26640" tIns="13320" rIns="26640" bIns="13320">
              <a:spAutoFit/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1000" b="0" strike="noStrike" spc="-1">
                  <a:solidFill>
                    <a:srgbClr val="313231"/>
                  </a:solidFill>
                  <a:latin typeface="Arial"/>
                  <a:ea typeface="DejaVu Sans"/>
                </a:rPr>
                <a:t>Местные закупки</a:t>
              </a:r>
              <a:endParaRPr lang="en-US" sz="1000" b="0" strike="noStrike" spc="-1">
                <a:latin typeface="Arial"/>
              </a:endParaRPr>
            </a:p>
          </p:txBody>
        </p:sp>
        <p:sp>
          <p:nvSpPr>
            <p:cNvPr id="117" name="CustomShape 27"/>
            <p:cNvSpPr/>
            <p:nvPr/>
          </p:nvSpPr>
          <p:spPr>
            <a:xfrm>
              <a:off x="4660560" y="5906520"/>
              <a:ext cx="574560" cy="360"/>
            </a:xfrm>
            <a:custGeom>
              <a:avLst/>
              <a:gdLst/>
              <a:ahLst/>
              <a:cxnLst/>
              <a:rect l="l" t="t" r="r" b="b"/>
              <a:pathLst>
                <a:path w="21600" h="21600">
                  <a:moveTo>
                    <a:pt x="0" y="0"/>
                  </a:moveTo>
                  <a:lnTo>
                    <a:pt x="21600" y="21600"/>
                  </a:lnTo>
                </a:path>
              </a:pathLst>
            </a:custGeom>
            <a:noFill/>
            <a:ln w="38160">
              <a:solidFill>
                <a:srgbClr val="A80548"/>
              </a:solidFill>
              <a:round/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/>
          </p:style>
        </p:sp>
      </p:grpSp>
      <p:sp>
        <p:nvSpPr>
          <p:cNvPr id="118" name="CustomShape 28"/>
          <p:cNvSpPr/>
          <p:nvPr/>
        </p:nvSpPr>
        <p:spPr>
          <a:xfrm>
            <a:off x="50638" y="1777320"/>
            <a:ext cx="3765722" cy="4439880"/>
          </a:xfrm>
          <a:prstGeom prst="roundRect">
            <a:avLst>
              <a:gd name="adj" fmla="val 7146"/>
            </a:avLst>
          </a:prstGeom>
          <a:solidFill>
            <a:schemeClr val="bg2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19" name="CustomShape 29"/>
          <p:cNvSpPr/>
          <p:nvPr/>
        </p:nvSpPr>
        <p:spPr>
          <a:xfrm>
            <a:off x="455220" y="1775520"/>
            <a:ext cx="2866320" cy="2397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6640" tIns="13320" rIns="26640" bIns="13320">
            <a:spAutoFit/>
          </a:bodyPr>
          <a:lstStyle/>
          <a:p>
            <a:pPr algn="ctr">
              <a:lnSpc>
                <a:spcPct val="100000"/>
              </a:lnSpc>
              <a:spcBef>
                <a:spcPts val="700"/>
              </a:spcBef>
            </a:pPr>
            <a:r>
              <a:rPr lang="en-US" sz="1400" b="1" strike="noStrike" spc="-1" dirty="0">
                <a:solidFill>
                  <a:srgbClr val="CB1C68"/>
                </a:solidFill>
                <a:latin typeface="Arial"/>
                <a:ea typeface="ＭＳ Ｐゴシック"/>
              </a:rPr>
              <a:t>I. </a:t>
            </a:r>
            <a:r>
              <a:rPr lang="en-US" sz="1400" b="1" strike="noStrike" spc="-1" dirty="0" err="1">
                <a:solidFill>
                  <a:srgbClr val="CB1C68"/>
                </a:solidFill>
                <a:latin typeface="Arial"/>
                <a:ea typeface="ＭＳ Ｐゴシック"/>
              </a:rPr>
              <a:t>Что</a:t>
            </a:r>
            <a:r>
              <a:rPr lang="en-US" sz="1400" b="1" strike="noStrike" spc="-1" dirty="0">
                <a:solidFill>
                  <a:srgbClr val="CB1C68"/>
                </a:solidFill>
                <a:latin typeface="Arial"/>
                <a:ea typeface="ＭＳ Ｐゴシック"/>
              </a:rPr>
              <a:t> </a:t>
            </a:r>
            <a:r>
              <a:rPr lang="en-US" sz="1400" b="1" strike="noStrike" spc="-1" dirty="0" err="1">
                <a:solidFill>
                  <a:srgbClr val="CB1C68"/>
                </a:solidFill>
                <a:latin typeface="Arial"/>
                <a:ea typeface="ＭＳ Ｐゴシック"/>
              </a:rPr>
              <a:t>и</a:t>
            </a:r>
            <a:r>
              <a:rPr lang="en-US" sz="1400" b="1" strike="noStrike" spc="-1" dirty="0">
                <a:solidFill>
                  <a:srgbClr val="CB1C68"/>
                </a:solidFill>
                <a:latin typeface="Arial"/>
                <a:ea typeface="ＭＳ Ｐゴシック"/>
              </a:rPr>
              <a:t> </a:t>
            </a:r>
            <a:r>
              <a:rPr lang="en-US" sz="1400" b="1" strike="noStrike" spc="-1" dirty="0" err="1">
                <a:solidFill>
                  <a:srgbClr val="CB1C68"/>
                </a:solidFill>
                <a:latin typeface="Arial"/>
                <a:ea typeface="ＭＳ Ｐゴシック"/>
              </a:rPr>
              <a:t>как</a:t>
            </a:r>
            <a:endParaRPr lang="en-US" sz="1400" b="0" strike="noStrike" spc="-1" dirty="0">
              <a:latin typeface="Arial"/>
            </a:endParaRPr>
          </a:p>
        </p:txBody>
      </p:sp>
      <p:sp>
        <p:nvSpPr>
          <p:cNvPr id="122" name="CustomShape 32"/>
          <p:cNvSpPr/>
          <p:nvPr/>
        </p:nvSpPr>
        <p:spPr>
          <a:xfrm>
            <a:off x="8600622" y="2148580"/>
            <a:ext cx="4100717" cy="3980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 fontScale="86500" lnSpcReduction="10000"/>
          </a:bodyPr>
          <a:lstStyle/>
          <a:p>
            <a:pPr marL="57240">
              <a:lnSpc>
                <a:spcPct val="100000"/>
              </a:lnSpc>
              <a:spcBef>
                <a:spcPts val="221"/>
              </a:spcBef>
            </a:pP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Нормативно-правовая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  <a:ea typeface="DejaVu Sans"/>
              </a:rPr>
              <a:t>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база</a:t>
            </a:r>
            <a:endParaRPr lang="en-US" sz="1100" b="0" strike="noStrike" spc="-1" dirty="0">
              <a:latin typeface="Arial"/>
            </a:endParaRPr>
          </a:p>
          <a:p>
            <a:pPr marL="228600" indent="-170640">
              <a:lnSpc>
                <a:spcPct val="100000"/>
              </a:lnSpc>
              <a:spcBef>
                <a:spcPts val="221"/>
              </a:spcBef>
              <a:buClr>
                <a:srgbClr val="00B0F0"/>
              </a:buClr>
              <a:buFont typeface="Wingdings" charset="2"/>
              <a:buChar char=""/>
            </a:pPr>
            <a:r>
              <a:rPr lang="en-US" sz="11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Закон</a:t>
            </a:r>
            <a:r>
              <a:rPr lang="en-US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</a:t>
            </a:r>
            <a:r>
              <a:rPr lang="en-US" sz="11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о</a:t>
            </a:r>
            <a:r>
              <a:rPr lang="en-US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</a:t>
            </a:r>
            <a:r>
              <a:rPr lang="en-US" sz="11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закупках</a:t>
            </a:r>
            <a:r>
              <a:rPr lang="en-US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РА 2016 </a:t>
            </a:r>
            <a:r>
              <a:rPr lang="en-US" sz="11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года</a:t>
            </a:r>
            <a:endParaRPr lang="en-US" sz="1100" strike="noStrike" spc="-1" dirty="0">
              <a:latin typeface="Arial"/>
            </a:endParaRPr>
          </a:p>
          <a:p>
            <a:pPr marL="228600" indent="-170640">
              <a:lnSpc>
                <a:spcPct val="100000"/>
              </a:lnSpc>
              <a:spcBef>
                <a:spcPts val="221"/>
              </a:spcBef>
              <a:buClr>
                <a:srgbClr val="00B0F0"/>
              </a:buClr>
              <a:buFont typeface="Wingdings" charset="2"/>
              <a:buChar char=""/>
            </a:pPr>
            <a:r>
              <a:rPr lang="en-US" sz="11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Постановление</a:t>
            </a:r>
            <a:r>
              <a:rPr lang="en-US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</a:t>
            </a:r>
            <a:r>
              <a:rPr lang="en-US" sz="11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правительства</a:t>
            </a:r>
            <a:r>
              <a:rPr lang="en-US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</a:t>
            </a:r>
            <a:r>
              <a:rPr lang="en-US" sz="11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о</a:t>
            </a:r>
            <a:r>
              <a:rPr lang="en-US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</a:t>
            </a:r>
            <a:r>
              <a:rPr lang="en-US" sz="11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закупке</a:t>
            </a:r>
            <a:r>
              <a:rPr lang="en-US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</a:t>
            </a:r>
            <a:r>
              <a:rPr lang="en-US" sz="11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вакцин</a:t>
            </a:r>
            <a:r>
              <a:rPr lang="en-US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N 498-Н  2018 </a:t>
            </a:r>
            <a:r>
              <a:rPr lang="en-US" sz="11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г</a:t>
            </a:r>
            <a:r>
              <a:rPr lang="en-US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(</a:t>
            </a:r>
            <a:r>
              <a:rPr lang="en-US" sz="11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Постановление</a:t>
            </a:r>
            <a:r>
              <a:rPr lang="en-US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</a:t>
            </a:r>
            <a:r>
              <a:rPr lang="en-US" sz="11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правительства</a:t>
            </a:r>
            <a:r>
              <a:rPr lang="en-US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, </a:t>
            </a:r>
            <a:r>
              <a:rPr lang="en-US" sz="11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которое</a:t>
            </a:r>
            <a:r>
              <a:rPr lang="en-US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</a:t>
            </a:r>
            <a:r>
              <a:rPr lang="en-US" sz="11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дает</a:t>
            </a:r>
            <a:r>
              <a:rPr lang="en-US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</a:t>
            </a:r>
            <a:r>
              <a:rPr lang="en-US" sz="11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возможность</a:t>
            </a:r>
            <a:r>
              <a:rPr lang="en-US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</a:t>
            </a:r>
            <a:r>
              <a:rPr lang="en-US" sz="11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сделать</a:t>
            </a:r>
            <a:r>
              <a:rPr lang="en-US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</a:t>
            </a:r>
            <a:r>
              <a:rPr lang="en-US" sz="11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закупки</a:t>
            </a:r>
            <a:r>
              <a:rPr lang="en-US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</a:t>
            </a:r>
            <a:r>
              <a:rPr lang="en-US" sz="11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из</a:t>
            </a:r>
            <a:r>
              <a:rPr lang="en-US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</a:t>
            </a:r>
            <a:r>
              <a:rPr lang="en-US" sz="11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одного</a:t>
            </a:r>
            <a:r>
              <a:rPr lang="en-US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</a:t>
            </a:r>
            <a:r>
              <a:rPr lang="en-US" sz="11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источника</a:t>
            </a:r>
            <a:r>
              <a:rPr lang="en-US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</a:t>
            </a:r>
            <a:r>
              <a:rPr lang="en-US" sz="11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на</a:t>
            </a:r>
            <a:r>
              <a:rPr lang="en-US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5 </a:t>
            </a:r>
            <a:r>
              <a:rPr lang="en-US" sz="11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лет</a:t>
            </a:r>
            <a:r>
              <a:rPr lang="en-US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)</a:t>
            </a:r>
            <a:endParaRPr lang="en-US" sz="1100" strike="noStrike" spc="-1" dirty="0">
              <a:latin typeface="Arial"/>
            </a:endParaRPr>
          </a:p>
          <a:p>
            <a:pPr marL="228600" indent="-170640">
              <a:lnSpc>
                <a:spcPct val="100000"/>
              </a:lnSpc>
              <a:spcBef>
                <a:spcPts val="221"/>
              </a:spcBef>
              <a:buClr>
                <a:srgbClr val="00B0F0"/>
              </a:buClr>
              <a:buFont typeface="Wingdings" charset="2"/>
              <a:buChar char=""/>
            </a:pPr>
            <a:r>
              <a:rPr lang="en-US" sz="11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Постановлением</a:t>
            </a:r>
            <a:r>
              <a:rPr lang="en-US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</a:t>
            </a:r>
            <a:r>
              <a:rPr lang="en-US" sz="11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правительства</a:t>
            </a:r>
            <a:r>
              <a:rPr lang="en-US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 </a:t>
            </a:r>
            <a:r>
              <a:rPr lang="en-US" sz="11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эафиксированны</a:t>
            </a:r>
            <a:r>
              <a:rPr lang="en-US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</a:t>
            </a:r>
            <a:r>
              <a:rPr lang="en-US" sz="11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критерии</a:t>
            </a:r>
            <a:r>
              <a:rPr lang="en-US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</a:t>
            </a:r>
            <a:r>
              <a:rPr lang="en-US" sz="11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для</a:t>
            </a:r>
            <a:r>
              <a:rPr lang="en-US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 </a:t>
            </a:r>
            <a:r>
              <a:rPr lang="en-US" sz="11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создания</a:t>
            </a:r>
            <a:r>
              <a:rPr lang="en-US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</a:t>
            </a:r>
            <a:r>
              <a:rPr lang="en-US" sz="11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единных</a:t>
            </a:r>
            <a:r>
              <a:rPr lang="en-US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</a:t>
            </a:r>
            <a:r>
              <a:rPr lang="en-US" sz="11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технических</a:t>
            </a:r>
            <a:r>
              <a:rPr lang="en-US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</a:t>
            </a:r>
            <a:r>
              <a:rPr lang="en-US" sz="11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спецификации</a:t>
            </a:r>
            <a:r>
              <a:rPr lang="en-US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</a:t>
            </a:r>
            <a:r>
              <a:rPr lang="en-US" sz="11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лекарств</a:t>
            </a:r>
            <a:r>
              <a:rPr lang="en-US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, </a:t>
            </a:r>
            <a:r>
              <a:rPr lang="en-US" sz="11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а</a:t>
            </a:r>
            <a:r>
              <a:rPr lang="en-US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</a:t>
            </a:r>
            <a:r>
              <a:rPr lang="en-US" sz="11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также</a:t>
            </a:r>
            <a:r>
              <a:rPr lang="en-US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 </a:t>
            </a:r>
            <a:r>
              <a:rPr lang="en-US" sz="11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критерии</a:t>
            </a:r>
            <a:r>
              <a:rPr lang="en-US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</a:t>
            </a:r>
            <a:r>
              <a:rPr lang="en-US" sz="11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для</a:t>
            </a:r>
            <a:r>
              <a:rPr lang="en-US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 </a:t>
            </a:r>
            <a:r>
              <a:rPr lang="en-US" sz="11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незарегистрированных</a:t>
            </a:r>
            <a:r>
              <a:rPr lang="en-US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</a:t>
            </a:r>
            <a:r>
              <a:rPr lang="en-US" sz="11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лекарств</a:t>
            </a:r>
            <a:r>
              <a:rPr lang="en-US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N 502-Н 2013г. </a:t>
            </a:r>
            <a:endParaRPr lang="en-US" sz="1100" strike="noStrike" spc="-1" dirty="0">
              <a:latin typeface="Arial"/>
            </a:endParaRPr>
          </a:p>
          <a:p>
            <a:pPr marL="57240">
              <a:lnSpc>
                <a:spcPct val="100000"/>
              </a:lnSpc>
              <a:spcBef>
                <a:spcPts val="221"/>
              </a:spcBef>
            </a:pP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Недавно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  <a:ea typeface="DejaVu Sans"/>
              </a:rPr>
              <a:t>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введенные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  <a:ea typeface="DejaVu Sans"/>
              </a:rPr>
              <a:t>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вакцины</a:t>
            </a:r>
            <a:endParaRPr lang="en-US" sz="1100" b="0" strike="noStrike" spc="-1" dirty="0">
              <a:latin typeface="Arial"/>
            </a:endParaRPr>
          </a:p>
          <a:p>
            <a:pPr marL="223838">
              <a:lnSpc>
                <a:spcPct val="100000"/>
              </a:lnSpc>
              <a:spcBef>
                <a:spcPts val="221"/>
              </a:spcBef>
            </a:pPr>
            <a:r>
              <a:rPr lang="en-US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1.ВПЧ</a:t>
            </a:r>
            <a:r>
              <a:rPr lang="ka-GE" sz="1100" spc="-1" dirty="0">
                <a:solidFill>
                  <a:srgbClr val="313231"/>
                </a:solidFill>
                <a:latin typeface="Arial"/>
                <a:ea typeface="DejaVu Sans"/>
              </a:rPr>
              <a:t> </a:t>
            </a:r>
            <a:r>
              <a:rPr lang="en-US" sz="1100" spc="-1" dirty="0">
                <a:solidFill>
                  <a:srgbClr val="313231"/>
                </a:solidFill>
                <a:latin typeface="Arial"/>
                <a:ea typeface="DejaVu Sans"/>
              </a:rPr>
              <a:t>(Gavi)</a:t>
            </a:r>
            <a:endParaRPr lang="en-US" sz="1100" strike="noStrike" spc="-1" dirty="0">
              <a:latin typeface="Arial"/>
            </a:endParaRPr>
          </a:p>
          <a:p>
            <a:pPr marL="223838">
              <a:lnSpc>
                <a:spcPct val="100000"/>
              </a:lnSpc>
              <a:spcBef>
                <a:spcPts val="221"/>
              </a:spcBef>
            </a:pPr>
            <a:r>
              <a:rPr lang="en-US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2.Гексавалентная  </a:t>
            </a:r>
            <a:r>
              <a:rPr lang="ka-GE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(</a:t>
            </a:r>
            <a:r>
              <a:rPr lang="ru-RU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Государство)</a:t>
            </a:r>
            <a:endParaRPr lang="en-US" sz="1100" strike="noStrike" spc="-1" dirty="0">
              <a:latin typeface="Arial"/>
            </a:endParaRPr>
          </a:p>
          <a:p>
            <a:pPr marL="57240">
              <a:lnSpc>
                <a:spcPct val="100000"/>
              </a:lnSpc>
              <a:spcBef>
                <a:spcPts val="221"/>
              </a:spcBef>
            </a:pP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Бюджет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  <a:ea typeface="DejaVu Sans"/>
              </a:rPr>
              <a:t>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вакцин</a:t>
            </a:r>
            <a:endParaRPr lang="en-US" sz="1100" b="0" strike="noStrike" spc="-1" dirty="0">
              <a:latin typeface="Arial"/>
            </a:endParaRPr>
          </a:p>
          <a:p>
            <a:pPr marL="223838">
              <a:lnSpc>
                <a:spcPct val="100000"/>
              </a:lnSpc>
              <a:spcBef>
                <a:spcPts val="221"/>
              </a:spcBef>
            </a:pPr>
            <a:r>
              <a:rPr lang="en-US" sz="12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2018год 3.8 </a:t>
            </a:r>
            <a:r>
              <a:rPr lang="en-US" sz="12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млн</a:t>
            </a:r>
            <a:r>
              <a:rPr lang="en-US" sz="12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USD</a:t>
            </a:r>
            <a:endParaRPr lang="en-US" sz="1200" strike="noStrike" spc="-1" dirty="0">
              <a:latin typeface="Arial"/>
            </a:endParaRPr>
          </a:p>
          <a:p>
            <a:pPr marL="223838">
              <a:lnSpc>
                <a:spcPct val="100000"/>
              </a:lnSpc>
              <a:spcBef>
                <a:spcPts val="221"/>
              </a:spcBef>
            </a:pPr>
            <a:r>
              <a:rPr lang="en-US" sz="12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2019 </a:t>
            </a:r>
            <a:r>
              <a:rPr lang="en-US" sz="12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год</a:t>
            </a:r>
            <a:r>
              <a:rPr lang="en-US" sz="12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4.7 </a:t>
            </a:r>
            <a:r>
              <a:rPr lang="en-US" sz="12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млн</a:t>
            </a:r>
            <a:r>
              <a:rPr lang="en-US" sz="12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USD</a:t>
            </a:r>
            <a:endParaRPr lang="en-US" sz="1100" strike="noStrike" spc="-1" dirty="0">
              <a:latin typeface="Arial"/>
            </a:endParaRPr>
          </a:p>
          <a:p>
            <a:pPr marL="57240">
              <a:lnSpc>
                <a:spcPct val="100000"/>
              </a:lnSpc>
              <a:spcBef>
                <a:spcPts val="221"/>
              </a:spcBef>
            </a:pP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Источники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  <a:ea typeface="DejaVu Sans"/>
              </a:rPr>
              <a:t>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финансирования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  <a:ea typeface="DejaVu Sans"/>
              </a:rPr>
              <a:t>- </a:t>
            </a:r>
            <a:endParaRPr lang="en-US" sz="1100" b="0" strike="noStrike" spc="-1" dirty="0">
              <a:latin typeface="Arial"/>
            </a:endParaRPr>
          </a:p>
          <a:p>
            <a:pPr marL="185738">
              <a:lnSpc>
                <a:spcPct val="100000"/>
              </a:lnSpc>
              <a:spcBef>
                <a:spcPts val="221"/>
              </a:spcBef>
            </a:pPr>
            <a:r>
              <a:rPr lang="en-US" sz="11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Госбюджет</a:t>
            </a:r>
            <a:r>
              <a:rPr lang="en-US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РА</a:t>
            </a:r>
            <a:endParaRPr lang="en-US" sz="1100" strike="noStrike" spc="-1" dirty="0">
              <a:latin typeface="Arial"/>
            </a:endParaRPr>
          </a:p>
          <a:p>
            <a:pPr marL="185738">
              <a:lnSpc>
                <a:spcPct val="100000"/>
              </a:lnSpc>
              <a:spcBef>
                <a:spcPts val="221"/>
              </a:spcBef>
            </a:pPr>
            <a:r>
              <a:rPr lang="en-US" sz="11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Фонд</a:t>
            </a:r>
            <a:r>
              <a:rPr lang="en-US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ГАВИ</a:t>
            </a:r>
            <a:endParaRPr lang="en-US" sz="1100" strike="noStrike" spc="-1" dirty="0">
              <a:latin typeface="Arial"/>
            </a:endParaRPr>
          </a:p>
          <a:p>
            <a:pPr marL="57240">
              <a:lnSpc>
                <a:spcPct val="100000"/>
              </a:lnSpc>
              <a:spcBef>
                <a:spcPts val="221"/>
              </a:spcBef>
            </a:pP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Источники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  <a:ea typeface="DejaVu Sans"/>
              </a:rPr>
              <a:t>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информации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  <a:ea typeface="DejaVu Sans"/>
              </a:rPr>
              <a:t>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о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  <a:ea typeface="DejaVu Sans"/>
              </a:rPr>
              <a:t>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рынке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  <a:ea typeface="DejaVu Sans"/>
              </a:rPr>
              <a:t>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вакцин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  <a:ea typeface="DejaVu Sans"/>
              </a:rPr>
              <a:t>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и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  <a:ea typeface="DejaVu Sans"/>
              </a:rPr>
              <a:t>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ценах</a:t>
            </a:r>
            <a:endParaRPr lang="en-US" sz="1100" b="0" strike="noStrike" spc="-1" dirty="0">
              <a:latin typeface="Arial"/>
            </a:endParaRPr>
          </a:p>
          <a:p>
            <a:pPr marL="185738">
              <a:lnSpc>
                <a:spcPct val="100000"/>
              </a:lnSpc>
              <a:spcBef>
                <a:spcPts val="221"/>
              </a:spcBef>
            </a:pPr>
            <a:r>
              <a:rPr lang="en-US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ЮНИСЕФ  </a:t>
            </a:r>
            <a:endParaRPr lang="en-US" sz="1100" strike="noStrike" spc="-1" dirty="0">
              <a:latin typeface="Arial"/>
            </a:endParaRPr>
          </a:p>
          <a:p>
            <a:pPr marL="185738">
              <a:lnSpc>
                <a:spcPct val="100000"/>
              </a:lnSpc>
              <a:spcBef>
                <a:spcPts val="221"/>
              </a:spcBef>
            </a:pPr>
            <a:r>
              <a:rPr lang="en-US" sz="11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Предыдущие</a:t>
            </a:r>
            <a:r>
              <a:rPr lang="en-US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</a:t>
            </a:r>
            <a:r>
              <a:rPr lang="en-US" sz="11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договорные</a:t>
            </a:r>
            <a:r>
              <a:rPr lang="en-US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</a:t>
            </a:r>
            <a:r>
              <a:rPr lang="en-US" sz="11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цены</a:t>
            </a:r>
            <a:r>
              <a:rPr lang="en-US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</a:t>
            </a:r>
            <a:r>
              <a:rPr lang="en-US" sz="11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гос</a:t>
            </a:r>
            <a:r>
              <a:rPr lang="en-US" sz="1100" strike="noStrike" spc="-1" dirty="0">
                <a:solidFill>
                  <a:srgbClr val="313231"/>
                </a:solidFill>
                <a:latin typeface="Arial"/>
                <a:ea typeface="DejaVu Sans"/>
              </a:rPr>
              <a:t>. </a:t>
            </a:r>
            <a:r>
              <a:rPr lang="en-US" sz="110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закупок</a:t>
            </a:r>
            <a:endParaRPr lang="en-US" sz="1100" strike="noStrike" spc="-1" dirty="0">
              <a:latin typeface="Arial"/>
            </a:endParaRPr>
          </a:p>
          <a:p>
            <a:pPr marL="57240">
              <a:lnSpc>
                <a:spcPct val="100000"/>
              </a:lnSpc>
              <a:spcBef>
                <a:spcPts val="221"/>
              </a:spcBef>
            </a:pP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Нехватка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  <a:ea typeface="DejaVu Sans"/>
              </a:rPr>
              <a:t>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и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  <a:ea typeface="DejaVu Sans"/>
              </a:rPr>
              <a:t>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избыточные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  <a:ea typeface="DejaVu Sans"/>
              </a:rPr>
              <a:t>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запасы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  <a:ea typeface="DejaVu Sans"/>
              </a:rPr>
              <a:t>  </a:t>
            </a:r>
            <a:r>
              <a:rPr lang="en-US" sz="1100" b="1" i="1" strike="noStrike" spc="-1" dirty="0">
                <a:solidFill>
                  <a:srgbClr val="313231"/>
                </a:solidFill>
                <a:latin typeface="Arial"/>
                <a:ea typeface="DejaVu Sans"/>
              </a:rPr>
              <a:t>НЕ БЫЛО</a:t>
            </a:r>
            <a:endParaRPr lang="en-US" sz="1100" b="0" strike="noStrike" spc="-1" dirty="0">
              <a:latin typeface="Arial"/>
            </a:endParaRPr>
          </a:p>
          <a:p>
            <a:pPr marL="57240">
              <a:lnSpc>
                <a:spcPct val="100000"/>
              </a:lnSpc>
              <a:spcBef>
                <a:spcPts val="221"/>
              </a:spcBef>
            </a:pP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Другие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  <a:ea typeface="DejaVu Sans"/>
              </a:rPr>
              <a:t> </a:t>
            </a:r>
            <a:r>
              <a:rPr lang="en-US" sz="11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аспекты</a:t>
            </a:r>
            <a:r>
              <a:rPr lang="en-US" sz="1100" b="1" strike="noStrike" spc="-1" dirty="0">
                <a:solidFill>
                  <a:srgbClr val="0099FF"/>
                </a:solidFill>
                <a:latin typeface="Arial"/>
                <a:ea typeface="DejaVu Sans"/>
              </a:rPr>
              <a:t>   </a:t>
            </a:r>
            <a:endParaRPr lang="en-US" sz="1100" b="0" strike="noStrike" spc="-1" dirty="0">
              <a:latin typeface="Arial"/>
            </a:endParaRPr>
          </a:p>
          <a:p>
            <a:pPr marL="223838" lvl="1">
              <a:spcBef>
                <a:spcPts val="221"/>
              </a:spcBef>
            </a:pPr>
            <a:r>
              <a:rPr lang="en-US" sz="1100" strike="noStrike" spc="-1" dirty="0" err="1">
                <a:latin typeface="Arial"/>
                <a:ea typeface="DejaVu Sans"/>
              </a:rPr>
              <a:t>Внедрение</a:t>
            </a:r>
            <a:r>
              <a:rPr lang="en-US" sz="1100" strike="noStrike" spc="-1" dirty="0">
                <a:latin typeface="Arial"/>
                <a:ea typeface="DejaVu Sans"/>
              </a:rPr>
              <a:t> </a:t>
            </a:r>
            <a:r>
              <a:rPr lang="en-US" sz="1100" strike="noStrike" spc="-1" dirty="0" err="1">
                <a:latin typeface="Arial"/>
                <a:ea typeface="DejaVu Sans"/>
              </a:rPr>
              <a:t>устойчивой</a:t>
            </a:r>
            <a:r>
              <a:rPr lang="en-US" sz="1100" strike="noStrike" spc="-1" dirty="0">
                <a:latin typeface="Arial"/>
                <a:ea typeface="DejaVu Sans"/>
              </a:rPr>
              <a:t> </a:t>
            </a:r>
            <a:r>
              <a:rPr lang="en-US" sz="1100" strike="noStrike" spc="-1" dirty="0" err="1">
                <a:latin typeface="Arial"/>
                <a:ea typeface="DejaVu Sans"/>
              </a:rPr>
              <a:t>системы</a:t>
            </a:r>
            <a:r>
              <a:rPr lang="en-US" sz="1100" strike="noStrike" spc="-1" dirty="0">
                <a:latin typeface="Arial"/>
                <a:ea typeface="DejaVu Sans"/>
              </a:rPr>
              <a:t> </a:t>
            </a:r>
            <a:r>
              <a:rPr lang="en-US" sz="1100" strike="noStrike" spc="-1" dirty="0" err="1">
                <a:latin typeface="Arial"/>
                <a:ea typeface="DejaVu Sans"/>
              </a:rPr>
              <a:t>закупок</a:t>
            </a:r>
            <a:r>
              <a:rPr lang="en-US" sz="1100" strike="noStrike" spc="-1" dirty="0">
                <a:latin typeface="Arial"/>
                <a:ea typeface="DejaVu Sans"/>
              </a:rPr>
              <a:t> </a:t>
            </a:r>
            <a:r>
              <a:rPr lang="en-US" sz="1100" strike="noStrike" spc="-1" dirty="0" err="1">
                <a:latin typeface="Arial"/>
                <a:ea typeface="DejaVu Sans"/>
              </a:rPr>
              <a:t>вакцин</a:t>
            </a:r>
            <a:r>
              <a:rPr lang="en-US" sz="1100" strike="noStrike" spc="-1" dirty="0">
                <a:latin typeface="Arial"/>
                <a:ea typeface="DejaVu Sans"/>
              </a:rPr>
              <a:t> </a:t>
            </a:r>
            <a:endParaRPr lang="en-US" sz="1100" strike="noStrike" spc="-1" dirty="0">
              <a:latin typeface="Arial"/>
            </a:endParaRPr>
          </a:p>
          <a:p>
            <a:pPr marL="57240">
              <a:lnSpc>
                <a:spcPct val="100000"/>
              </a:lnSpc>
              <a:spcBef>
                <a:spcPts val="79"/>
              </a:spcBef>
            </a:pPr>
            <a:endParaRPr lang="en-US" sz="800" b="0" strike="noStrike" spc="-1" dirty="0">
              <a:latin typeface="Arial"/>
            </a:endParaRPr>
          </a:p>
        </p:txBody>
      </p:sp>
      <p:sp>
        <p:nvSpPr>
          <p:cNvPr id="123" name="CustomShape 33"/>
          <p:cNvSpPr/>
          <p:nvPr/>
        </p:nvSpPr>
        <p:spPr>
          <a:xfrm>
            <a:off x="8592480" y="6282360"/>
            <a:ext cx="4048920" cy="2747160"/>
          </a:xfrm>
          <a:prstGeom prst="roundRect">
            <a:avLst>
              <a:gd name="adj" fmla="val 3882"/>
            </a:avLst>
          </a:prstGeom>
          <a:solidFill>
            <a:schemeClr val="bg2"/>
          </a:solidFill>
          <a:ln w="9360">
            <a:solidFill>
              <a:schemeClr val="tx1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124" name="CustomShape 34"/>
          <p:cNvSpPr/>
          <p:nvPr/>
        </p:nvSpPr>
        <p:spPr>
          <a:xfrm>
            <a:off x="9183960" y="6405480"/>
            <a:ext cx="2866320" cy="2858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6640" tIns="13320" rIns="26640" bIns="13320">
            <a:spAutoFit/>
          </a:bodyPr>
          <a:lstStyle/>
          <a:p>
            <a:pPr algn="ctr">
              <a:lnSpc>
                <a:spcPct val="100000"/>
              </a:lnSpc>
              <a:spcBef>
                <a:spcPts val="850"/>
              </a:spcBef>
            </a:pPr>
            <a:r>
              <a:rPr lang="en-US" sz="1700" b="1" strike="noStrike" spc="-1">
                <a:solidFill>
                  <a:srgbClr val="CB1C68"/>
                </a:solidFill>
                <a:latin typeface="Arial"/>
                <a:ea typeface="ＭＳ Ｐゴシック"/>
              </a:rPr>
              <a:t>V. Взгляд в будущее</a:t>
            </a:r>
            <a:endParaRPr lang="en-US" sz="1700" b="0" strike="noStrike" spc="-1">
              <a:latin typeface="Arial"/>
            </a:endParaRPr>
          </a:p>
        </p:txBody>
      </p:sp>
      <p:sp>
        <p:nvSpPr>
          <p:cNvPr id="125" name="CustomShape 35"/>
          <p:cNvSpPr/>
          <p:nvPr/>
        </p:nvSpPr>
        <p:spPr>
          <a:xfrm>
            <a:off x="8677800" y="6760620"/>
            <a:ext cx="3942720" cy="225036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rmAutofit/>
          </a:bodyPr>
          <a:lstStyle/>
          <a:p>
            <a:pPr>
              <a:lnSpc>
                <a:spcPct val="100000"/>
              </a:lnSpc>
              <a:spcBef>
                <a:spcPts val="201"/>
              </a:spcBef>
            </a:pPr>
            <a:r>
              <a:rPr lang="en-US" sz="10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Какие</a:t>
            </a:r>
            <a:r>
              <a:rPr lang="en-US" sz="1000" b="1" strike="noStrike" spc="-1" dirty="0">
                <a:solidFill>
                  <a:srgbClr val="0099FF"/>
                </a:solidFill>
                <a:latin typeface="Arial"/>
                <a:ea typeface="DejaVu Sans"/>
              </a:rPr>
              <a:t> </a:t>
            </a:r>
            <a:r>
              <a:rPr lang="en-US" sz="10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основные</a:t>
            </a:r>
            <a:r>
              <a:rPr lang="en-US" sz="1000" b="1" strike="noStrike" spc="-1" dirty="0">
                <a:solidFill>
                  <a:srgbClr val="0099FF"/>
                </a:solidFill>
                <a:latin typeface="Arial"/>
                <a:ea typeface="DejaVu Sans"/>
              </a:rPr>
              <a:t> </a:t>
            </a:r>
            <a:r>
              <a:rPr lang="en-US" sz="10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проблемы</a:t>
            </a:r>
            <a:r>
              <a:rPr lang="en-US" sz="1000" b="1" strike="noStrike" spc="-1" dirty="0">
                <a:solidFill>
                  <a:srgbClr val="0099FF"/>
                </a:solidFill>
                <a:latin typeface="Arial"/>
                <a:ea typeface="DejaVu Sans"/>
              </a:rPr>
              <a:t> </a:t>
            </a:r>
            <a:r>
              <a:rPr lang="en-US" sz="10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могут</a:t>
            </a:r>
            <a:r>
              <a:rPr lang="en-US" sz="1000" b="1" strike="noStrike" spc="-1" dirty="0">
                <a:solidFill>
                  <a:srgbClr val="0099FF"/>
                </a:solidFill>
                <a:latin typeface="Arial"/>
                <a:ea typeface="DejaVu Sans"/>
              </a:rPr>
              <a:t> </a:t>
            </a:r>
            <a:r>
              <a:rPr lang="en-US" sz="10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возникнуть</a:t>
            </a:r>
            <a:r>
              <a:rPr lang="en-US" sz="1000" b="1" strike="noStrike" spc="-1" dirty="0">
                <a:solidFill>
                  <a:srgbClr val="0099FF"/>
                </a:solidFill>
                <a:latin typeface="Arial"/>
                <a:ea typeface="DejaVu Sans"/>
              </a:rPr>
              <a:t> </a:t>
            </a:r>
            <a:r>
              <a:rPr lang="en-US" sz="10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в</a:t>
            </a:r>
            <a:r>
              <a:rPr lang="en-US" sz="1000" b="1" strike="noStrike" spc="-1" dirty="0">
                <a:solidFill>
                  <a:srgbClr val="0099FF"/>
                </a:solidFill>
                <a:latin typeface="Arial"/>
                <a:ea typeface="DejaVu Sans"/>
              </a:rPr>
              <a:t> </a:t>
            </a:r>
            <a:r>
              <a:rPr lang="en-US" sz="10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течение</a:t>
            </a:r>
            <a:r>
              <a:rPr lang="en-US" sz="1000" b="1" strike="noStrike" spc="-1" dirty="0">
                <a:solidFill>
                  <a:srgbClr val="0099FF"/>
                </a:solidFill>
                <a:latin typeface="Arial"/>
                <a:ea typeface="DejaVu Sans"/>
              </a:rPr>
              <a:t> </a:t>
            </a:r>
            <a:r>
              <a:rPr lang="en-US" sz="10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следующих</a:t>
            </a:r>
            <a:r>
              <a:rPr lang="en-US" sz="1000" b="1" strike="noStrike" spc="-1" dirty="0">
                <a:solidFill>
                  <a:srgbClr val="0099FF"/>
                </a:solidFill>
                <a:latin typeface="Arial"/>
                <a:ea typeface="DejaVu Sans"/>
              </a:rPr>
              <a:t> 3 </a:t>
            </a:r>
            <a:r>
              <a:rPr lang="en-US" sz="10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лет</a:t>
            </a:r>
            <a:r>
              <a:rPr lang="en-US" sz="1000" b="1" strike="noStrike" spc="-1" dirty="0">
                <a:solidFill>
                  <a:srgbClr val="0099FF"/>
                </a:solidFill>
                <a:latin typeface="Arial"/>
                <a:ea typeface="DejaVu Sans"/>
              </a:rPr>
              <a:t>?</a:t>
            </a:r>
            <a:endParaRPr lang="en-US" sz="1000" b="0" strike="noStrike" spc="-1" dirty="0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201"/>
              </a:spcBef>
              <a:buClr>
                <a:srgbClr val="DE2414"/>
              </a:buClr>
              <a:buFont typeface="Wingdings" charset="2"/>
              <a:buChar char=""/>
            </a:pPr>
            <a:r>
              <a:rPr lang="en-US" sz="105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Обеспечение</a:t>
            </a:r>
            <a:r>
              <a:rPr lang="en-US" sz="105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</a:t>
            </a:r>
            <a:r>
              <a:rPr lang="en-US" sz="105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непрерывного</a:t>
            </a:r>
            <a:r>
              <a:rPr lang="en-US" sz="105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</a:t>
            </a:r>
            <a:r>
              <a:rPr lang="en-US" sz="105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закупа</a:t>
            </a:r>
            <a:r>
              <a:rPr lang="en-US" sz="105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</a:t>
            </a:r>
            <a:r>
              <a:rPr lang="en-US" sz="105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с</a:t>
            </a:r>
            <a:r>
              <a:rPr lang="en-US" sz="105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</a:t>
            </a:r>
            <a:r>
              <a:rPr lang="en-US" sz="105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помощью</a:t>
            </a:r>
            <a:r>
              <a:rPr lang="en-US" sz="105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 ЮНИСЕФ.</a:t>
            </a:r>
            <a:endParaRPr lang="en-US" sz="1050" strike="noStrike" spc="-1" dirty="0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201"/>
              </a:spcBef>
              <a:buClr>
                <a:srgbClr val="DE2414"/>
              </a:buClr>
              <a:buFont typeface="Wingdings" charset="2"/>
              <a:buChar char=""/>
            </a:pPr>
            <a:r>
              <a:rPr lang="en-US" sz="105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Использование</a:t>
            </a:r>
            <a:r>
              <a:rPr lang="en-US" sz="105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</a:t>
            </a:r>
            <a:r>
              <a:rPr lang="en-US" sz="105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нормативно-правового</a:t>
            </a:r>
            <a:r>
              <a:rPr lang="en-US" sz="105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</a:t>
            </a:r>
            <a:r>
              <a:rPr lang="en-US" sz="105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сектора</a:t>
            </a:r>
            <a:r>
              <a:rPr lang="en-US" sz="105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</a:t>
            </a:r>
            <a:r>
              <a:rPr lang="en-US" sz="105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для</a:t>
            </a:r>
            <a:r>
              <a:rPr lang="en-US" sz="105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</a:t>
            </a:r>
            <a:r>
              <a:rPr lang="en-US" sz="105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обеспечения</a:t>
            </a:r>
            <a:r>
              <a:rPr lang="en-US" sz="105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</a:t>
            </a:r>
            <a:r>
              <a:rPr lang="en-US" sz="105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устойчивой</a:t>
            </a:r>
            <a:r>
              <a:rPr lang="en-US" sz="105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</a:t>
            </a:r>
            <a:r>
              <a:rPr lang="en-US" sz="105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системы</a:t>
            </a:r>
            <a:r>
              <a:rPr lang="en-US" sz="105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</a:t>
            </a:r>
            <a:r>
              <a:rPr lang="en-US" sz="105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закупок</a:t>
            </a:r>
            <a:endParaRPr lang="en-US" sz="1050" strike="noStrike" spc="-1" dirty="0">
              <a:latin typeface="Arial"/>
            </a:endParaRPr>
          </a:p>
          <a:p>
            <a:pPr>
              <a:lnSpc>
                <a:spcPct val="100000"/>
              </a:lnSpc>
              <a:spcBef>
                <a:spcPts val="201"/>
              </a:spcBef>
            </a:pPr>
            <a:r>
              <a:rPr lang="en-US" sz="10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Какие</a:t>
            </a:r>
            <a:r>
              <a:rPr lang="en-US" sz="1000" b="1" strike="noStrike" spc="-1" dirty="0">
                <a:solidFill>
                  <a:srgbClr val="0099FF"/>
                </a:solidFill>
                <a:latin typeface="Arial"/>
                <a:ea typeface="DejaVu Sans"/>
              </a:rPr>
              <a:t> </a:t>
            </a:r>
            <a:r>
              <a:rPr lang="en-US" sz="10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навыки</a:t>
            </a:r>
            <a:r>
              <a:rPr lang="en-US" sz="1000" b="1" strike="noStrike" spc="-1" dirty="0">
                <a:solidFill>
                  <a:srgbClr val="0099FF"/>
                </a:solidFill>
                <a:latin typeface="Arial"/>
                <a:ea typeface="DejaVu Sans"/>
              </a:rPr>
              <a:t>, </a:t>
            </a:r>
            <a:r>
              <a:rPr lang="en-US" sz="10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инструменты</a:t>
            </a:r>
            <a:r>
              <a:rPr lang="en-US" sz="1000" b="1" strike="noStrike" spc="-1" dirty="0">
                <a:solidFill>
                  <a:srgbClr val="0099FF"/>
                </a:solidFill>
                <a:latin typeface="Arial"/>
                <a:ea typeface="DejaVu Sans"/>
              </a:rPr>
              <a:t> </a:t>
            </a:r>
            <a:r>
              <a:rPr lang="en-US" sz="10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и</a:t>
            </a:r>
            <a:r>
              <a:rPr lang="en-US" sz="1000" b="1" strike="noStrike" spc="-1" dirty="0">
                <a:solidFill>
                  <a:srgbClr val="0099FF"/>
                </a:solidFill>
                <a:latin typeface="Arial"/>
                <a:ea typeface="DejaVu Sans"/>
              </a:rPr>
              <a:t> </a:t>
            </a:r>
            <a:r>
              <a:rPr lang="en-US" sz="10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поддержка</a:t>
            </a:r>
            <a:r>
              <a:rPr lang="en-US" sz="1000" b="1" strike="noStrike" spc="-1" dirty="0">
                <a:solidFill>
                  <a:srgbClr val="0099FF"/>
                </a:solidFill>
                <a:latin typeface="Arial"/>
                <a:ea typeface="DejaVu Sans"/>
              </a:rPr>
              <a:t> </a:t>
            </a:r>
            <a:r>
              <a:rPr lang="en-US" sz="10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могут</a:t>
            </a:r>
            <a:r>
              <a:rPr lang="en-US" sz="1000" b="1" strike="noStrike" spc="-1" dirty="0">
                <a:solidFill>
                  <a:srgbClr val="0099FF"/>
                </a:solidFill>
                <a:latin typeface="Arial"/>
                <a:ea typeface="DejaVu Sans"/>
              </a:rPr>
              <a:t> </a:t>
            </a:r>
            <a:r>
              <a:rPr lang="en-US" sz="10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вам</a:t>
            </a:r>
            <a:r>
              <a:rPr lang="en-US" sz="1000" b="1" strike="noStrike" spc="-1" dirty="0">
                <a:solidFill>
                  <a:srgbClr val="0099FF"/>
                </a:solidFill>
                <a:latin typeface="Arial"/>
                <a:ea typeface="DejaVu Sans"/>
              </a:rPr>
              <a:t> </a:t>
            </a:r>
            <a:r>
              <a:rPr lang="en-US" sz="10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понадобиться</a:t>
            </a:r>
            <a:r>
              <a:rPr lang="en-US" sz="1000" b="1" strike="noStrike" spc="-1" dirty="0">
                <a:solidFill>
                  <a:srgbClr val="0099FF"/>
                </a:solidFill>
                <a:latin typeface="Arial"/>
                <a:ea typeface="DejaVu Sans"/>
              </a:rPr>
              <a:t> </a:t>
            </a:r>
            <a:r>
              <a:rPr lang="en-US" sz="10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для</a:t>
            </a:r>
            <a:r>
              <a:rPr lang="en-US" sz="1000" b="1" strike="noStrike" spc="-1" dirty="0">
                <a:solidFill>
                  <a:srgbClr val="0099FF"/>
                </a:solidFill>
                <a:latin typeface="Arial"/>
                <a:ea typeface="DejaVu Sans"/>
              </a:rPr>
              <a:t> </a:t>
            </a:r>
            <a:r>
              <a:rPr lang="en-US" sz="10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повышения</a:t>
            </a:r>
            <a:r>
              <a:rPr lang="en-US" sz="1000" b="1" strike="noStrike" spc="-1" dirty="0">
                <a:solidFill>
                  <a:srgbClr val="0099FF"/>
                </a:solidFill>
                <a:latin typeface="Arial"/>
                <a:ea typeface="DejaVu Sans"/>
              </a:rPr>
              <a:t> </a:t>
            </a:r>
            <a:r>
              <a:rPr lang="en-US" sz="10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эффективности</a:t>
            </a:r>
            <a:r>
              <a:rPr lang="en-US" sz="1000" b="1" strike="noStrike" spc="-1" dirty="0">
                <a:solidFill>
                  <a:srgbClr val="0099FF"/>
                </a:solidFill>
                <a:latin typeface="Arial"/>
                <a:ea typeface="DejaVu Sans"/>
              </a:rPr>
              <a:t> </a:t>
            </a:r>
            <a:r>
              <a:rPr lang="en-US" sz="10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закупок</a:t>
            </a:r>
            <a:r>
              <a:rPr lang="en-US" sz="1000" b="1" strike="noStrike" spc="-1" dirty="0">
                <a:solidFill>
                  <a:srgbClr val="0099FF"/>
                </a:solidFill>
                <a:latin typeface="Arial"/>
                <a:ea typeface="DejaVu Sans"/>
              </a:rPr>
              <a:t> </a:t>
            </a:r>
            <a:r>
              <a:rPr lang="en-US" sz="10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вакцин</a:t>
            </a:r>
            <a:r>
              <a:rPr lang="en-US" sz="1000" b="1" strike="noStrike" spc="-1" dirty="0">
                <a:solidFill>
                  <a:srgbClr val="0099FF"/>
                </a:solidFill>
                <a:latin typeface="Arial"/>
                <a:ea typeface="DejaVu Sans"/>
              </a:rPr>
              <a:t> </a:t>
            </a:r>
            <a:r>
              <a:rPr lang="en-US" sz="10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и</a:t>
            </a:r>
            <a:r>
              <a:rPr lang="en-US" sz="1000" b="1" strike="noStrike" spc="-1" dirty="0">
                <a:solidFill>
                  <a:srgbClr val="0099FF"/>
                </a:solidFill>
                <a:latin typeface="Arial"/>
                <a:ea typeface="DejaVu Sans"/>
              </a:rPr>
              <a:t> </a:t>
            </a:r>
            <a:r>
              <a:rPr lang="en-US" sz="10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внедрения</a:t>
            </a:r>
            <a:r>
              <a:rPr lang="en-US" sz="1000" b="1" strike="noStrike" spc="-1" dirty="0">
                <a:solidFill>
                  <a:srgbClr val="0099FF"/>
                </a:solidFill>
                <a:latin typeface="Arial"/>
                <a:ea typeface="DejaVu Sans"/>
              </a:rPr>
              <a:t> </a:t>
            </a:r>
            <a:r>
              <a:rPr lang="en-US" sz="10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новых</a:t>
            </a:r>
            <a:r>
              <a:rPr lang="en-US" sz="1000" b="1" strike="noStrike" spc="-1" dirty="0">
                <a:solidFill>
                  <a:srgbClr val="0099FF"/>
                </a:solidFill>
                <a:latin typeface="Arial"/>
                <a:ea typeface="DejaVu Sans"/>
              </a:rPr>
              <a:t> </a:t>
            </a:r>
            <a:r>
              <a:rPr lang="en-US" sz="10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вакцин</a:t>
            </a:r>
            <a:r>
              <a:rPr lang="en-US" sz="1000" b="1" strike="noStrike" spc="-1" dirty="0">
                <a:solidFill>
                  <a:srgbClr val="0099FF"/>
                </a:solidFill>
                <a:latin typeface="Arial"/>
                <a:ea typeface="DejaVu Sans"/>
              </a:rPr>
              <a:t> </a:t>
            </a:r>
            <a:r>
              <a:rPr lang="en-US" sz="10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в</a:t>
            </a:r>
            <a:r>
              <a:rPr lang="en-US" sz="1000" b="1" strike="noStrike" spc="-1" dirty="0">
                <a:solidFill>
                  <a:srgbClr val="0099FF"/>
                </a:solidFill>
                <a:latin typeface="Arial"/>
                <a:ea typeface="DejaVu Sans"/>
              </a:rPr>
              <a:t> </a:t>
            </a:r>
            <a:r>
              <a:rPr lang="en-US" sz="10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ближайшем</a:t>
            </a:r>
            <a:r>
              <a:rPr lang="en-US" sz="1000" b="1" strike="noStrike" spc="-1" dirty="0">
                <a:solidFill>
                  <a:srgbClr val="0099FF"/>
                </a:solidFill>
                <a:latin typeface="Arial"/>
                <a:ea typeface="DejaVu Sans"/>
              </a:rPr>
              <a:t> </a:t>
            </a:r>
            <a:r>
              <a:rPr lang="en-US" sz="1000" b="1" strike="noStrike" spc="-1" dirty="0" err="1">
                <a:solidFill>
                  <a:srgbClr val="0099FF"/>
                </a:solidFill>
                <a:latin typeface="Arial"/>
                <a:ea typeface="DejaVu Sans"/>
              </a:rPr>
              <a:t>будущем</a:t>
            </a:r>
            <a:r>
              <a:rPr lang="en-US" sz="1000" b="1" strike="noStrike" spc="-1" dirty="0">
                <a:solidFill>
                  <a:srgbClr val="0099FF"/>
                </a:solidFill>
                <a:latin typeface="Arial"/>
                <a:ea typeface="DejaVu Sans"/>
              </a:rPr>
              <a:t>?</a:t>
            </a:r>
            <a:endParaRPr lang="en-US" sz="1000" b="0" strike="noStrike" spc="-1" dirty="0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201"/>
              </a:spcBef>
              <a:buClr>
                <a:srgbClr val="DE2414"/>
              </a:buClr>
              <a:buFont typeface="Wingdings" charset="2"/>
              <a:buChar char=""/>
            </a:pPr>
            <a:r>
              <a:rPr lang="en-US" sz="1050" b="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Исследование</a:t>
            </a:r>
            <a:r>
              <a:rPr lang="en-US" sz="1050" b="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</a:t>
            </a:r>
            <a:r>
              <a:rPr lang="en-US" sz="1050" b="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правовых</a:t>
            </a:r>
            <a:r>
              <a:rPr lang="en-US" sz="1050" b="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</a:t>
            </a:r>
            <a:r>
              <a:rPr lang="en-US" sz="1050" b="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норм</a:t>
            </a:r>
            <a:r>
              <a:rPr lang="en-US" sz="1050" b="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 </a:t>
            </a:r>
            <a:r>
              <a:rPr lang="en-US" sz="1050" b="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о</a:t>
            </a:r>
            <a:r>
              <a:rPr lang="en-US" sz="1050" b="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</a:t>
            </a:r>
            <a:r>
              <a:rPr lang="en-US" sz="1050" b="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закупках</a:t>
            </a:r>
            <a:r>
              <a:rPr lang="en-US" sz="1050" b="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</a:t>
            </a:r>
            <a:r>
              <a:rPr lang="en-US" sz="1050" b="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других</a:t>
            </a:r>
            <a:r>
              <a:rPr lang="en-US" sz="1050" b="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</a:t>
            </a:r>
            <a:r>
              <a:rPr lang="en-US" sz="1050" b="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стран</a:t>
            </a:r>
            <a:r>
              <a:rPr lang="en-US" sz="1050" b="0" strike="noStrike" spc="-1" dirty="0">
                <a:solidFill>
                  <a:srgbClr val="313231"/>
                </a:solidFill>
                <a:latin typeface="Arial"/>
                <a:ea typeface="DejaVu Sans"/>
              </a:rPr>
              <a:t>.</a:t>
            </a:r>
            <a:endParaRPr lang="en-US" sz="1050" b="0" strike="noStrike" spc="-1" dirty="0">
              <a:latin typeface="Arial"/>
            </a:endParaRPr>
          </a:p>
          <a:p>
            <a:pPr marL="343080" indent="-342360">
              <a:lnSpc>
                <a:spcPct val="100000"/>
              </a:lnSpc>
              <a:spcBef>
                <a:spcPts val="201"/>
              </a:spcBef>
              <a:buClr>
                <a:srgbClr val="DE2414"/>
              </a:buClr>
              <a:buFont typeface="Wingdings" charset="2"/>
              <a:buChar char=""/>
            </a:pPr>
            <a:r>
              <a:rPr lang="en-US" sz="1050" b="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Обучение</a:t>
            </a:r>
            <a:r>
              <a:rPr lang="en-US" sz="1050" b="0" strike="noStrike" spc="-1" dirty="0">
                <a:solidFill>
                  <a:srgbClr val="313231"/>
                </a:solidFill>
                <a:latin typeface="Arial"/>
                <a:ea typeface="DejaVu Sans"/>
              </a:rPr>
              <a:t> </a:t>
            </a:r>
            <a:r>
              <a:rPr lang="en-US" sz="1050" b="0" strike="noStrike" spc="-1" dirty="0" err="1">
                <a:solidFill>
                  <a:srgbClr val="313231"/>
                </a:solidFill>
                <a:latin typeface="Arial"/>
                <a:ea typeface="DejaVu Sans"/>
              </a:rPr>
              <a:t>специалистов</a:t>
            </a:r>
            <a:r>
              <a:rPr lang="en-US" sz="1050" b="0" strike="noStrike" spc="-1" dirty="0">
                <a:solidFill>
                  <a:srgbClr val="313231"/>
                </a:solidFill>
                <a:latin typeface="Arial"/>
                <a:ea typeface="DejaVu Sans"/>
              </a:rPr>
              <a:t>.</a:t>
            </a:r>
            <a:endParaRPr lang="en-US" sz="1050" b="0" strike="noStrike" spc="-1" dirty="0">
              <a:latin typeface="Arial"/>
            </a:endParaRPr>
          </a:p>
        </p:txBody>
      </p:sp>
      <p:sp>
        <p:nvSpPr>
          <p:cNvPr id="127" name="CustomShape 37"/>
          <p:cNvSpPr/>
          <p:nvPr/>
        </p:nvSpPr>
        <p:spPr>
          <a:xfrm>
            <a:off x="1531800" y="24047640"/>
            <a:ext cx="12201840" cy="344124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en-US" sz="4400" b="0" strike="noStrike" spc="-1">
                <a:solidFill>
                  <a:srgbClr val="FF0000"/>
                </a:solidFill>
                <a:latin typeface="Arial"/>
                <a:ea typeface="DejaVu Sans"/>
              </a:rPr>
              <a:t>If available, please insert a chart on the quantities of vaccine procured in 2015-2018 by vaccine type, prices (if possible). Indicate stock outs and delays in introduction due to unavailability.</a:t>
            </a:r>
            <a:endParaRPr lang="en-US" sz="4400" b="0" strike="noStrike" spc="-1">
              <a:latin typeface="Arial"/>
            </a:endParaRPr>
          </a:p>
        </p:txBody>
      </p:sp>
      <p:sp>
        <p:nvSpPr>
          <p:cNvPr id="128" name="CustomShape 38"/>
          <p:cNvSpPr/>
          <p:nvPr/>
        </p:nvSpPr>
        <p:spPr>
          <a:xfrm>
            <a:off x="2218500" y="6653640"/>
            <a:ext cx="2084940" cy="231727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26640" tIns="13320" rIns="26640" bIns="13320">
            <a:spAutoFit/>
          </a:bodyPr>
          <a:lstStyle/>
          <a:p>
            <a:pPr algn="ctr">
              <a:lnSpc>
                <a:spcPct val="100000"/>
              </a:lnSpc>
              <a:spcBef>
                <a:spcPts val="550"/>
              </a:spcBef>
            </a:pPr>
            <a:r>
              <a:rPr lang="en-US" sz="1400" b="1" strike="noStrike" spc="-1" dirty="0" err="1">
                <a:solidFill>
                  <a:srgbClr val="CB1C68"/>
                </a:solidFill>
                <a:latin typeface="Arial"/>
                <a:ea typeface="ＭＳ Ｐゴシック"/>
              </a:rPr>
              <a:t>Объясняющие</a:t>
            </a:r>
            <a:r>
              <a:rPr lang="en-US" sz="1400" b="1" strike="noStrike" spc="-1" dirty="0">
                <a:solidFill>
                  <a:srgbClr val="CB1C68"/>
                </a:solidFill>
                <a:latin typeface="Arial"/>
                <a:ea typeface="ＭＳ Ｐゴシック"/>
              </a:rPr>
              <a:t> </a:t>
            </a:r>
            <a:r>
              <a:rPr lang="en-US" sz="1400" b="1" strike="noStrike" spc="-1" dirty="0" err="1">
                <a:solidFill>
                  <a:srgbClr val="CB1C68"/>
                </a:solidFill>
                <a:latin typeface="Arial"/>
                <a:ea typeface="ＭＳ Ｐゴシック"/>
              </a:rPr>
              <a:t>факторы</a:t>
            </a:r>
            <a:endParaRPr lang="en-US" sz="1400" b="0" strike="noStrike" spc="-1" dirty="0">
              <a:latin typeface="Arial"/>
            </a:endParaRPr>
          </a:p>
          <a:p>
            <a:pPr marL="52560">
              <a:lnSpc>
                <a:spcPct val="100000"/>
              </a:lnSpc>
              <a:spcBef>
                <a:spcPts val="451"/>
              </a:spcBef>
              <a:spcAft>
                <a:spcPts val="201"/>
              </a:spcAft>
            </a:pPr>
            <a:r>
              <a:rPr lang="en-US" sz="105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1. </a:t>
            </a:r>
            <a:r>
              <a:rPr lang="en-US" sz="105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Незарегистрированность</a:t>
            </a:r>
            <a:r>
              <a:rPr lang="en-US" sz="105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5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вакцин</a:t>
            </a:r>
            <a:r>
              <a:rPr lang="en-US" sz="105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5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связана</a:t>
            </a:r>
            <a:r>
              <a:rPr lang="en-US" sz="105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5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с</a:t>
            </a:r>
            <a:r>
              <a:rPr lang="en-US" sz="105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5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маленькой</a:t>
            </a:r>
            <a:r>
              <a:rPr lang="en-US" sz="105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5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потребностью</a:t>
            </a:r>
            <a:r>
              <a:rPr lang="en-US" sz="105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5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рынка</a:t>
            </a:r>
            <a:r>
              <a:rPr lang="en-US" sz="105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(</a:t>
            </a:r>
            <a:r>
              <a:rPr lang="en-US" sz="105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количество</a:t>
            </a:r>
            <a:r>
              <a:rPr lang="en-US" sz="105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).</a:t>
            </a:r>
            <a:endParaRPr lang="en-US" sz="1050" b="0" strike="noStrike" spc="-1" dirty="0">
              <a:latin typeface="Arial"/>
            </a:endParaRPr>
          </a:p>
          <a:p>
            <a:pPr marL="52560">
              <a:lnSpc>
                <a:spcPct val="100000"/>
              </a:lnSpc>
              <a:spcBef>
                <a:spcPts val="451"/>
              </a:spcBef>
              <a:spcAft>
                <a:spcPts val="201"/>
              </a:spcAft>
            </a:pPr>
            <a:r>
              <a:rPr lang="en-US" sz="105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2. </a:t>
            </a:r>
            <a:r>
              <a:rPr lang="en-US" sz="105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Высокие</a:t>
            </a:r>
            <a:r>
              <a:rPr lang="en-US" sz="105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5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цены</a:t>
            </a:r>
            <a:r>
              <a:rPr lang="en-US" sz="105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5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предложенные</a:t>
            </a:r>
            <a:r>
              <a:rPr lang="en-US" sz="105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5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местными</a:t>
            </a:r>
            <a:r>
              <a:rPr lang="en-US" sz="105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5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компаниями</a:t>
            </a:r>
            <a:r>
              <a:rPr lang="en-US" sz="105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5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свазаны</a:t>
            </a:r>
            <a:r>
              <a:rPr lang="en-US" sz="105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5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с</a:t>
            </a:r>
            <a:r>
              <a:rPr lang="en-US" sz="105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5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некоторыми</a:t>
            </a:r>
            <a:r>
              <a:rPr lang="en-US" sz="105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5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факторами</a:t>
            </a:r>
            <a:r>
              <a:rPr lang="en-US" sz="105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(НДС, </a:t>
            </a:r>
            <a:r>
              <a:rPr lang="en-US" sz="105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таможенные</a:t>
            </a:r>
            <a:r>
              <a:rPr lang="en-US" sz="105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5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пошлины</a:t>
            </a:r>
            <a:r>
              <a:rPr lang="en-US" sz="105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)</a:t>
            </a:r>
            <a:endParaRPr lang="en-US" sz="1050" b="0" strike="noStrike" spc="-1" dirty="0">
              <a:latin typeface="Arial"/>
            </a:endParaRPr>
          </a:p>
          <a:p>
            <a:pPr marL="52560">
              <a:lnSpc>
                <a:spcPct val="100000"/>
              </a:lnSpc>
              <a:spcBef>
                <a:spcPts val="451"/>
              </a:spcBef>
              <a:spcAft>
                <a:spcPts val="201"/>
              </a:spcAft>
            </a:pPr>
            <a:endParaRPr lang="en-US" sz="1050" b="0" strike="noStrike" spc="-1" dirty="0">
              <a:latin typeface="Arial"/>
            </a:endParaRPr>
          </a:p>
        </p:txBody>
      </p:sp>
      <p:sp>
        <p:nvSpPr>
          <p:cNvPr id="129" name="CustomShape 39"/>
          <p:cNvSpPr/>
          <p:nvPr/>
        </p:nvSpPr>
        <p:spPr>
          <a:xfrm>
            <a:off x="4317300" y="6653640"/>
            <a:ext cx="2036520" cy="228392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6640" tIns="13320" rIns="26640" bIns="13320">
            <a:spAutoFit/>
          </a:bodyPr>
          <a:lstStyle/>
          <a:p>
            <a:pPr algn="ctr">
              <a:lnSpc>
                <a:spcPct val="100000"/>
              </a:lnSpc>
              <a:spcBef>
                <a:spcPts val="550"/>
              </a:spcBef>
            </a:pPr>
            <a:r>
              <a:rPr lang="en-US" sz="1400" b="1" strike="noStrike" spc="-1" dirty="0" err="1">
                <a:solidFill>
                  <a:srgbClr val="CB1C68"/>
                </a:solidFill>
                <a:latin typeface="Arial"/>
                <a:ea typeface="ＭＳ Ｐゴシック"/>
              </a:rPr>
              <a:t>Смягчающие</a:t>
            </a:r>
            <a:r>
              <a:rPr lang="en-US" sz="1400" b="1" strike="noStrike" spc="-1" dirty="0">
                <a:solidFill>
                  <a:srgbClr val="CB1C68"/>
                </a:solidFill>
                <a:latin typeface="Arial"/>
                <a:ea typeface="ＭＳ Ｐゴシック"/>
              </a:rPr>
              <a:t> </a:t>
            </a:r>
            <a:r>
              <a:rPr lang="en-US" sz="1400" b="1" strike="noStrike" spc="-1" dirty="0" err="1">
                <a:solidFill>
                  <a:srgbClr val="CB1C68"/>
                </a:solidFill>
                <a:latin typeface="Arial"/>
                <a:ea typeface="ＭＳ Ｐゴシック"/>
              </a:rPr>
              <a:t>механизмы</a:t>
            </a:r>
            <a:endParaRPr lang="en-US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201"/>
              </a:spcAft>
            </a:pPr>
            <a:endParaRPr lang="en-US" sz="1200" b="0" strike="noStrike" spc="-1" dirty="0">
              <a:latin typeface="Arial"/>
            </a:endParaRPr>
          </a:p>
          <a:p>
            <a:pPr marL="184320">
              <a:lnSpc>
                <a:spcPct val="100000"/>
              </a:lnSpc>
              <a:spcAft>
                <a:spcPts val="201"/>
              </a:spcAft>
            </a:pPr>
            <a:r>
              <a:rPr lang="en-US" sz="100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Для</a:t>
            </a:r>
            <a:r>
              <a:rPr lang="en-US" sz="100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0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решения</a:t>
            </a:r>
            <a:r>
              <a:rPr lang="en-US" sz="100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0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представленных</a:t>
            </a:r>
            <a:r>
              <a:rPr lang="en-US" sz="100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0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проблем</a:t>
            </a:r>
            <a:r>
              <a:rPr lang="en-US" sz="100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МЗ РА </a:t>
            </a:r>
            <a:r>
              <a:rPr lang="en-US" sz="100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подготовило</a:t>
            </a:r>
            <a:r>
              <a:rPr lang="en-US" sz="100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0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проекты</a:t>
            </a:r>
            <a:r>
              <a:rPr lang="en-US" sz="100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0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постановлений</a:t>
            </a:r>
            <a:r>
              <a:rPr lang="en-US" sz="100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0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правительства</a:t>
            </a:r>
            <a:r>
              <a:rPr lang="en-US" sz="100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РА, </a:t>
            </a:r>
            <a:r>
              <a:rPr lang="en-US" sz="100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которые</a:t>
            </a:r>
            <a:r>
              <a:rPr lang="en-US" sz="100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0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были</a:t>
            </a:r>
            <a:r>
              <a:rPr lang="en-US" sz="100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0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одобрены</a:t>
            </a:r>
            <a:r>
              <a:rPr lang="en-US" sz="100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0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правительством</a:t>
            </a:r>
            <a:r>
              <a:rPr lang="en-US" sz="100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endParaRPr lang="en-US" sz="1000" b="0" strike="noStrike" spc="-1" dirty="0">
              <a:latin typeface="Arial"/>
            </a:endParaRPr>
          </a:p>
          <a:p>
            <a:pPr marL="184320">
              <a:lnSpc>
                <a:spcPct val="100000"/>
              </a:lnSpc>
              <a:spcAft>
                <a:spcPts val="201"/>
              </a:spcAft>
            </a:pPr>
            <a:endParaRPr lang="en-US" sz="1000" b="0" strike="noStrike" spc="-1" dirty="0">
              <a:latin typeface="Arial"/>
            </a:endParaRPr>
          </a:p>
          <a:p>
            <a:pPr marL="184320">
              <a:lnSpc>
                <a:spcPct val="100000"/>
              </a:lnSpc>
              <a:spcAft>
                <a:spcPts val="201"/>
              </a:spcAft>
            </a:pPr>
            <a:endParaRPr lang="en-US" sz="1000" b="0" strike="noStrike" spc="-1" dirty="0">
              <a:latin typeface="Arial"/>
            </a:endParaRPr>
          </a:p>
          <a:p>
            <a:pPr marL="184320">
              <a:lnSpc>
                <a:spcPct val="100000"/>
              </a:lnSpc>
              <a:spcAft>
                <a:spcPts val="201"/>
              </a:spcAft>
            </a:pPr>
            <a:endParaRPr lang="en-US" sz="1000" b="0" strike="noStrike" spc="-1" dirty="0">
              <a:latin typeface="Arial"/>
            </a:endParaRPr>
          </a:p>
        </p:txBody>
      </p:sp>
      <p:sp>
        <p:nvSpPr>
          <p:cNvPr id="130" name="CustomShape 40"/>
          <p:cNvSpPr/>
          <p:nvPr/>
        </p:nvSpPr>
        <p:spPr>
          <a:xfrm>
            <a:off x="6463090" y="6610482"/>
            <a:ext cx="1934280" cy="232496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26640" tIns="13320" rIns="26640" bIns="13320">
            <a:spAutoFit/>
          </a:bodyPr>
          <a:lstStyle/>
          <a:p>
            <a:pPr algn="ctr">
              <a:lnSpc>
                <a:spcPct val="100000"/>
              </a:lnSpc>
              <a:spcBef>
                <a:spcPts val="550"/>
              </a:spcBef>
            </a:pPr>
            <a:r>
              <a:rPr lang="en-US" sz="1400" b="1" strike="noStrike" spc="-1" dirty="0" err="1">
                <a:solidFill>
                  <a:srgbClr val="CB1C68"/>
                </a:solidFill>
                <a:latin typeface="Arial"/>
                <a:ea typeface="ＭＳ Ｐゴシック"/>
              </a:rPr>
              <a:t>Возможные</a:t>
            </a:r>
            <a:r>
              <a:rPr lang="en-US" sz="1400" b="1" strike="noStrike" spc="-1" dirty="0">
                <a:solidFill>
                  <a:srgbClr val="CB1C68"/>
                </a:solidFill>
                <a:latin typeface="Arial"/>
                <a:ea typeface="ＭＳ Ｐゴシック"/>
              </a:rPr>
              <a:t> </a:t>
            </a:r>
            <a:r>
              <a:rPr lang="en-US" sz="1400" b="1" strike="noStrike" spc="-1" dirty="0" err="1">
                <a:solidFill>
                  <a:srgbClr val="CB1C68"/>
                </a:solidFill>
                <a:latin typeface="Arial"/>
                <a:ea typeface="ＭＳ Ｐゴシック"/>
              </a:rPr>
              <a:t>решения</a:t>
            </a:r>
            <a:endParaRPr lang="en-US" sz="14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201"/>
              </a:spcAft>
            </a:pPr>
            <a:endParaRPr lang="en-US" sz="1200" b="0" strike="noStrike" spc="-1" dirty="0">
              <a:latin typeface="Arial"/>
            </a:endParaRPr>
          </a:p>
          <a:p>
            <a:pPr marL="139680">
              <a:lnSpc>
                <a:spcPct val="100000"/>
              </a:lnSpc>
              <a:spcAft>
                <a:spcPts val="201"/>
              </a:spcAft>
            </a:pPr>
            <a:r>
              <a:rPr lang="en-US" sz="1000" b="0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1. </a:t>
            </a:r>
            <a:r>
              <a:rPr lang="en-US" sz="100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Принятое</a:t>
            </a:r>
            <a:r>
              <a:rPr lang="en-US" sz="100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0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постановление</a:t>
            </a:r>
            <a:r>
              <a:rPr lang="en-US" sz="100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0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правительства</a:t>
            </a:r>
            <a:r>
              <a:rPr lang="en-US" sz="100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0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дало</a:t>
            </a:r>
            <a:r>
              <a:rPr lang="en-US" sz="100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0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возможность</a:t>
            </a:r>
            <a:r>
              <a:rPr lang="en-US" sz="100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0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для</a:t>
            </a:r>
            <a:r>
              <a:rPr lang="en-US" sz="100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0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закупок</a:t>
            </a:r>
            <a:r>
              <a:rPr lang="en-US" sz="100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0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незарегистрированных</a:t>
            </a:r>
            <a:r>
              <a:rPr lang="en-US" sz="100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0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вакцин</a:t>
            </a:r>
            <a:r>
              <a:rPr lang="en-US" sz="100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.</a:t>
            </a:r>
            <a:endParaRPr lang="en-US" sz="1000" b="0" strike="noStrike" spc="-1" dirty="0">
              <a:latin typeface="Arial"/>
            </a:endParaRPr>
          </a:p>
          <a:p>
            <a:pPr marL="139680">
              <a:lnSpc>
                <a:spcPct val="100000"/>
              </a:lnSpc>
              <a:spcAft>
                <a:spcPts val="201"/>
              </a:spcAft>
            </a:pPr>
            <a:r>
              <a:rPr lang="en-US" sz="100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2. </a:t>
            </a:r>
            <a:r>
              <a:rPr lang="en-US" sz="100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Принятое</a:t>
            </a:r>
            <a:r>
              <a:rPr lang="en-US" sz="100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0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постановление</a:t>
            </a:r>
            <a:r>
              <a:rPr lang="en-US" sz="100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0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правительства</a:t>
            </a:r>
            <a:r>
              <a:rPr lang="en-US" sz="100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0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дало</a:t>
            </a:r>
            <a:r>
              <a:rPr lang="en-US" sz="100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0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возможность</a:t>
            </a:r>
            <a:r>
              <a:rPr lang="en-US" sz="100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0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для</a:t>
            </a:r>
            <a:r>
              <a:rPr lang="en-US" sz="100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0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закупок</a:t>
            </a:r>
            <a:r>
              <a:rPr lang="en-US" sz="100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0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вакцин</a:t>
            </a:r>
            <a:r>
              <a:rPr lang="en-US" sz="100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0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от</a:t>
            </a:r>
            <a:r>
              <a:rPr lang="en-US" sz="100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ЮНИСЕФ </a:t>
            </a:r>
            <a:r>
              <a:rPr lang="en-US" sz="100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по</a:t>
            </a:r>
            <a:r>
              <a:rPr lang="en-US" sz="100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0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доступным</a:t>
            </a:r>
            <a:r>
              <a:rPr lang="en-US" sz="100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0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ценам</a:t>
            </a:r>
            <a:r>
              <a:rPr lang="en-US" sz="100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.</a:t>
            </a:r>
            <a:endParaRPr lang="en-US" sz="1000" b="0" strike="noStrike" spc="-1" dirty="0">
              <a:latin typeface="Arial"/>
            </a:endParaRPr>
          </a:p>
        </p:txBody>
      </p:sp>
      <p:sp>
        <p:nvSpPr>
          <p:cNvPr id="131" name="CustomShape 41"/>
          <p:cNvSpPr/>
          <p:nvPr/>
        </p:nvSpPr>
        <p:spPr>
          <a:xfrm>
            <a:off x="99180" y="6685200"/>
            <a:ext cx="2066040" cy="227366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26640" tIns="13320" rIns="26640" bIns="13320">
            <a:spAutoFit/>
          </a:bodyPr>
          <a:lstStyle/>
          <a:p>
            <a:pPr algn="ctr">
              <a:lnSpc>
                <a:spcPct val="100000"/>
              </a:lnSpc>
              <a:spcBef>
                <a:spcPts val="550"/>
              </a:spcBef>
            </a:pPr>
            <a:r>
              <a:rPr lang="en-US" sz="1400" b="1" strike="noStrike" spc="-1" dirty="0" err="1">
                <a:solidFill>
                  <a:srgbClr val="CB1C68"/>
                </a:solidFill>
                <a:latin typeface="Arial"/>
                <a:ea typeface="ＭＳ Ｐゴシック"/>
              </a:rPr>
              <a:t>Проблемы</a:t>
            </a:r>
            <a:endParaRPr lang="ru-RU" sz="1200" b="1" strike="noStrike" spc="-1" dirty="0">
              <a:solidFill>
                <a:srgbClr val="CB1C68"/>
              </a:solidFill>
              <a:latin typeface="Arial"/>
              <a:ea typeface="ＭＳ Ｐゴシック"/>
            </a:endParaRPr>
          </a:p>
          <a:p>
            <a:pPr algn="ctr">
              <a:lnSpc>
                <a:spcPct val="100000"/>
              </a:lnSpc>
              <a:spcBef>
                <a:spcPts val="550"/>
              </a:spcBef>
            </a:pPr>
            <a:endParaRPr lang="en-US" sz="1200" b="0" strike="noStrike" spc="-1" dirty="0">
              <a:latin typeface="Arial"/>
            </a:endParaRPr>
          </a:p>
          <a:p>
            <a:pPr>
              <a:lnSpc>
                <a:spcPct val="100000"/>
              </a:lnSpc>
              <a:spcAft>
                <a:spcPts val="201"/>
              </a:spcAft>
            </a:pPr>
            <a:r>
              <a:rPr lang="en-US" sz="105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Связанные</a:t>
            </a:r>
            <a:r>
              <a:rPr lang="en-US" sz="105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:</a:t>
            </a:r>
            <a:endParaRPr lang="en-US" sz="1050" b="0" strike="noStrike" spc="-1" dirty="0">
              <a:latin typeface="Arial"/>
            </a:endParaRPr>
          </a:p>
          <a:p>
            <a:pPr marL="136440" indent="-135720">
              <a:lnSpc>
                <a:spcPct val="100000"/>
              </a:lnSpc>
              <a:spcAft>
                <a:spcPts val="201"/>
              </a:spcAft>
            </a:pPr>
            <a:r>
              <a:rPr lang="en-US" sz="105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1.</a:t>
            </a:r>
            <a:r>
              <a:rPr lang="en-US" sz="1050" b="1" strike="noStrike" spc="-1" dirty="0">
                <a:solidFill>
                  <a:srgbClr val="CB1C68"/>
                </a:solidFill>
                <a:latin typeface="Arial"/>
                <a:ea typeface="ＭＳ Ｐゴシック"/>
              </a:rPr>
              <a:t> </a:t>
            </a:r>
            <a:r>
              <a:rPr lang="en-US" sz="105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С</a:t>
            </a:r>
            <a:r>
              <a:rPr lang="en-US" sz="105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5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незарегистрированными</a:t>
            </a:r>
            <a:r>
              <a:rPr lang="en-US" sz="105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5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вакцинами</a:t>
            </a:r>
            <a:endParaRPr lang="en-US" sz="1050" b="0" strike="noStrike" spc="-1" dirty="0">
              <a:latin typeface="Arial"/>
            </a:endParaRPr>
          </a:p>
          <a:p>
            <a:pPr marL="136440" indent="-135720">
              <a:lnSpc>
                <a:spcPct val="100000"/>
              </a:lnSpc>
              <a:spcAft>
                <a:spcPts val="201"/>
              </a:spcAft>
            </a:pPr>
            <a:endParaRPr lang="en-US" sz="1050" b="0" strike="noStrike" spc="-1" dirty="0">
              <a:latin typeface="Arial"/>
            </a:endParaRPr>
          </a:p>
          <a:p>
            <a:pPr marL="136440" indent="-135720">
              <a:lnSpc>
                <a:spcPct val="100000"/>
              </a:lnSpc>
              <a:spcAft>
                <a:spcPts val="201"/>
              </a:spcAft>
            </a:pPr>
            <a:r>
              <a:rPr lang="en-US" sz="105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2. </a:t>
            </a:r>
            <a:r>
              <a:rPr lang="en-US" sz="105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С</a:t>
            </a:r>
            <a:r>
              <a:rPr lang="en-US" sz="105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5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высокими</a:t>
            </a:r>
            <a:r>
              <a:rPr lang="en-US" sz="105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5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ценами</a:t>
            </a:r>
            <a:r>
              <a:rPr lang="en-US" sz="105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5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предлагаемые</a:t>
            </a:r>
            <a:r>
              <a:rPr lang="en-US" sz="105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5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местными</a:t>
            </a:r>
            <a:r>
              <a:rPr lang="en-US" sz="1050" b="1" strike="noStrike" spc="-1" dirty="0">
                <a:solidFill>
                  <a:srgbClr val="313231"/>
                </a:solidFill>
                <a:latin typeface="Arial"/>
                <a:ea typeface="ＭＳ Ｐゴシック"/>
              </a:rPr>
              <a:t> </a:t>
            </a:r>
            <a:r>
              <a:rPr lang="en-US" sz="1050" b="1" strike="noStrike" spc="-1" dirty="0" err="1">
                <a:solidFill>
                  <a:srgbClr val="313231"/>
                </a:solidFill>
                <a:latin typeface="Arial"/>
                <a:ea typeface="ＭＳ Ｐゴシック"/>
              </a:rPr>
              <a:t>компаниями</a:t>
            </a:r>
            <a:endParaRPr lang="en-US" sz="1050" b="0" strike="noStrike" spc="-1" dirty="0">
              <a:latin typeface="Arial"/>
            </a:endParaRPr>
          </a:p>
          <a:p>
            <a:pPr marL="136440" indent="-135720">
              <a:lnSpc>
                <a:spcPct val="100000"/>
              </a:lnSpc>
              <a:spcAft>
                <a:spcPts val="201"/>
              </a:spcAft>
            </a:pPr>
            <a:endParaRPr lang="en-US" sz="1050" b="0" strike="noStrike" spc="-1" dirty="0">
              <a:latin typeface="Arial"/>
            </a:endParaRPr>
          </a:p>
          <a:p>
            <a:pPr marL="136440" indent="-135720">
              <a:lnSpc>
                <a:spcPct val="100000"/>
              </a:lnSpc>
              <a:spcAft>
                <a:spcPts val="201"/>
              </a:spcAft>
            </a:pPr>
            <a:endParaRPr lang="en-US" sz="1050" b="0" strike="noStrike" spc="-1" dirty="0">
              <a:latin typeface="Arial"/>
            </a:endParaRPr>
          </a:p>
          <a:p>
            <a:pPr marL="136440" indent="-135720">
              <a:lnSpc>
                <a:spcPct val="100000"/>
              </a:lnSpc>
              <a:spcAft>
                <a:spcPts val="201"/>
              </a:spcAft>
            </a:pPr>
            <a:endParaRPr lang="en-US" sz="1050" b="0" strike="noStrike" spc="-1" dirty="0">
              <a:latin typeface="Arial"/>
            </a:endParaRPr>
          </a:p>
        </p:txBody>
      </p:sp>
      <p:pic>
        <p:nvPicPr>
          <p:cNvPr id="132" name="Picture 52"/>
          <p:cNvPicPr/>
          <p:nvPr/>
        </p:nvPicPr>
        <p:blipFill>
          <a:blip r:embed="rId5"/>
          <a:stretch/>
        </p:blipFill>
        <p:spPr>
          <a:xfrm>
            <a:off x="9516600" y="9219240"/>
            <a:ext cx="2917440" cy="500400"/>
          </a:xfrm>
          <a:prstGeom prst="rect">
            <a:avLst/>
          </a:prstGeom>
          <a:ln>
            <a:noFill/>
          </a:ln>
        </p:spPr>
      </p:pic>
      <p:pic>
        <p:nvPicPr>
          <p:cNvPr id="135" name="Picture 2"/>
          <p:cNvPicPr/>
          <p:nvPr/>
        </p:nvPicPr>
        <p:blipFill>
          <a:blip r:embed="rId6"/>
          <a:stretch/>
        </p:blipFill>
        <p:spPr>
          <a:xfrm>
            <a:off x="203400" y="118440"/>
            <a:ext cx="1980000" cy="1268640"/>
          </a:xfrm>
          <a:prstGeom prst="rect">
            <a:avLst/>
          </a:prstGeom>
          <a:ln>
            <a:noFill/>
          </a:ln>
        </p:spPr>
      </p:pic>
      <p:cxnSp>
        <p:nvCxnSpPr>
          <p:cNvPr id="53" name="Straight Arrow Connector 52">
            <a:extLst>
              <a:ext uri="{FF2B5EF4-FFF2-40B4-BE49-F238E27FC236}">
                <a16:creationId xmlns:a16="http://schemas.microsoft.com/office/drawing/2014/main" id="{4E916283-BDE2-9048-AEE5-763757141940}"/>
              </a:ext>
            </a:extLst>
          </p:cNvPr>
          <p:cNvCxnSpPr>
            <a:cxnSpLocks/>
            <a:stCxn id="113" idx="0"/>
          </p:cNvCxnSpPr>
          <p:nvPr/>
        </p:nvCxnSpPr>
        <p:spPr>
          <a:xfrm flipV="1">
            <a:off x="4764922" y="3328560"/>
            <a:ext cx="0" cy="723600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36" name="Table 44"/>
          <p:cNvGraphicFramePr/>
          <p:nvPr>
            <p:extLst>
              <p:ext uri="{D42A27DB-BD31-4B8C-83A1-F6EECF244321}">
                <p14:modId xmlns:p14="http://schemas.microsoft.com/office/powerpoint/2010/main" val="3067995631"/>
              </p:ext>
            </p:extLst>
          </p:nvPr>
        </p:nvGraphicFramePr>
        <p:xfrm>
          <a:off x="154483" y="2001391"/>
          <a:ext cx="3618461" cy="4173538"/>
        </p:xfrm>
        <a:graphic>
          <a:graphicData uri="http://schemas.openxmlformats.org/drawingml/2006/table">
            <a:tbl>
              <a:tblPr/>
              <a:tblGrid>
                <a:gridCol w="12733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69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99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682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873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600" b="1" strike="noStrike" spc="-1" dirty="0" err="1">
                          <a:solidFill>
                            <a:srgbClr val="F7F7F7"/>
                          </a:solidFill>
                          <a:latin typeface="Arial"/>
                        </a:rPr>
                        <a:t>Вакцина</a:t>
                      </a:r>
                      <a:endParaRPr lang="en-US" sz="600" b="0" strike="noStrike" spc="-1" dirty="0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38160">
                      <a:solidFill>
                        <a:srgbClr val="F7F7F7"/>
                      </a:solidFill>
                    </a:lnB>
                    <a:solidFill>
                      <a:srgbClr val="A80A4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600" b="1" strike="noStrike" spc="-1" dirty="0" err="1">
                          <a:solidFill>
                            <a:srgbClr val="F7F7F7"/>
                          </a:solidFill>
                          <a:latin typeface="Arial"/>
                        </a:rPr>
                        <a:t>Презентация</a:t>
                      </a:r>
                      <a:endParaRPr lang="en-US" sz="600" b="0" strike="noStrike" spc="-1" dirty="0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38160">
                      <a:solidFill>
                        <a:srgbClr val="F7F7F7"/>
                      </a:solidFill>
                    </a:lnB>
                    <a:solidFill>
                      <a:srgbClr val="A80A4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600" b="1" strike="noStrike" spc="-1" dirty="0" err="1">
                          <a:solidFill>
                            <a:srgbClr val="F7F7F7"/>
                          </a:solidFill>
                          <a:latin typeface="Arial"/>
                        </a:rPr>
                        <a:t>Производитель</a:t>
                      </a:r>
                      <a:r>
                        <a:rPr lang="en-US" sz="600" b="1" strike="noStrike" spc="-1" dirty="0">
                          <a:solidFill>
                            <a:srgbClr val="F7F7F7"/>
                          </a:solidFill>
                          <a:latin typeface="Arial"/>
                        </a:rPr>
                        <a:t>/ </a:t>
                      </a:r>
                      <a:r>
                        <a:rPr lang="en-US" sz="600" b="1" strike="noStrike" spc="-1" dirty="0" err="1">
                          <a:solidFill>
                            <a:srgbClr val="F7F7F7"/>
                          </a:solidFill>
                          <a:latin typeface="Arial"/>
                        </a:rPr>
                        <a:t>Цена</a:t>
                      </a:r>
                      <a:r>
                        <a:rPr lang="en-US" sz="600" b="1" strike="noStrike" spc="-1" dirty="0">
                          <a:solidFill>
                            <a:srgbClr val="F7F7F7"/>
                          </a:solidFill>
                          <a:latin typeface="Arial"/>
                        </a:rPr>
                        <a:t> </a:t>
                      </a:r>
                      <a:r>
                        <a:rPr lang="en-US" sz="600" b="1" strike="noStrike" spc="-1" dirty="0" err="1">
                          <a:solidFill>
                            <a:srgbClr val="F7F7F7"/>
                          </a:solidFill>
                          <a:latin typeface="Arial"/>
                        </a:rPr>
                        <a:t>за</a:t>
                      </a:r>
                      <a:r>
                        <a:rPr lang="en-US" sz="600" b="1" strike="noStrike" spc="-1" dirty="0">
                          <a:solidFill>
                            <a:srgbClr val="F7F7F7"/>
                          </a:solidFill>
                          <a:latin typeface="Arial"/>
                        </a:rPr>
                        <a:t> </a:t>
                      </a:r>
                      <a:r>
                        <a:rPr lang="en-US" sz="600" b="1" strike="noStrike" spc="-1" dirty="0" err="1">
                          <a:solidFill>
                            <a:srgbClr val="F7F7F7"/>
                          </a:solidFill>
                          <a:latin typeface="Arial"/>
                        </a:rPr>
                        <a:t>дозу</a:t>
                      </a:r>
                      <a:r>
                        <a:rPr lang="en-US" sz="600" b="1" strike="noStrike" spc="-1" dirty="0">
                          <a:solidFill>
                            <a:srgbClr val="F7F7F7"/>
                          </a:solidFill>
                          <a:latin typeface="Arial"/>
                        </a:rPr>
                        <a:t> (USD)</a:t>
                      </a:r>
                      <a:endParaRPr lang="en-US" sz="600" b="0" strike="noStrike" spc="-1" dirty="0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38160">
                      <a:solidFill>
                        <a:srgbClr val="F7F7F7"/>
                      </a:solidFill>
                    </a:lnB>
                    <a:solidFill>
                      <a:srgbClr val="A80A4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600" b="1" strike="noStrike" spc="-1" dirty="0" err="1">
                          <a:solidFill>
                            <a:srgbClr val="F7F7F7"/>
                          </a:solidFill>
                          <a:latin typeface="Arial"/>
                        </a:rPr>
                        <a:t>Механизм</a:t>
                      </a:r>
                      <a:r>
                        <a:rPr lang="en-US" sz="600" b="1" strike="noStrike" spc="-1" dirty="0">
                          <a:solidFill>
                            <a:srgbClr val="F7F7F7"/>
                          </a:solidFill>
                          <a:latin typeface="Arial"/>
                        </a:rPr>
                        <a:t> </a:t>
                      </a:r>
                      <a:r>
                        <a:rPr lang="en-US" sz="600" b="1" strike="noStrike" spc="-1" dirty="0" err="1">
                          <a:solidFill>
                            <a:srgbClr val="F7F7F7"/>
                          </a:solidFill>
                          <a:latin typeface="Arial"/>
                        </a:rPr>
                        <a:t>закупки</a:t>
                      </a:r>
                      <a:endParaRPr lang="en-US" sz="600" b="0" strike="noStrike" spc="-1" dirty="0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38160">
                      <a:solidFill>
                        <a:srgbClr val="F7F7F7"/>
                      </a:solidFill>
                    </a:lnB>
                    <a:solidFill>
                      <a:srgbClr val="A80A4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43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ВГБ- </a:t>
                      </a: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вакцина</a:t>
                      </a: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 </a:t>
                      </a: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против</a:t>
                      </a: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 </a:t>
                      </a: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Гепатита</a:t>
                      </a: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  </a:t>
                      </a: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Б</a:t>
                      </a: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 </a:t>
                      </a:r>
                      <a:endParaRPr lang="en-US" sz="500" b="0" strike="noStrike" spc="-1" dirty="0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38160" cap="flat" cmpd="sng" algn="ctr">
                      <a:solidFill>
                        <a:srgbClr val="F7F7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E1CC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>
                          <a:solidFill>
                            <a:srgbClr val="313231"/>
                          </a:solidFill>
                          <a:latin typeface="Arial"/>
                        </a:rPr>
                        <a:t>10 доз</a:t>
                      </a:r>
                      <a:endParaRPr lang="en-US" sz="500" b="0" strike="noStrike" spc="-1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38160" cap="flat" cmpd="sng" algn="ctr">
                      <a:solidFill>
                        <a:srgbClr val="F7F7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E1CC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LG LIFE Sciences/ 231.43 AMD/0,48$</a:t>
                      </a:r>
                      <a:endParaRPr lang="en-US" sz="500" b="0" strike="noStrike" spc="-1" dirty="0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38160" cap="flat" cmpd="sng" algn="ctr">
                      <a:solidFill>
                        <a:srgbClr val="F7F7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E1CC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>
                          <a:solidFill>
                            <a:srgbClr val="313231"/>
                          </a:solidFill>
                          <a:latin typeface="Arial"/>
                        </a:rPr>
                        <a:t>Механизм ЮНИСЕФ</a:t>
                      </a:r>
                      <a:endParaRPr lang="en-US" sz="500" b="0" strike="noStrike" spc="-1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38160" cap="flat" cmpd="sng" algn="ctr">
                      <a:solidFill>
                        <a:srgbClr val="F7F7F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E1CC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43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КПК –</a:t>
                      </a: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корь</a:t>
                      </a: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, </a:t>
                      </a: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краснуха</a:t>
                      </a: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, </a:t>
                      </a: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паротит</a:t>
                      </a:r>
                      <a:endParaRPr lang="en-US" sz="500" b="0" strike="noStrike" spc="-1" dirty="0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F0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>
                          <a:solidFill>
                            <a:srgbClr val="313231"/>
                          </a:solidFill>
                          <a:latin typeface="Arial"/>
                        </a:rPr>
                        <a:t>2 дозы</a:t>
                      </a:r>
                      <a:endParaRPr lang="en-US" sz="500" b="0" strike="noStrike" spc="-1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F0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GSK/2463.11 AMD/0,95$</a:t>
                      </a:r>
                      <a:endParaRPr lang="en-US" sz="500" b="0" strike="noStrike" spc="-1" dirty="0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F0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>
                          <a:solidFill>
                            <a:srgbClr val="313231"/>
                          </a:solidFill>
                          <a:latin typeface="Arial"/>
                        </a:rPr>
                        <a:t>Механизм ЮНИСЕФ</a:t>
                      </a:r>
                      <a:endParaRPr lang="en-US" sz="500" b="0" strike="noStrike" spc="-1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F0E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43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Гексавалентная</a:t>
                      </a: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-АКДС/ВГБ/ХИБ/ИПВ</a:t>
                      </a:r>
                      <a:endParaRPr lang="en-US" sz="500" b="0" strike="noStrike" spc="-1" dirty="0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E1CC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Одна</a:t>
                      </a: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 </a:t>
                      </a: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доза</a:t>
                      </a:r>
                      <a:endParaRPr lang="en-US" sz="500" b="0" strike="noStrike" spc="-1" dirty="0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E1CC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Sanofi </a:t>
                      </a: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Paster</a:t>
                      </a: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/ 11136.11 AMD/22,73$</a:t>
                      </a:r>
                      <a:endParaRPr lang="en-US" sz="500" b="0" strike="noStrike" spc="-1" dirty="0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E1CC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>
                          <a:solidFill>
                            <a:srgbClr val="313231"/>
                          </a:solidFill>
                          <a:latin typeface="Arial"/>
                        </a:rPr>
                        <a:t>Местные закупки</a:t>
                      </a:r>
                      <a:endParaRPr lang="en-US" sz="500" b="0" strike="noStrike" spc="-1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E1CC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837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500" b="0" strike="noStrike" spc="-1">
                          <a:solidFill>
                            <a:srgbClr val="313231"/>
                          </a:solidFill>
                          <a:latin typeface="Arial"/>
                        </a:rPr>
                        <a:t>АДС-М- дифтерия, столбняк</a:t>
                      </a:r>
                      <a:endParaRPr lang="en-US" sz="500" b="0" strike="noStrike" spc="-1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F0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>
                          <a:solidFill>
                            <a:srgbClr val="313231"/>
                          </a:solidFill>
                          <a:latin typeface="Arial"/>
                        </a:rPr>
                        <a:t>10 доз</a:t>
                      </a:r>
                      <a:endParaRPr lang="en-US" sz="500" b="0" strike="noStrike" spc="-1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F0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BB-NCIPD/71.58 AMD/0,15$</a:t>
                      </a:r>
                      <a:endParaRPr lang="en-US" sz="500" b="0" strike="noStrike" spc="-1" dirty="0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F0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>
                          <a:solidFill>
                            <a:srgbClr val="313231"/>
                          </a:solidFill>
                          <a:latin typeface="Arial"/>
                        </a:rPr>
                        <a:t>UNICEF</a:t>
                      </a:r>
                      <a:endParaRPr lang="en-US" sz="500" b="0" strike="noStrike" spc="-1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F0E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837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500" b="0" strike="noStrike" spc="-1">
                          <a:solidFill>
                            <a:srgbClr val="313231"/>
                          </a:solidFill>
                          <a:latin typeface="Arial"/>
                        </a:rPr>
                        <a:t>БЦЖ-вакцина против туберкулеза</a:t>
                      </a:r>
                      <a:endParaRPr lang="en-US" sz="500" b="0" strike="noStrike" spc="-1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E1CC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>
                          <a:solidFill>
                            <a:srgbClr val="313231"/>
                          </a:solidFill>
                          <a:latin typeface="Arial"/>
                        </a:rPr>
                        <a:t>20 доз</a:t>
                      </a:r>
                      <a:endParaRPr lang="en-US" sz="500" b="0" strike="noStrike" spc="-1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E1CC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>
                          <a:solidFill>
                            <a:srgbClr val="313231"/>
                          </a:solidFill>
                          <a:latin typeface="Arial"/>
                        </a:rPr>
                        <a:t>BB-NCIPD/45.92 AMD/0,09</a:t>
                      </a:r>
                      <a:endParaRPr lang="en-US" sz="500" b="0" strike="noStrike" spc="-1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E1CC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>
                          <a:solidFill>
                            <a:srgbClr val="313231"/>
                          </a:solidFill>
                          <a:latin typeface="Arial"/>
                        </a:rPr>
                        <a:t>UNICEF</a:t>
                      </a:r>
                      <a:endParaRPr lang="en-US" sz="500" b="0" strike="noStrike" spc="-1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E1CC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83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Эупента</a:t>
                      </a: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- АКДС/ ВГБ/ ХИБ -</a:t>
                      </a:r>
                      <a:endParaRPr lang="en-US" sz="500" b="0" strike="noStrike" spc="-1" dirty="0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F0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>
                          <a:solidFill>
                            <a:srgbClr val="313231"/>
                          </a:solidFill>
                          <a:latin typeface="Arial"/>
                        </a:rPr>
                        <a:t>Одна доза</a:t>
                      </a:r>
                      <a:endParaRPr lang="en-US" sz="500" b="0" strike="noStrike" spc="-1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F0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LG LIFE Sciences/ 538.65 AMD/1,1$</a:t>
                      </a:r>
                      <a:endParaRPr lang="en-US" sz="500" b="0" strike="noStrike" spc="-1" dirty="0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F0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>
                          <a:solidFill>
                            <a:srgbClr val="313231"/>
                          </a:solidFill>
                          <a:latin typeface="Arial"/>
                        </a:rPr>
                        <a:t>UNICEF</a:t>
                      </a:r>
                      <a:endParaRPr lang="en-US" sz="500" b="0" strike="noStrike" spc="-1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F0E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43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>
                          <a:solidFill>
                            <a:srgbClr val="313231"/>
                          </a:solidFill>
                          <a:latin typeface="Arial"/>
                        </a:rPr>
                        <a:t>ИПВ- инактивированная полиомиелитная вакцина</a:t>
                      </a:r>
                      <a:endParaRPr lang="en-US" sz="500" b="0" strike="noStrike" spc="-1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E1CC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Одна</a:t>
                      </a: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 </a:t>
                      </a: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доза</a:t>
                      </a:r>
                      <a:endParaRPr lang="en-US" sz="500" b="0" strike="noStrike" spc="-1" dirty="0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E1CC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Bilthoven</a:t>
                      </a: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 Bi </a:t>
                      </a: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ologicals</a:t>
                      </a: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 B.V./1521.7 AMD/3,11$</a:t>
                      </a:r>
                      <a:endParaRPr lang="en-US" sz="500" b="0" strike="noStrike" spc="-1" dirty="0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E1CC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>
                          <a:solidFill>
                            <a:srgbClr val="313231"/>
                          </a:solidFill>
                          <a:latin typeface="Arial"/>
                        </a:rPr>
                        <a:t>UNICEF</a:t>
                      </a:r>
                      <a:endParaRPr lang="en-US" sz="500" b="0" strike="noStrike" spc="-1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E1CC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43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ОПВ-</a:t>
                      </a: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оральная</a:t>
                      </a: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 </a:t>
                      </a: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полиомиелитная</a:t>
                      </a: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 </a:t>
                      </a: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вакцина</a:t>
                      </a:r>
                      <a:endParaRPr lang="en-US" sz="500" b="0" strike="noStrike" spc="-1" dirty="0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F0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>
                          <a:solidFill>
                            <a:srgbClr val="313231"/>
                          </a:solidFill>
                          <a:latin typeface="Arial"/>
                        </a:rPr>
                        <a:t>10 доз</a:t>
                      </a:r>
                      <a:endParaRPr lang="en-US" sz="500" b="0" strike="noStrike" spc="-1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F0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GSK Belgium/98.94AMD/0.2$</a:t>
                      </a:r>
                      <a:endParaRPr lang="en-US" sz="500" b="0" strike="noStrike" spc="-1" dirty="0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F0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>
                          <a:solidFill>
                            <a:srgbClr val="313231"/>
                          </a:solidFill>
                          <a:latin typeface="Arial"/>
                        </a:rPr>
                        <a:t>UNICEF</a:t>
                      </a:r>
                      <a:endParaRPr lang="en-US" sz="500" b="0" strike="noStrike" spc="-1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F0E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1683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>
                          <a:solidFill>
                            <a:srgbClr val="313231"/>
                          </a:solidFill>
                          <a:latin typeface="Arial"/>
                        </a:rPr>
                        <a:t>Превенар-пневмококковая вакцина</a:t>
                      </a:r>
                      <a:endParaRPr lang="en-US" sz="500" b="0" strike="noStrike" spc="-1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E1CC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>
                          <a:solidFill>
                            <a:srgbClr val="313231"/>
                          </a:solidFill>
                          <a:latin typeface="Arial"/>
                        </a:rPr>
                        <a:t>Одна доза</a:t>
                      </a:r>
                      <a:endParaRPr lang="en-US" sz="500" b="0" strike="noStrike" spc="-1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E1CC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Pfizer/  1655.39 AMD/3,38$</a:t>
                      </a:r>
                      <a:endParaRPr lang="en-US" sz="500" b="0" strike="noStrike" spc="-1" dirty="0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E1CC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>
                          <a:solidFill>
                            <a:srgbClr val="313231"/>
                          </a:solidFill>
                          <a:latin typeface="Arial"/>
                        </a:rPr>
                        <a:t>UNICEF</a:t>
                      </a:r>
                      <a:endParaRPr lang="en-US" sz="500" b="0" strike="noStrike" spc="-1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E1CC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43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>
                          <a:solidFill>
                            <a:srgbClr val="313231"/>
                          </a:solidFill>
                          <a:latin typeface="Arial"/>
                        </a:rPr>
                        <a:t>ВГА- вакцина против Гепатита  А</a:t>
                      </a:r>
                      <a:endParaRPr lang="en-US" sz="500" b="0" strike="noStrike" spc="-1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F0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>
                          <a:solidFill>
                            <a:srgbClr val="313231"/>
                          </a:solidFill>
                          <a:latin typeface="Arial"/>
                        </a:rPr>
                        <a:t>Одна доза</a:t>
                      </a:r>
                      <a:endParaRPr lang="en-US" sz="500" b="0" strike="noStrike" spc="-1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F0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Вектор-БиАльгам</a:t>
                      </a: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 /8085AMD/16,5$</a:t>
                      </a:r>
                      <a:endParaRPr lang="en-US" sz="500" b="0" strike="noStrike" spc="-1" dirty="0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F0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>
                          <a:solidFill>
                            <a:srgbClr val="313231"/>
                          </a:solidFill>
                          <a:latin typeface="Arial"/>
                        </a:rPr>
                        <a:t>Местные закупки</a:t>
                      </a:r>
                      <a:endParaRPr lang="en-US" sz="500" b="0" strike="noStrike" spc="-1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F0E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1683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Менактра-менингококковая</a:t>
                      </a: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 </a:t>
                      </a: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вакцина</a:t>
                      </a:r>
                      <a:endParaRPr lang="en-US" sz="500" b="0" strike="noStrike" spc="-1" dirty="0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E1CC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>
                          <a:solidFill>
                            <a:srgbClr val="313231"/>
                          </a:solidFill>
                          <a:latin typeface="Arial"/>
                        </a:rPr>
                        <a:t>Одна доза</a:t>
                      </a:r>
                      <a:endParaRPr lang="en-US" sz="500" b="0" strike="noStrike" spc="-1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E1CC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Sanofi </a:t>
                      </a: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Paster</a:t>
                      </a: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/12700.8AMD/25,92$</a:t>
                      </a:r>
                      <a:endParaRPr lang="en-US" sz="500" b="0" strike="noStrike" spc="-1" dirty="0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E1CC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>
                          <a:solidFill>
                            <a:srgbClr val="313231"/>
                          </a:solidFill>
                          <a:latin typeface="Arial"/>
                        </a:rPr>
                        <a:t>UNICEF</a:t>
                      </a:r>
                      <a:endParaRPr lang="en-US" sz="500" b="0" strike="noStrike" spc="-1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E1CC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1683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ВГБ - </a:t>
                      </a: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вакцина</a:t>
                      </a: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 </a:t>
                      </a: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против</a:t>
                      </a: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 </a:t>
                      </a: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Гепатита</a:t>
                      </a: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  </a:t>
                      </a: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Б</a:t>
                      </a:r>
                      <a:endParaRPr lang="en-US" sz="500" b="0" strike="noStrike" spc="-1" dirty="0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F0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>
                          <a:solidFill>
                            <a:srgbClr val="313231"/>
                          </a:solidFill>
                          <a:latin typeface="Arial"/>
                        </a:rPr>
                        <a:t>Одна доза</a:t>
                      </a:r>
                      <a:endParaRPr lang="en-US" sz="500" b="0" strike="noStrike" spc="-1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F0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LG LIFE </a:t>
                      </a: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Scienes</a:t>
                      </a: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/231.43AMD/0,47$</a:t>
                      </a:r>
                      <a:endParaRPr lang="en-US" sz="500" b="0" strike="noStrike" spc="-1" dirty="0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F0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>
                          <a:solidFill>
                            <a:srgbClr val="313231"/>
                          </a:solidFill>
                          <a:latin typeface="Arial"/>
                        </a:rPr>
                        <a:t>UNICEF</a:t>
                      </a:r>
                      <a:endParaRPr lang="en-US" sz="500" b="0" strike="noStrike" spc="-1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F0E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43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Гардасил-вакцина</a:t>
                      </a: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 </a:t>
                      </a: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против</a:t>
                      </a: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 </a:t>
                      </a: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папиломавируса</a:t>
                      </a: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 </a:t>
                      </a: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человека</a:t>
                      </a:r>
                      <a:endParaRPr lang="en-US" sz="500" b="0" strike="noStrike" spc="-1" dirty="0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E1CC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>
                          <a:solidFill>
                            <a:srgbClr val="313231"/>
                          </a:solidFill>
                          <a:latin typeface="Arial"/>
                        </a:rPr>
                        <a:t>Одна доза</a:t>
                      </a:r>
                      <a:endParaRPr lang="en-US" sz="500" b="0" strike="noStrike" spc="-1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E1CC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Merk</a:t>
                      </a: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 Sharp Schering-</a:t>
                      </a: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Ploagh</a:t>
                      </a: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 Central East AG/2379.94AMD/4,86$</a:t>
                      </a:r>
                      <a:endParaRPr lang="en-US" sz="500" b="0" strike="noStrike" spc="-1" dirty="0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E1CC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>
                          <a:solidFill>
                            <a:srgbClr val="313231"/>
                          </a:solidFill>
                          <a:latin typeface="Arial"/>
                        </a:rPr>
                        <a:t>UNICEF</a:t>
                      </a:r>
                      <a:endParaRPr lang="en-US" sz="500" b="0" strike="noStrike" spc="-1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E1CC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43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Ротавирус-вакцина</a:t>
                      </a: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 </a:t>
                      </a: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против</a:t>
                      </a: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 </a:t>
                      </a: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ротавируса</a:t>
                      </a:r>
                      <a:endParaRPr lang="en-US" sz="500" b="0" strike="noStrike" spc="-1" dirty="0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F0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>
                          <a:solidFill>
                            <a:srgbClr val="313231"/>
                          </a:solidFill>
                          <a:latin typeface="Arial"/>
                        </a:rPr>
                        <a:t>Одна доза</a:t>
                      </a:r>
                      <a:endParaRPr lang="en-US" sz="500" b="0" strike="noStrike" spc="-1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F0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GSK Belgium/1112.92AMD/2,27$</a:t>
                      </a:r>
                      <a:endParaRPr lang="en-US" sz="500" b="0" strike="noStrike" spc="-1" dirty="0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F0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>
                          <a:solidFill>
                            <a:srgbClr val="313231"/>
                          </a:solidFill>
                          <a:latin typeface="Arial"/>
                        </a:rPr>
                        <a:t>UNICEF</a:t>
                      </a:r>
                      <a:endParaRPr lang="en-US" sz="500" b="0" strike="noStrike" spc="-1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F0E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543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Туляремия</a:t>
                      </a: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- </a:t>
                      </a: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вакцина</a:t>
                      </a: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 </a:t>
                      </a: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против</a:t>
                      </a: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 </a:t>
                      </a: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туляремии</a:t>
                      </a:r>
                      <a:endParaRPr lang="en-US" sz="500" b="0" strike="noStrike" spc="-1" dirty="0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E1CC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>
                          <a:solidFill>
                            <a:srgbClr val="313231"/>
                          </a:solidFill>
                          <a:latin typeface="Arial"/>
                        </a:rPr>
                        <a:t>35 доз</a:t>
                      </a:r>
                      <a:endParaRPr lang="en-US" sz="500" b="0" strike="noStrike" spc="-1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E1CC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Микроген</a:t>
                      </a: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 </a:t>
                      </a: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Россия</a:t>
                      </a: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/769.29AMD/1,57$</a:t>
                      </a:r>
                      <a:endParaRPr lang="en-US" sz="500" b="0" strike="noStrike" spc="-1" dirty="0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E1CC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Местные</a:t>
                      </a: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 </a:t>
                      </a: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закупки</a:t>
                      </a:r>
                      <a:endParaRPr lang="en-US" sz="500" b="0" strike="noStrike" spc="-1" dirty="0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E1CC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5436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Рабипур-антирабическая</a:t>
                      </a: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 </a:t>
                      </a: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вакцина</a:t>
                      </a:r>
                      <a:endParaRPr lang="en-US" sz="500" b="0" strike="noStrike" spc="-1" dirty="0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F0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>
                          <a:solidFill>
                            <a:srgbClr val="313231"/>
                          </a:solidFill>
                          <a:latin typeface="Arial"/>
                        </a:rPr>
                        <a:t>Одна доза</a:t>
                      </a:r>
                      <a:endParaRPr lang="en-US" sz="500" b="0" strike="noStrike" spc="-1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F0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>
                          <a:solidFill>
                            <a:srgbClr val="313231"/>
                          </a:solidFill>
                          <a:latin typeface="Arial"/>
                        </a:rPr>
                        <a:t>Chiron Behring Vaccines PVT LTD/2389.56AMD/4,88$</a:t>
                      </a:r>
                      <a:endParaRPr lang="en-US" sz="500" b="0" strike="noStrike" spc="-1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F0E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GSK </a:t>
                      </a: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Индия</a:t>
                      </a: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 </a:t>
                      </a:r>
                      <a:endParaRPr lang="en-US" sz="500" b="0" strike="noStrike" spc="-1" dirty="0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F0E7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5436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Флу</a:t>
                      </a: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 </a:t>
                      </a: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Мулти-вакцина</a:t>
                      </a: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 </a:t>
                      </a: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против</a:t>
                      </a: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 </a:t>
                      </a: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сезонного</a:t>
                      </a: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 </a:t>
                      </a: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грипа</a:t>
                      </a:r>
                      <a:endParaRPr lang="en-US" sz="500" b="0" strike="noStrike" spc="-1" dirty="0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E1CC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10 </a:t>
                      </a:r>
                      <a:r>
                        <a:rPr lang="en-US" sz="500" b="0" strike="noStrike" spc="-1" dirty="0" err="1">
                          <a:solidFill>
                            <a:srgbClr val="313231"/>
                          </a:solidFill>
                          <a:latin typeface="Arial"/>
                        </a:rPr>
                        <a:t>доз</a:t>
                      </a:r>
                      <a:endParaRPr lang="en-US" sz="500" b="0" strike="noStrike" spc="-1" dirty="0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E1CC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Green Cross/1277.54 AMD/2,61$</a:t>
                      </a:r>
                      <a:endParaRPr lang="en-US" sz="500" b="0" strike="noStrike" spc="-1" dirty="0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E1CCC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1"/>
                        </a:spcAft>
                      </a:pPr>
                      <a:r>
                        <a:rPr lang="en-US" sz="500" b="0" strike="noStrike" spc="-1" dirty="0">
                          <a:solidFill>
                            <a:srgbClr val="313231"/>
                          </a:solidFill>
                          <a:latin typeface="Arial"/>
                        </a:rPr>
                        <a:t>UNICEF</a:t>
                      </a:r>
                      <a:endParaRPr lang="en-US" sz="500" b="0" strike="noStrike" spc="-1" dirty="0">
                        <a:latin typeface="Arial"/>
                      </a:endParaRPr>
                    </a:p>
                  </a:txBody>
                  <a:tcPr marL="82080" marR="82080">
                    <a:lnL w="12240">
                      <a:solidFill>
                        <a:srgbClr val="F7F7F7"/>
                      </a:solidFill>
                    </a:lnL>
                    <a:lnR w="12240">
                      <a:solidFill>
                        <a:srgbClr val="F7F7F7"/>
                      </a:solidFill>
                    </a:lnR>
                    <a:lnT w="12240">
                      <a:solidFill>
                        <a:srgbClr val="F7F7F7"/>
                      </a:solidFill>
                    </a:lnT>
                    <a:lnB w="12240">
                      <a:solidFill>
                        <a:srgbClr val="F7F7F7"/>
                      </a:solidFill>
                    </a:lnB>
                    <a:solidFill>
                      <a:srgbClr val="E1CC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pic>
        <p:nvPicPr>
          <p:cNvPr id="51" name="Picture 50" descr="LNCT_CMYK Primary Logo.eps">
            <a:extLst>
              <a:ext uri="{FF2B5EF4-FFF2-40B4-BE49-F238E27FC236}">
                <a16:creationId xmlns:a16="http://schemas.microsoft.com/office/drawing/2014/main" id="{A4AB6581-3C16-4A43-8121-0328A082C85D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65" t="41364" r="33536" b="40806"/>
          <a:stretch/>
        </p:blipFill>
        <p:spPr>
          <a:xfrm>
            <a:off x="6510939" y="9080659"/>
            <a:ext cx="1771221" cy="719892"/>
          </a:xfrm>
          <a:prstGeom prst="rect">
            <a:avLst/>
          </a:prstGeom>
        </p:spPr>
      </p:pic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E1A5FCBF-8E58-1C41-B05B-F997A16A11D6}"/>
              </a:ext>
            </a:extLst>
          </p:cNvPr>
          <p:cNvCxnSpPr>
            <a:cxnSpLocks/>
          </p:cNvCxnSpPr>
          <p:nvPr/>
        </p:nvCxnSpPr>
        <p:spPr>
          <a:xfrm flipV="1">
            <a:off x="4725136" y="5157627"/>
            <a:ext cx="1" cy="805385"/>
          </a:xfrm>
          <a:prstGeom prst="straightConnector1">
            <a:avLst/>
          </a:prstGeom>
          <a:ln w="381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BFBFBF"/>
      </a:dk2>
      <a:lt2>
        <a:srgbClr val="FFFFFF"/>
      </a:lt2>
      <a:accent1>
        <a:srgbClr val="A80A4B"/>
      </a:accent1>
      <a:accent2>
        <a:srgbClr val="E47D25"/>
      </a:accent2>
      <a:accent3>
        <a:srgbClr val="636466"/>
      </a:accent3>
      <a:accent4>
        <a:srgbClr val="313231"/>
      </a:accent4>
      <a:accent5>
        <a:srgbClr val="FC000B"/>
      </a:accent5>
      <a:accent6>
        <a:srgbClr val="BDC5C7"/>
      </a:accent6>
      <a:hlink>
        <a:srgbClr val="E47D25"/>
      </a:hlink>
      <a:folHlink>
        <a:srgbClr val="A75E1E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BFBFBF"/>
      </a:dk2>
      <a:lt2>
        <a:srgbClr val="FFFFFF"/>
      </a:lt2>
      <a:accent1>
        <a:srgbClr val="A80A4B"/>
      </a:accent1>
      <a:accent2>
        <a:srgbClr val="E47D25"/>
      </a:accent2>
      <a:accent3>
        <a:srgbClr val="636466"/>
      </a:accent3>
      <a:accent4>
        <a:srgbClr val="313231"/>
      </a:accent4>
      <a:accent5>
        <a:srgbClr val="FC000B"/>
      </a:accent5>
      <a:accent6>
        <a:srgbClr val="BDC5C7"/>
      </a:accent6>
      <a:hlink>
        <a:srgbClr val="E47D25"/>
      </a:hlink>
      <a:folHlink>
        <a:srgbClr val="A75E1E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OW-Document" ma:contentTypeID="0x010100C4C8B401AAE50B4896808F1C5415D9AD007C27743072DFDD458C10732A45EA6922" ma:contentTypeVersion="16" ma:contentTypeDescription="Create a new document." ma:contentTypeScope="" ma:versionID="722fe1bc9c833233efb3d0155475aaa2">
  <xsd:schema xmlns:xsd="http://www.w3.org/2001/XMLSchema" xmlns:xs="http://www.w3.org/2001/XMLSchema" xmlns:p="http://schemas.microsoft.com/office/2006/metadata/properties" xmlns:ns1="http://schemas.microsoft.com/sharepoint/v3" xmlns:ns2="2af4539b-39f3-4771-ac1a-16de5a20c394" xmlns:ns3="768c69c3-fa35-427a-bd39-62ed8a1a923f" targetNamespace="http://schemas.microsoft.com/office/2006/metadata/properties" ma:root="true" ma:fieldsID="22d1954386069d4764e8b8fa3e72a065" ns1:_="" ns2:_="" ns3:_="">
    <xsd:import namespace="http://schemas.microsoft.com/sharepoint/v3"/>
    <xsd:import namespace="2af4539b-39f3-4771-ac1a-16de5a20c394"/>
    <xsd:import namespace="768c69c3-fa35-427a-bd39-62ed8a1a923f"/>
    <xsd:element name="properties">
      <xsd:complexType>
        <xsd:sequence>
          <xsd:element name="documentManagement">
            <xsd:complexType>
              <xsd:all>
                <xsd:element ref="ns2:kd16009dc51444af92aa78db77815af5" minOccurs="0"/>
                <xsd:element ref="ns2:TaxCatchAll" minOccurs="0"/>
                <xsd:element ref="ns2:TaxCatchAllLabel" minOccurs="0"/>
                <xsd:element ref="ns2:OW-Author" minOccurs="0"/>
                <xsd:element ref="ns2:OW-BriefDescription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DateTaken" minOccurs="0"/>
                <xsd:element ref="ns3:MediaServiceOCR" minOccurs="0"/>
                <xsd:element ref="ns3:MediaServiceLocation" minOccurs="0"/>
                <xsd:element ref="ns3:MediaServiceEventHashCode" minOccurs="0"/>
                <xsd:element ref="ns3:MediaServiceGenerationTime" minOccurs="0"/>
                <xsd:element ref="ns2:SharedWithUsers" minOccurs="0"/>
                <xsd:element ref="ns2:SharedWithDetail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4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5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f4539b-39f3-4771-ac1a-16de5a20c394" elementFormDefault="qualified">
    <xsd:import namespace="http://schemas.microsoft.com/office/2006/documentManagement/types"/>
    <xsd:import namespace="http://schemas.microsoft.com/office/infopath/2007/PartnerControls"/>
    <xsd:element name="kd16009dc51444af92aa78db77815af5" ma:index="8" nillable="true" ma:taxonomy="true" ma:internalName="kd16009dc51444af92aa78db77815af5" ma:taxonomyFieldName="OW_x002d_Topics" ma:displayName="OW-Topics" ma:default="123;#Health|dc69edcd-43cc-4690-a0cd-73f1415cf1ed" ma:fieldId="{4d16009d-c514-44af-92aa-78db77815af5}" ma:taxonomyMulti="true" ma:sspId="99a65aa6-ac8d-46e4-9aa8-b40f8e8101fc" ma:termSetId="a91bfab0-4954-4226-aefc-bfb92684985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hidden="true" ma:list="{32858f98-1365-490f-9ce0-cc7840cd00c3}" ma:internalName="TaxCatchAll" ma:showField="CatchAllData" ma:web="2af4539b-39f3-4771-ac1a-16de5a20c3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hidden="true" ma:list="{32858f98-1365-490f-9ce0-cc7840cd00c3}" ma:internalName="TaxCatchAllLabel" ma:readOnly="true" ma:showField="CatchAllDataLabel" ma:web="2af4539b-39f3-4771-ac1a-16de5a20c39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W-Author" ma:index="12" nillable="true" ma:displayName="OW-Author" ma:list="UserInfo" ma:SharePointGroup="0" ma:internalName="OW_x002d_Autho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W-BriefDescription" ma:index="13" nillable="true" ma:displayName="OW-Brief Description" ma:internalName="OW_x002d_BriefDescription">
      <xsd:simpleType>
        <xsd:restriction base="dms:Note">
          <xsd:maxLength value="255"/>
        </xsd:restriction>
      </xsd:simpleType>
    </xsd:element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8c69c3-fa35-427a-bd39-62ed8a1a923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6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af4539b-39f3-4771-ac1a-16de5a20c394">
      <Value>123</Value>
    </TaxCatchAll>
    <kd16009dc51444af92aa78db77815af5 xmlns="2af4539b-39f3-4771-ac1a-16de5a20c394">
      <Terms xmlns="http://schemas.microsoft.com/office/infopath/2007/PartnerControls">
        <TermInfo xmlns="http://schemas.microsoft.com/office/infopath/2007/PartnerControls">
          <TermName xmlns="http://schemas.microsoft.com/office/infopath/2007/PartnerControls">Health</TermName>
          <TermId xmlns="http://schemas.microsoft.com/office/infopath/2007/PartnerControls">dc69edcd-43cc-4690-a0cd-73f1415cf1ed</TermId>
        </TermInfo>
      </Terms>
    </kd16009dc51444af92aa78db77815af5>
    <_ip_UnifiedCompliancePolicyUIAction xmlns="http://schemas.microsoft.com/sharepoint/v3" xsi:nil="true"/>
    <OW-Author xmlns="2af4539b-39f3-4771-ac1a-16de5a20c394">
      <UserInfo>
        <DisplayName/>
        <AccountId xsi:nil="true"/>
        <AccountType/>
      </UserInfo>
    </OW-Author>
    <OW-BriefDescription xmlns="2af4539b-39f3-4771-ac1a-16de5a20c394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A5976102-FA3D-438E-8DEB-460575E849A4}"/>
</file>

<file path=customXml/itemProps2.xml><?xml version="1.0" encoding="utf-8"?>
<ds:datastoreItem xmlns:ds="http://schemas.openxmlformats.org/officeDocument/2006/customXml" ds:itemID="{95940D81-9130-45FC-8722-1F17440A12C1}"/>
</file>

<file path=customXml/itemProps3.xml><?xml version="1.0" encoding="utf-8"?>
<ds:datastoreItem xmlns:ds="http://schemas.openxmlformats.org/officeDocument/2006/customXml" ds:itemID="{7337CF5E-03C4-4ED5-809F-E3DB88D33FF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18485</TotalTime>
  <Words>599</Words>
  <Application>Microsoft Macintosh PowerPoint</Application>
  <PresentationFormat>A3 Paper (297x420 mm)</PresentationFormat>
  <Paragraphs>138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Symbol</vt:lpstr>
      <vt:lpstr>Times New Roman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R4D PowerPoint Template</dc:title>
  <dc:subject/>
  <dc:creator>R4D17</dc:creator>
  <dc:description/>
  <cp:lastModifiedBy>Ivdity Chikovani</cp:lastModifiedBy>
  <cp:revision>370</cp:revision>
  <cp:lastPrinted>2019-03-11T13:21:01Z</cp:lastPrinted>
  <dcterms:created xsi:type="dcterms:W3CDTF">2013-09-25T20:04:22Z</dcterms:created>
  <dcterms:modified xsi:type="dcterms:W3CDTF">2019-04-04T20:59:05Z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AuthorIds_UIVersion_512">
    <vt:lpwstr>1679</vt:lpwstr>
  </property>
  <property fmtid="{D5CDD505-2E9C-101B-9397-08002B2CF9AE}" pid="4" name="ContentTypeId">
    <vt:lpwstr>0x010100C4C8B401AAE50B4896808F1C5415D9AD007C27743072DFDD458C10732A45EA6922</vt:lpwstr>
  </property>
  <property fmtid="{D5CDD505-2E9C-101B-9397-08002B2CF9AE}" pid="5" name="HiddenSlides">
    <vt:i4>0</vt:i4>
  </property>
  <property fmtid="{D5CDD505-2E9C-101B-9397-08002B2CF9AE}" pid="6" name="HyperlinksChanged">
    <vt:bool>false</vt:bool>
  </property>
  <property fmtid="{D5CDD505-2E9C-101B-9397-08002B2CF9AE}" pid="7" name="LinksUpToDate">
    <vt:bool>false</vt:bool>
  </property>
  <property fmtid="{D5CDD505-2E9C-101B-9397-08002B2CF9AE}" pid="8" name="MMClips">
    <vt:i4>0</vt:i4>
  </property>
  <property fmtid="{D5CDD505-2E9C-101B-9397-08002B2CF9AE}" pid="9" name="Notes">
    <vt:i4>1</vt:i4>
  </property>
  <property fmtid="{D5CDD505-2E9C-101B-9397-08002B2CF9AE}" pid="10" name="OW-Topics">
    <vt:lpwstr>123;#Health|dc69edcd-43cc-4690-a0cd-73f1415cf1ed</vt:lpwstr>
  </property>
  <property fmtid="{D5CDD505-2E9C-101B-9397-08002B2CF9AE}" pid="11" name="PresentationFormat">
    <vt:lpwstr>A3 Paper (297x420 mm)</vt:lpwstr>
  </property>
  <property fmtid="{D5CDD505-2E9C-101B-9397-08002B2CF9AE}" pid="12" name="ScaleCrop">
    <vt:bool>false</vt:bool>
  </property>
  <property fmtid="{D5CDD505-2E9C-101B-9397-08002B2CF9AE}" pid="13" name="ShareDoc">
    <vt:bool>false</vt:bool>
  </property>
  <property fmtid="{D5CDD505-2E9C-101B-9397-08002B2CF9AE}" pid="14" name="Slides">
    <vt:i4>2</vt:i4>
  </property>
</Properties>
</file>