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  <p:sldMasterId id="2147483699" r:id="rId4"/>
  </p:sldMasterIdLst>
  <p:sldIdLst>
    <p:sldId id="263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EF106-C54C-4B84-80E6-7650981EAF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96BFF3EF-00FA-4948-BC82-028CB152324C}">
      <dgm:prSet/>
      <dgm:spPr/>
      <dgm:t>
        <a:bodyPr/>
        <a:lstStyle/>
        <a:p>
          <a:pPr algn="ctr"/>
          <a:r>
            <a:rPr lang="fr-FR" b="1"/>
            <a:t>VACCINE PROCUREMENT?</a:t>
          </a:r>
          <a:endParaRPr lang="fr-FR"/>
        </a:p>
      </dgm:t>
    </dgm:pt>
    <dgm:pt modelId="{CCDD369C-2F3F-41D5-B67D-95D4DBA540F4}" type="parTrans" cxnId="{8DD5126F-04F6-4206-B239-57DF671D3413}">
      <dgm:prSet/>
      <dgm:spPr/>
      <dgm:t>
        <a:bodyPr/>
        <a:lstStyle/>
        <a:p>
          <a:endParaRPr lang="fr-FR"/>
        </a:p>
      </dgm:t>
    </dgm:pt>
    <dgm:pt modelId="{54C0BD61-6130-457B-88DE-FCAEB374B933}" type="sibTrans" cxnId="{8DD5126F-04F6-4206-B239-57DF671D3413}">
      <dgm:prSet/>
      <dgm:spPr/>
      <dgm:t>
        <a:bodyPr/>
        <a:lstStyle/>
        <a:p>
          <a:endParaRPr lang="fr-FR"/>
        </a:p>
      </dgm:t>
    </dgm:pt>
    <dgm:pt modelId="{0F9EBC9F-574A-4E52-83E9-71E26D36CAF1}" type="pres">
      <dgm:prSet presAssocID="{4F4EF106-C54C-4B84-80E6-7650981EAF73}" presName="linear" presStyleCnt="0">
        <dgm:presLayoutVars>
          <dgm:animLvl val="lvl"/>
          <dgm:resizeHandles val="exact"/>
        </dgm:presLayoutVars>
      </dgm:prSet>
      <dgm:spPr/>
    </dgm:pt>
    <dgm:pt modelId="{8A27DCC7-6EC3-4124-8238-34BA7E18C6E2}" type="pres">
      <dgm:prSet presAssocID="{96BFF3EF-00FA-4948-BC82-028CB152324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335BB69-3078-4E2A-A07C-E59CBC462019}" type="presOf" srcId="{96BFF3EF-00FA-4948-BC82-028CB152324C}" destId="{8A27DCC7-6EC3-4124-8238-34BA7E18C6E2}" srcOrd="0" destOrd="0" presId="urn:microsoft.com/office/officeart/2005/8/layout/vList2"/>
    <dgm:cxn modelId="{8DD5126F-04F6-4206-B239-57DF671D3413}" srcId="{4F4EF106-C54C-4B84-80E6-7650981EAF73}" destId="{96BFF3EF-00FA-4948-BC82-028CB152324C}" srcOrd="0" destOrd="0" parTransId="{CCDD369C-2F3F-41D5-B67D-95D4DBA540F4}" sibTransId="{54C0BD61-6130-457B-88DE-FCAEB374B933}"/>
    <dgm:cxn modelId="{B69B02A7-AE4E-4EB6-B80F-2BD2C720018D}" type="presOf" srcId="{4F4EF106-C54C-4B84-80E6-7650981EAF73}" destId="{0F9EBC9F-574A-4E52-83E9-71E26D36CAF1}" srcOrd="0" destOrd="0" presId="urn:microsoft.com/office/officeart/2005/8/layout/vList2"/>
    <dgm:cxn modelId="{80002BE1-7445-426B-B5AE-6BC93C06CA54}" type="presParOf" srcId="{0F9EBC9F-574A-4E52-83E9-71E26D36CAF1}" destId="{8A27DCC7-6EC3-4124-8238-34BA7E18C6E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89AB68-5CF5-4E7D-AED4-802253215C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72242E5-7DCD-4F66-BA57-2BFDBEFEBD6B}">
      <dgm:prSet custT="1"/>
      <dgm:spPr>
        <a:solidFill>
          <a:srgbClr val="0070C0"/>
        </a:solidFill>
      </dgm:spPr>
      <dgm:t>
        <a:bodyPr/>
        <a:lstStyle/>
        <a:p>
          <a:r>
            <a:rPr lang="en-US" sz="3200" b="1" dirty="0"/>
            <a:t>Common Problems  with vaccine procurement?</a:t>
          </a:r>
          <a:endParaRPr lang="fr-FR" sz="3200" dirty="0"/>
        </a:p>
      </dgm:t>
    </dgm:pt>
    <dgm:pt modelId="{6BAAB748-3002-47DC-9A40-A947DC8315C6}" type="parTrans" cxnId="{77E6B315-94D4-4E21-B281-DF261CEC86FF}">
      <dgm:prSet/>
      <dgm:spPr/>
      <dgm:t>
        <a:bodyPr/>
        <a:lstStyle/>
        <a:p>
          <a:endParaRPr lang="fr-FR"/>
        </a:p>
      </dgm:t>
    </dgm:pt>
    <dgm:pt modelId="{8020AAAF-3597-4AF7-BA88-B9FA83557CD8}" type="sibTrans" cxnId="{77E6B315-94D4-4E21-B281-DF261CEC86FF}">
      <dgm:prSet/>
      <dgm:spPr/>
      <dgm:t>
        <a:bodyPr/>
        <a:lstStyle/>
        <a:p>
          <a:endParaRPr lang="fr-FR"/>
        </a:p>
      </dgm:t>
    </dgm:pt>
    <dgm:pt modelId="{B9382F34-C031-4052-A194-7F81ED1CFDAC}" type="pres">
      <dgm:prSet presAssocID="{0589AB68-5CF5-4E7D-AED4-802253215C54}" presName="linear" presStyleCnt="0">
        <dgm:presLayoutVars>
          <dgm:animLvl val="lvl"/>
          <dgm:resizeHandles val="exact"/>
        </dgm:presLayoutVars>
      </dgm:prSet>
      <dgm:spPr/>
    </dgm:pt>
    <dgm:pt modelId="{F2DE2332-26EE-4CD8-BCCE-6CB8ED608451}" type="pres">
      <dgm:prSet presAssocID="{272242E5-7DCD-4F66-BA57-2BFDBEFEBD6B}" presName="parentText" presStyleLbl="node1" presStyleIdx="0" presStyleCnt="1" custLinFactNeighborX="4522" custLinFactNeighborY="20663">
        <dgm:presLayoutVars>
          <dgm:chMax val="0"/>
          <dgm:bulletEnabled val="1"/>
        </dgm:presLayoutVars>
      </dgm:prSet>
      <dgm:spPr/>
    </dgm:pt>
  </dgm:ptLst>
  <dgm:cxnLst>
    <dgm:cxn modelId="{77E6B315-94D4-4E21-B281-DF261CEC86FF}" srcId="{0589AB68-5CF5-4E7D-AED4-802253215C54}" destId="{272242E5-7DCD-4F66-BA57-2BFDBEFEBD6B}" srcOrd="0" destOrd="0" parTransId="{6BAAB748-3002-47DC-9A40-A947DC8315C6}" sibTransId="{8020AAAF-3597-4AF7-BA88-B9FA83557CD8}"/>
    <dgm:cxn modelId="{39FFAD47-8784-AA44-9045-F0646635944E}" type="presOf" srcId="{272242E5-7DCD-4F66-BA57-2BFDBEFEBD6B}" destId="{F2DE2332-26EE-4CD8-BCCE-6CB8ED608451}" srcOrd="0" destOrd="0" presId="urn:microsoft.com/office/officeart/2005/8/layout/vList2"/>
    <dgm:cxn modelId="{D4BCB8BE-7677-0042-82E8-6B42DFC8B763}" type="presOf" srcId="{0589AB68-5CF5-4E7D-AED4-802253215C54}" destId="{B9382F34-C031-4052-A194-7F81ED1CFDAC}" srcOrd="0" destOrd="0" presId="urn:microsoft.com/office/officeart/2005/8/layout/vList2"/>
    <dgm:cxn modelId="{C020DDD8-179B-EF43-A158-1AA72323B2DC}" type="presParOf" srcId="{B9382F34-C031-4052-A194-7F81ED1CFDAC}" destId="{F2DE2332-26EE-4CD8-BCCE-6CB8ED6084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23E2B8-F53D-48CF-8031-BAF0CE3BE4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E166AF9-13BD-4717-9F25-73D73612EDDF}">
      <dgm:prSet custT="1"/>
      <dgm:spPr>
        <a:solidFill>
          <a:srgbClr val="0070C0"/>
        </a:solidFill>
      </dgm:spPr>
      <dgm:t>
        <a:bodyPr/>
        <a:lstStyle/>
        <a:p>
          <a:pPr algn="ctr"/>
          <a:r>
            <a:rPr lang="en-GB" sz="3200" b="0" dirty="0"/>
            <a:t>Vaccine procurement entities and components: coordination issues?</a:t>
          </a:r>
          <a:endParaRPr lang="fr-FR" sz="3200" dirty="0"/>
        </a:p>
      </dgm:t>
    </dgm:pt>
    <dgm:pt modelId="{E71A8C7E-0309-4FC3-8056-C17C1A58016D}" type="parTrans" cxnId="{0576F46F-9C91-4CC9-8F7C-3C20D18D823E}">
      <dgm:prSet/>
      <dgm:spPr/>
      <dgm:t>
        <a:bodyPr/>
        <a:lstStyle/>
        <a:p>
          <a:endParaRPr lang="fr-FR"/>
        </a:p>
      </dgm:t>
    </dgm:pt>
    <dgm:pt modelId="{D8470F44-8272-4D41-B041-2C95E1A7AEA7}" type="sibTrans" cxnId="{0576F46F-9C91-4CC9-8F7C-3C20D18D823E}">
      <dgm:prSet/>
      <dgm:spPr/>
      <dgm:t>
        <a:bodyPr/>
        <a:lstStyle/>
        <a:p>
          <a:endParaRPr lang="fr-FR"/>
        </a:p>
      </dgm:t>
    </dgm:pt>
    <dgm:pt modelId="{5CAE2D88-C6EE-42B8-B68E-9F445D1602D7}" type="pres">
      <dgm:prSet presAssocID="{AF23E2B8-F53D-48CF-8031-BAF0CE3BE456}" presName="linear" presStyleCnt="0">
        <dgm:presLayoutVars>
          <dgm:animLvl val="lvl"/>
          <dgm:resizeHandles val="exact"/>
        </dgm:presLayoutVars>
      </dgm:prSet>
      <dgm:spPr/>
    </dgm:pt>
    <dgm:pt modelId="{6A819A99-2626-482B-83BA-C252825E8AE1}" type="pres">
      <dgm:prSet presAssocID="{2E166AF9-13BD-4717-9F25-73D73612EDDF}" presName="parentText" presStyleLbl="node1" presStyleIdx="0" presStyleCnt="1" custScaleX="91753" custScaleY="270452">
        <dgm:presLayoutVars>
          <dgm:chMax val="0"/>
          <dgm:bulletEnabled val="1"/>
        </dgm:presLayoutVars>
      </dgm:prSet>
      <dgm:spPr/>
    </dgm:pt>
  </dgm:ptLst>
  <dgm:cxnLst>
    <dgm:cxn modelId="{0576F46F-9C91-4CC9-8F7C-3C20D18D823E}" srcId="{AF23E2B8-F53D-48CF-8031-BAF0CE3BE456}" destId="{2E166AF9-13BD-4717-9F25-73D73612EDDF}" srcOrd="0" destOrd="0" parTransId="{E71A8C7E-0309-4FC3-8056-C17C1A58016D}" sibTransId="{D8470F44-8272-4D41-B041-2C95E1A7AEA7}"/>
    <dgm:cxn modelId="{E67C718B-D8CC-A340-9143-F8D80289E029}" type="presOf" srcId="{AF23E2B8-F53D-48CF-8031-BAF0CE3BE456}" destId="{5CAE2D88-C6EE-42B8-B68E-9F445D1602D7}" srcOrd="0" destOrd="0" presId="urn:microsoft.com/office/officeart/2005/8/layout/vList2"/>
    <dgm:cxn modelId="{10F262E6-ED27-4649-922D-73C3718898D0}" type="presOf" srcId="{2E166AF9-13BD-4717-9F25-73D73612EDDF}" destId="{6A819A99-2626-482B-83BA-C252825E8AE1}" srcOrd="0" destOrd="0" presId="urn:microsoft.com/office/officeart/2005/8/layout/vList2"/>
    <dgm:cxn modelId="{9DF9EA5F-F656-2641-BBED-A3B49F85EF00}" type="presParOf" srcId="{5CAE2D88-C6EE-42B8-B68E-9F445D1602D7}" destId="{6A819A99-2626-482B-83BA-C252825E8A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F985D9-5E05-4F37-9A1D-7A6D44EDDE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0DE6EC-94D7-46ED-A00D-16465828D1F5}">
      <dgm:prSet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800" b="1" dirty="0">
              <a:solidFill>
                <a:schemeClr val="bg1"/>
              </a:solidFill>
            </a:rPr>
            <a:t>NITAG</a:t>
          </a:r>
          <a:br>
            <a:rPr lang="en-US" sz="2800" b="1" dirty="0">
              <a:solidFill>
                <a:schemeClr val="bg1"/>
              </a:solidFill>
            </a:rPr>
          </a:br>
          <a:r>
            <a:rPr lang="en-US" sz="2800" b="1" dirty="0">
              <a:solidFill>
                <a:schemeClr val="bg1"/>
              </a:solidFill>
            </a:rPr>
            <a:t>Minimum criteria of functionality?</a:t>
          </a:r>
          <a:br>
            <a:rPr lang="en-US" sz="2800" b="1" dirty="0">
              <a:solidFill>
                <a:schemeClr val="bg1"/>
              </a:solidFill>
            </a:rPr>
          </a:br>
          <a:endParaRPr lang="fr-FR" sz="2800" dirty="0">
            <a:solidFill>
              <a:schemeClr val="bg1"/>
            </a:solidFill>
          </a:endParaRPr>
        </a:p>
      </dgm:t>
    </dgm:pt>
    <dgm:pt modelId="{3F1685B0-161B-463A-8565-0C6531F593F3}" type="parTrans" cxnId="{EE4F3F39-9DB9-49DE-9D3F-05795E7203B1}">
      <dgm:prSet/>
      <dgm:spPr/>
      <dgm:t>
        <a:bodyPr/>
        <a:lstStyle/>
        <a:p>
          <a:endParaRPr lang="fr-FR"/>
        </a:p>
      </dgm:t>
    </dgm:pt>
    <dgm:pt modelId="{6D543B66-47B8-404A-AFB1-1DCA7B7E95E2}" type="sibTrans" cxnId="{EE4F3F39-9DB9-49DE-9D3F-05795E7203B1}">
      <dgm:prSet/>
      <dgm:spPr/>
      <dgm:t>
        <a:bodyPr/>
        <a:lstStyle/>
        <a:p>
          <a:endParaRPr lang="fr-FR"/>
        </a:p>
      </dgm:t>
    </dgm:pt>
    <dgm:pt modelId="{046FE263-B65A-428B-8122-BB0B3B5641AE}" type="pres">
      <dgm:prSet presAssocID="{2EF985D9-5E05-4F37-9A1D-7A6D44EDDE69}" presName="linear" presStyleCnt="0">
        <dgm:presLayoutVars>
          <dgm:animLvl val="lvl"/>
          <dgm:resizeHandles val="exact"/>
        </dgm:presLayoutVars>
      </dgm:prSet>
      <dgm:spPr/>
    </dgm:pt>
    <dgm:pt modelId="{345F59E6-5DEE-46F6-9913-68C1A4D87564}" type="pres">
      <dgm:prSet presAssocID="{D70DE6EC-94D7-46ED-A00D-16465828D1F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E4F3F39-9DB9-49DE-9D3F-05795E7203B1}" srcId="{2EF985D9-5E05-4F37-9A1D-7A6D44EDDE69}" destId="{D70DE6EC-94D7-46ED-A00D-16465828D1F5}" srcOrd="0" destOrd="0" parTransId="{3F1685B0-161B-463A-8565-0C6531F593F3}" sibTransId="{6D543B66-47B8-404A-AFB1-1DCA7B7E95E2}"/>
    <dgm:cxn modelId="{0D05A643-9E49-4935-9073-5FBAC687497B}" type="presOf" srcId="{D70DE6EC-94D7-46ED-A00D-16465828D1F5}" destId="{345F59E6-5DEE-46F6-9913-68C1A4D87564}" srcOrd="0" destOrd="0" presId="urn:microsoft.com/office/officeart/2005/8/layout/vList2"/>
    <dgm:cxn modelId="{48E30571-58D7-4336-A12E-6FEC7516F901}" type="presOf" srcId="{2EF985D9-5E05-4F37-9A1D-7A6D44EDDE69}" destId="{046FE263-B65A-428B-8122-BB0B3B5641AE}" srcOrd="0" destOrd="0" presId="urn:microsoft.com/office/officeart/2005/8/layout/vList2"/>
    <dgm:cxn modelId="{E943682A-4B9B-4EDC-814C-3531C5B32617}" type="presParOf" srcId="{046FE263-B65A-428B-8122-BB0B3B5641AE}" destId="{345F59E6-5DEE-46F6-9913-68C1A4D875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BD517D-87CB-4428-BE30-585F337F1F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EF154EC-7E68-44C9-8CE5-DA94DC823747}">
      <dgm:prSet custT="1"/>
      <dgm:spPr>
        <a:solidFill>
          <a:srgbClr val="0070C0"/>
        </a:solidFill>
      </dgm:spPr>
      <dgm:t>
        <a:bodyPr/>
        <a:lstStyle/>
        <a:p>
          <a:r>
            <a:rPr lang="en-GB" sz="3200" b="1" dirty="0"/>
            <a:t>Efficient National Vaccine Procurement Criteria? </a:t>
          </a:r>
          <a:endParaRPr lang="fr-FR" sz="3200" dirty="0"/>
        </a:p>
      </dgm:t>
    </dgm:pt>
    <dgm:pt modelId="{3A6609A0-FA69-4EC8-852E-8AA523A33781}" type="parTrans" cxnId="{D619109B-BEDD-43DB-84B1-7CC294DB4C83}">
      <dgm:prSet/>
      <dgm:spPr/>
      <dgm:t>
        <a:bodyPr/>
        <a:lstStyle/>
        <a:p>
          <a:endParaRPr lang="fr-FR"/>
        </a:p>
      </dgm:t>
    </dgm:pt>
    <dgm:pt modelId="{31AC7579-A9E7-468C-8F37-DC55520B946A}" type="sibTrans" cxnId="{D619109B-BEDD-43DB-84B1-7CC294DB4C83}">
      <dgm:prSet/>
      <dgm:spPr/>
      <dgm:t>
        <a:bodyPr/>
        <a:lstStyle/>
        <a:p>
          <a:endParaRPr lang="fr-FR"/>
        </a:p>
      </dgm:t>
    </dgm:pt>
    <dgm:pt modelId="{D9258F1D-4B22-4339-AD7D-3BB5F9F92F5A}" type="pres">
      <dgm:prSet presAssocID="{8FBD517D-87CB-4428-BE30-585F337F1F55}" presName="linear" presStyleCnt="0">
        <dgm:presLayoutVars>
          <dgm:animLvl val="lvl"/>
          <dgm:resizeHandles val="exact"/>
        </dgm:presLayoutVars>
      </dgm:prSet>
      <dgm:spPr/>
    </dgm:pt>
    <dgm:pt modelId="{0010D6EC-5172-4890-86AE-A5217AF48A10}" type="pres">
      <dgm:prSet presAssocID="{2EF154EC-7E68-44C9-8CE5-DA94DC82374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EAF4779-D0EB-824A-BCDD-23097ED3E8AD}" type="presOf" srcId="{8FBD517D-87CB-4428-BE30-585F337F1F55}" destId="{D9258F1D-4B22-4339-AD7D-3BB5F9F92F5A}" srcOrd="0" destOrd="0" presId="urn:microsoft.com/office/officeart/2005/8/layout/vList2"/>
    <dgm:cxn modelId="{D619109B-BEDD-43DB-84B1-7CC294DB4C83}" srcId="{8FBD517D-87CB-4428-BE30-585F337F1F55}" destId="{2EF154EC-7E68-44C9-8CE5-DA94DC823747}" srcOrd="0" destOrd="0" parTransId="{3A6609A0-FA69-4EC8-852E-8AA523A33781}" sibTransId="{31AC7579-A9E7-468C-8F37-DC55520B946A}"/>
    <dgm:cxn modelId="{78239FC8-6B03-734C-A6B1-045518735A4B}" type="presOf" srcId="{2EF154EC-7E68-44C9-8CE5-DA94DC823747}" destId="{0010D6EC-5172-4890-86AE-A5217AF48A10}" srcOrd="0" destOrd="0" presId="urn:microsoft.com/office/officeart/2005/8/layout/vList2"/>
    <dgm:cxn modelId="{7C0A2259-C1F5-A14D-8D9C-757501E47EA9}" type="presParOf" srcId="{D9258F1D-4B22-4339-AD7D-3BB5F9F92F5A}" destId="{0010D6EC-5172-4890-86AE-A5217AF48A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7DCC7-6EC3-4124-8238-34BA7E18C6E2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500" b="1" kern="1200"/>
            <a:t>VACCINE PROCUREMENT?</a:t>
          </a:r>
          <a:endParaRPr lang="fr-FR" sz="5500" kern="1200"/>
        </a:p>
      </dsp:txBody>
      <dsp:txXfrm>
        <a:off x="64397" y="67590"/>
        <a:ext cx="10386806" cy="1190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E2332-26EE-4CD8-BCCE-6CB8ED608451}">
      <dsp:nvSpPr>
        <dsp:cNvPr id="0" name=""/>
        <dsp:cNvSpPr/>
      </dsp:nvSpPr>
      <dsp:spPr>
        <a:xfrm>
          <a:off x="0" y="18583"/>
          <a:ext cx="11183595" cy="89856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Common Problems  with vaccine procurement?</a:t>
          </a:r>
          <a:endParaRPr lang="fr-FR" sz="3200" kern="1200" dirty="0"/>
        </a:p>
      </dsp:txBody>
      <dsp:txXfrm>
        <a:off x="43864" y="62447"/>
        <a:ext cx="11095867" cy="810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19A99-2626-482B-83BA-C252825E8AE1}">
      <dsp:nvSpPr>
        <dsp:cNvPr id="0" name=""/>
        <dsp:cNvSpPr/>
      </dsp:nvSpPr>
      <dsp:spPr>
        <a:xfrm>
          <a:off x="964013" y="455"/>
          <a:ext cx="10263972" cy="931644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kern="1200" dirty="0"/>
            <a:t>Vaccine procurement entities and components: coordination issues?</a:t>
          </a:r>
          <a:endParaRPr lang="fr-FR" sz="3200" kern="1200" dirty="0"/>
        </a:p>
      </dsp:txBody>
      <dsp:txXfrm>
        <a:off x="1009492" y="45934"/>
        <a:ext cx="10173014" cy="8406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F59E6-5DEE-46F6-9913-68C1A4D87564}">
      <dsp:nvSpPr>
        <dsp:cNvPr id="0" name=""/>
        <dsp:cNvSpPr/>
      </dsp:nvSpPr>
      <dsp:spPr>
        <a:xfrm>
          <a:off x="0" y="76"/>
          <a:ext cx="12192000" cy="123809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NITAG</a:t>
          </a:r>
          <a:br>
            <a:rPr lang="en-US" sz="2800" b="1" kern="1200" dirty="0">
              <a:solidFill>
                <a:schemeClr val="bg1"/>
              </a:solidFill>
            </a:rPr>
          </a:br>
          <a:r>
            <a:rPr lang="en-US" sz="2800" b="1" kern="1200" dirty="0">
              <a:solidFill>
                <a:schemeClr val="bg1"/>
              </a:solidFill>
            </a:rPr>
            <a:t>Minimum criteria of functionality?</a:t>
          </a:r>
          <a:br>
            <a:rPr lang="en-US" sz="2800" b="1" kern="1200" dirty="0">
              <a:solidFill>
                <a:schemeClr val="bg1"/>
              </a:solidFill>
            </a:rPr>
          </a:br>
          <a:endParaRPr lang="fr-FR" sz="2800" kern="1200" dirty="0">
            <a:solidFill>
              <a:schemeClr val="bg1"/>
            </a:solidFill>
          </a:endParaRPr>
        </a:p>
      </dsp:txBody>
      <dsp:txXfrm>
        <a:off x="60439" y="60515"/>
        <a:ext cx="12071122" cy="11172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0D6EC-5172-4890-86AE-A5217AF48A10}">
      <dsp:nvSpPr>
        <dsp:cNvPr id="0" name=""/>
        <dsp:cNvSpPr/>
      </dsp:nvSpPr>
      <dsp:spPr>
        <a:xfrm>
          <a:off x="0" y="5481"/>
          <a:ext cx="10063424" cy="82368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Efficient National Vaccine Procurement Criteria? </a:t>
          </a:r>
          <a:endParaRPr lang="fr-FR" sz="3200" kern="1200" dirty="0"/>
        </a:p>
      </dsp:txBody>
      <dsp:txXfrm>
        <a:off x="40209" y="45690"/>
        <a:ext cx="9983006" cy="74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09DAE4-7892-45BA-9A17-FF338767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EBA00-399E-4A23-9D41-74809FF23061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EB1A86-8F97-4A22-A795-660BA27E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CC0014-F15B-419D-9745-38DE22E6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4A04-E757-42E1-A7FB-165FBE9A850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477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CE7318-A6F5-4F22-B5B6-E69DCD79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49A6-B254-4167-A9EA-C0E43FB8EC79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223DEB-DD1F-496E-B7F5-1FE2916A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C0D6A5-A130-466D-831B-C1C333E6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332B-2730-47CE-9181-D74E93A9C73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429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969C7-E0C8-4FE3-ABDE-EF6AE3AD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3151-012C-4715-9F57-21ECD40D411B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3AC330-2BEF-4032-8D0F-0EA5044C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4885DE-6C11-4E99-93F0-A956C705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BD95E-D5E4-4303-86A6-99D21BF4240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0713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03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704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21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551" y="1381125"/>
            <a:ext cx="5425016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767" y="1381125"/>
            <a:ext cx="5427133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8917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5742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0075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403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221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95960A-18EA-41B6-AEB6-26562B43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11589-AEF0-40F1-90BE-EB231C326821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5A8367-10DB-4119-85EB-24614F64A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7FD0F-FCB8-4350-99BB-6F233833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AE4F-63A5-4C22-92A5-7C9976AC39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0715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5132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0370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"/>
            <a:ext cx="3048000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8940800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8487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38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0551" y="1381125"/>
            <a:ext cx="11055349" cy="4611688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539502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66981-1023-41CE-9B39-659DD351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CABEE5-FA18-471C-9B59-F5AD02E0FAE4}" type="datetimeFigureOut">
              <a:rPr lang="en-GB" altLang="fr-FR"/>
              <a:pPr>
                <a:defRPr/>
              </a:pPr>
              <a:t>30/01/2018</a:t>
            </a:fld>
            <a:endParaRPr lang="en-GB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5878-DFA5-4F65-99BD-BF5E245E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138F0-2B49-4B76-9F21-84F619B2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64A33C5-62E8-43F7-934F-713B7D4685AE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689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60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48862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2589" y="1709101"/>
            <a:ext cx="10514153" cy="2853780"/>
          </a:xfrm>
        </p:spPr>
        <p:txBody>
          <a:bodyPr anchor="b"/>
          <a:lstStyle>
            <a:lvl1pPr>
              <a:defRPr sz="544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2589" y="4588799"/>
            <a:ext cx="10514153" cy="1500322"/>
          </a:xfrm>
        </p:spPr>
        <p:txBody>
          <a:bodyPr/>
          <a:lstStyle>
            <a:lvl1pPr marL="0" indent="0">
              <a:buNone/>
              <a:defRPr sz="2177"/>
            </a:lvl1pPr>
            <a:lvl2pPr marL="414680" indent="0">
              <a:buNone/>
              <a:defRPr sz="1814"/>
            </a:lvl2pPr>
            <a:lvl3pPr marL="829361" indent="0">
              <a:buNone/>
              <a:defRPr sz="1633"/>
            </a:lvl3pPr>
            <a:lvl4pPr marL="1244041" indent="0">
              <a:buNone/>
              <a:defRPr sz="1451"/>
            </a:lvl4pPr>
            <a:lvl5pPr marL="1658722" indent="0">
              <a:buNone/>
              <a:defRPr sz="1451"/>
            </a:lvl5pPr>
            <a:lvl6pPr marL="2073402" indent="0">
              <a:buNone/>
              <a:defRPr sz="1451"/>
            </a:lvl6pPr>
            <a:lvl7pPr marL="2488082" indent="0">
              <a:buNone/>
              <a:defRPr sz="1451"/>
            </a:lvl7pPr>
            <a:lvl8pPr marL="2902763" indent="0">
              <a:buNone/>
              <a:defRPr sz="1451"/>
            </a:lvl8pPr>
            <a:lvl9pPr marL="3317443" indent="0">
              <a:buNone/>
              <a:defRPr sz="145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63529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590053" y="1542079"/>
            <a:ext cx="5440789" cy="430946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204599" y="1542079"/>
            <a:ext cx="5440789" cy="430946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98778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830" y="365722"/>
            <a:ext cx="10515962" cy="132466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830" y="1681744"/>
            <a:ext cx="5158432" cy="823593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830" y="2505337"/>
            <a:ext cx="5158432" cy="36845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019" y="1681744"/>
            <a:ext cx="5183772" cy="823593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019" y="2505337"/>
            <a:ext cx="5183772" cy="36845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364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03F99E-0904-4D56-AA5A-FE47E123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F9C5-26B7-4CCF-BAE9-5D7E6D474DDC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CF7DA9-D734-4C89-B14C-E8F53524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40AC22-8AFA-4BDB-8986-77506109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D0554-FCB6-4B2D-AFDE-602F2EFA4A4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54863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80787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1045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829" y="457873"/>
            <a:ext cx="3933079" cy="1599672"/>
          </a:xfrm>
        </p:spPr>
        <p:txBody>
          <a:bodyPr anchor="b"/>
          <a:lstStyle>
            <a:lvl1pPr>
              <a:defRPr sz="290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/>
          </p:cNvPr>
          <p:cNvSpPr>
            <a:spLocks noGrp="1"/>
          </p:cNvSpPr>
          <p:nvPr>
            <p:ph idx="1"/>
          </p:nvPr>
        </p:nvSpPr>
        <p:spPr>
          <a:xfrm>
            <a:off x="5183773" y="987736"/>
            <a:ext cx="6172019" cy="4873888"/>
          </a:xfrm>
        </p:spPr>
        <p:txBody>
          <a:bodyPr/>
          <a:lstStyle>
            <a:lvl1pPr>
              <a:defRPr sz="2902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829" y="2057544"/>
            <a:ext cx="3933079" cy="3811279"/>
          </a:xfrm>
        </p:spPr>
        <p:txBody>
          <a:bodyPr/>
          <a:lstStyle>
            <a:lvl1pPr marL="0" indent="0">
              <a:buNone/>
              <a:defRPr sz="1451"/>
            </a:lvl1pPr>
            <a:lvl2pPr marL="414680" indent="0">
              <a:buNone/>
              <a:defRPr sz="1270"/>
            </a:lvl2pPr>
            <a:lvl3pPr marL="829361" indent="0">
              <a:buNone/>
              <a:defRPr sz="1088"/>
            </a:lvl3pPr>
            <a:lvl4pPr marL="1244041" indent="0">
              <a:buNone/>
              <a:defRPr sz="907"/>
            </a:lvl4pPr>
            <a:lvl5pPr marL="1658722" indent="0">
              <a:buNone/>
              <a:defRPr sz="907"/>
            </a:lvl5pPr>
            <a:lvl6pPr marL="2073402" indent="0">
              <a:buNone/>
              <a:defRPr sz="907"/>
            </a:lvl6pPr>
            <a:lvl7pPr marL="2488082" indent="0">
              <a:buNone/>
              <a:defRPr sz="907"/>
            </a:lvl7pPr>
            <a:lvl8pPr marL="2902763" indent="0">
              <a:buNone/>
              <a:defRPr sz="907"/>
            </a:lvl8pPr>
            <a:lvl9pPr marL="3317443" indent="0">
              <a:buNone/>
              <a:defRPr sz="90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03209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829" y="457873"/>
            <a:ext cx="3933079" cy="1599672"/>
          </a:xfrm>
        </p:spPr>
        <p:txBody>
          <a:bodyPr anchor="b"/>
          <a:lstStyle>
            <a:lvl1pPr>
              <a:defRPr sz="290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773" y="987736"/>
            <a:ext cx="6172019" cy="4873888"/>
          </a:xfrm>
        </p:spPr>
        <p:txBody>
          <a:bodyPr/>
          <a:lstStyle>
            <a:lvl1pPr marL="0" indent="0">
              <a:buNone/>
              <a:defRPr sz="2902"/>
            </a:lvl1pPr>
            <a:lvl2pPr marL="414680" indent="0">
              <a:buNone/>
              <a:defRPr sz="2540"/>
            </a:lvl2pPr>
            <a:lvl3pPr marL="829361" indent="0">
              <a:buNone/>
              <a:defRPr sz="2177"/>
            </a:lvl3pPr>
            <a:lvl4pPr marL="1244041" indent="0">
              <a:buNone/>
              <a:defRPr sz="1814"/>
            </a:lvl4pPr>
            <a:lvl5pPr marL="1658722" indent="0">
              <a:buNone/>
              <a:defRPr sz="1814"/>
            </a:lvl5pPr>
            <a:lvl6pPr marL="2073402" indent="0">
              <a:buNone/>
              <a:defRPr sz="1814"/>
            </a:lvl6pPr>
            <a:lvl7pPr marL="2488082" indent="0">
              <a:buNone/>
              <a:defRPr sz="1814"/>
            </a:lvl7pPr>
            <a:lvl8pPr marL="2902763" indent="0">
              <a:buNone/>
              <a:defRPr sz="1814"/>
            </a:lvl8pPr>
            <a:lvl9pPr marL="3317443" indent="0">
              <a:buNone/>
              <a:defRPr sz="1814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829" y="2057544"/>
            <a:ext cx="3933079" cy="3811279"/>
          </a:xfrm>
        </p:spPr>
        <p:txBody>
          <a:bodyPr/>
          <a:lstStyle>
            <a:lvl1pPr marL="0" indent="0">
              <a:buNone/>
              <a:defRPr sz="1451"/>
            </a:lvl1pPr>
            <a:lvl2pPr marL="414680" indent="0">
              <a:buNone/>
              <a:defRPr sz="1270"/>
            </a:lvl2pPr>
            <a:lvl3pPr marL="829361" indent="0">
              <a:buNone/>
              <a:defRPr sz="1088"/>
            </a:lvl3pPr>
            <a:lvl4pPr marL="1244041" indent="0">
              <a:buNone/>
              <a:defRPr sz="907"/>
            </a:lvl4pPr>
            <a:lvl5pPr marL="1658722" indent="0">
              <a:buNone/>
              <a:defRPr sz="907"/>
            </a:lvl5pPr>
            <a:lvl6pPr marL="2073402" indent="0">
              <a:buNone/>
              <a:defRPr sz="907"/>
            </a:lvl6pPr>
            <a:lvl7pPr marL="2488082" indent="0">
              <a:buNone/>
              <a:defRPr sz="907"/>
            </a:lvl7pPr>
            <a:lvl8pPr marL="2902763" indent="0">
              <a:buNone/>
              <a:defRPr sz="907"/>
            </a:lvl8pPr>
            <a:lvl9pPr marL="3317443" indent="0">
              <a:buNone/>
              <a:defRPr sz="90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337015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83771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85154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70242" cy="585154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96143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3827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>
            <a:extLst/>
          </p:cNvPr>
          <p:cNvSpPr>
            <a:spLocks noGrp="1"/>
          </p:cNvSpPr>
          <p:nvPr>
            <p:ph type="tbl" idx="1"/>
          </p:nvPr>
        </p:nvSpPr>
        <p:spPr>
          <a:xfrm>
            <a:off x="590052" y="1542079"/>
            <a:ext cx="11055335" cy="4309467"/>
          </a:xfrm>
        </p:spPr>
        <p:txBody>
          <a:bodyPr/>
          <a:lstStyle/>
          <a:p>
            <a:pPr lv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974423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576" y="2566214"/>
            <a:ext cx="105664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575" y="4136032"/>
            <a:ext cx="83312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059601" y="5723987"/>
            <a:ext cx="57912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1059602" y="6360124"/>
            <a:ext cx="488751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215351" y="4162348"/>
            <a:ext cx="998208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76" y="650479"/>
            <a:ext cx="4238728" cy="114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812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0759197-19E3-48FD-8A1A-E6A71D3BDF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5" imgW="384" imgH="384" progId="TCLayout.ActiveDocument.1">
                  <p:embed/>
                </p:oleObj>
              </mc:Choice>
              <mc:Fallback>
                <p:oleObj name="think-cell Slide" r:id="rId5" imgW="384" imgH="38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0759197-19E3-48FD-8A1A-E6A71D3BDF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524000"/>
            <a:ext cx="109728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84523" y="60082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‹N°›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40541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B6BE57D-9131-4AB7-B77A-14472D4B82C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5" imgW="384" imgH="384" progId="TCLayout.ActiveDocument.1">
                  <p:embed/>
                </p:oleObj>
              </mc:Choice>
              <mc:Fallback>
                <p:oleObj name="think-cell Slide" r:id="rId5" imgW="384" imgH="38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B6BE57D-9131-4AB7-B77A-14472D4B82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84523" y="60082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‹N°›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870640"/>
            <a:ext cx="10972800" cy="2352364"/>
          </a:xfrm>
        </p:spPr>
        <p:txBody>
          <a:bodyPr/>
          <a:lstStyle>
            <a:lvl1pPr marL="457200" indent="-45720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800100" indent="-342900">
              <a:buClr>
                <a:schemeClr val="accent1"/>
              </a:buClr>
              <a:buFont typeface="Wingdings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257300" indent="-342900">
              <a:buClr>
                <a:schemeClr val="accent1"/>
              </a:buClr>
              <a:buFont typeface="Wingdings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1714500" indent="-342900">
              <a:buClr>
                <a:schemeClr val="accent1"/>
              </a:buClr>
              <a:buFont typeface="Wingdings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09600" y="1539706"/>
            <a:ext cx="10972800" cy="1174353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457200" indent="-457200">
              <a:buClr>
                <a:srgbClr val="00A6B6"/>
              </a:buClr>
              <a:buFontTx/>
              <a:buNone/>
              <a:defRPr sz="2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800100" indent="-342900">
              <a:buClr>
                <a:srgbClr val="00A6B6"/>
              </a:buClr>
              <a:buFontTx/>
              <a:buNone/>
              <a:defRPr sz="18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257300" indent="-342900">
              <a:buClr>
                <a:srgbClr val="00A6B6"/>
              </a:buClr>
              <a:buFontTx/>
              <a:buNone/>
              <a:defRPr sz="16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1714500" indent="-342900">
              <a:buClr>
                <a:srgbClr val="00A6B6"/>
              </a:buClr>
              <a:buFontTx/>
              <a:buNone/>
              <a:defRPr sz="14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2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  <p:extLst>
      <p:ext uri="{BB962C8B-B14F-4D97-AF65-F5344CB8AC3E}">
        <p14:creationId xmlns:p14="http://schemas.microsoft.com/office/powerpoint/2010/main" val="83194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71FDA4B-F011-46B4-B694-FFC8FBDF6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11C7B-E96B-40F4-B685-6F35F2357D10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012A023-34AF-44F1-BABB-6AB722AC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EFCDB0C-33FA-4B93-8A55-50A9BC14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45FD-2625-4CC7-B162-54E0AF91683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28799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219200" y="3269040"/>
            <a:ext cx="10972800" cy="11430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3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41" y="635459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‹N°›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4112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27A31B7-B6A1-8242-A7E3-123B04546BC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7858E3C-FD3C-C749-8BE9-4E2E373FDD32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2"/>
            <a:ext cx="12192000" cy="1471613"/>
          </a:xfrm>
          <a:prstGeom prst="rect">
            <a:avLst/>
          </a:prstGeom>
          <a:solidFill>
            <a:srgbClr val="1988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9" b="54728"/>
          <a:stretch/>
        </p:blipFill>
        <p:spPr>
          <a:xfrm>
            <a:off x="0" y="2"/>
            <a:ext cx="12192000" cy="147161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514477"/>
            <a:ext cx="12192000" cy="0"/>
          </a:xfrm>
          <a:prstGeom prst="line">
            <a:avLst/>
          </a:prstGeom>
          <a:ln>
            <a:solidFill>
              <a:srgbClr val="1988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91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E19D215-4648-4E34-8286-739A68FA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66DD2-6F94-4864-B4CE-7AB7C23FA8C7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A18946B2-918F-4335-8BEF-8EC916A6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521F052C-3447-4398-81A0-F7E50456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EE9B8-6DF6-45A3-A4ED-3C5B166E340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1192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5D7438AD-C5EF-4751-937E-08D16C3C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A4B4-85A8-40D8-8182-0FB8651F75E9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9120716-0574-4749-B805-6D94A1BF9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BDDFC37-ADA1-4643-916C-A7B7C8C6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6E502-899A-49E1-837D-38BDC30A987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345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4EEE10E4-4AD1-4BCB-964A-83BF40FF7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F0FF-4FFB-42C0-93C0-B70676B09F48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A8474003-74FF-42E3-AD76-BAE63989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3810C2FC-F0F7-4B7B-B519-645EC7DF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8738-972E-46E7-A710-B11B42D4AF9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804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/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5F268AF-E833-4634-B258-C19D4678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A51D-A2F1-4304-8B3C-5971C4B0C8EB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48A518C-F9C6-4C5B-BE86-66C658F1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DE5FFE8-39B1-4F59-AFA7-875C904C6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8E3B-7B91-452F-9B9E-39380AB153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378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D3CDB15-89F7-4AE4-BB53-CD44E95F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80928-657D-4EEC-948D-EE2C66F0779F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4BC658F-90FB-4C58-9BAD-B28A00BA0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E3AA10E-2C0C-4C17-A1D5-D35D570E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378C-3ADD-4735-A791-158C73DA37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950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vmlDrawing" Target="../drawings/vmlDrawing1.v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9.xml"/><Relationship Id="rId7" Type="http://schemas.openxmlformats.org/officeDocument/2006/relationships/vmlDrawing" Target="../drawings/vmlDrawing2.v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0.xml"/><Relationship Id="rId9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A1A942F9-EF20-49CD-A894-E9739ADD0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DA0CD370-A365-4B4E-A420-1BE231C26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AA6AA3-13B0-4956-B9A5-B5168FBC2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30D10AD-8FF1-43BB-9F18-C92079CF497F}" type="datetimeFigureOut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30CDCF-7571-4240-B183-F07282600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548E09-E253-4D7C-9442-D0C2982EA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F61C3C-2F57-4008-8F6B-A0CD4AB72B7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020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0FDF195-1E79-4EEB-857A-609758A94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123825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2AF9EFE-A720-4250-BAEA-577164412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90550" y="1381125"/>
            <a:ext cx="11055350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B1224CD1-5004-4EFA-B3A6-B4864800B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46188"/>
            <a:ext cx="12192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B69A48E-6BAD-4A5F-9795-ADF3B8A9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015038"/>
            <a:ext cx="12192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97434AB-3B7A-4883-8C5C-D7726F630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6237288"/>
            <a:ext cx="6586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200">
              <a:solidFill>
                <a:srgbClr val="96CCEE"/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FF6BE527-2AE1-427F-A543-198894031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13" y="6399213"/>
            <a:ext cx="4730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EE74DEC7-B0A6-4B66-BA92-30DDB586404C}" type="slidenum">
              <a:rPr lang="ar-SA" altLang="fr-FR" sz="1500" smtClean="0">
                <a:solidFill>
                  <a:srgbClr val="72BBE8"/>
                </a:solidFill>
                <a:latin typeface="Arial Narrow" panose="020B0606020202030204" pitchFamily="34" charset="0"/>
              </a:rPr>
              <a:pPr algn="r" eaLnBrk="1" hangingPunct="1">
                <a:defRPr/>
              </a:pPr>
              <a:t>‹N°›</a:t>
            </a:fld>
            <a:r>
              <a:rPr lang="en-US" altLang="fr-FR" sz="1500">
                <a:solidFill>
                  <a:srgbClr val="72BBE8"/>
                </a:solidFill>
                <a:latin typeface="Arial Narrow" panose="020B0606020202030204" pitchFamily="34" charset="0"/>
              </a:rPr>
              <a:t> </a:t>
            </a:r>
            <a:r>
              <a:rPr lang="en-US" altLang="fr-FR" sz="2100" baseline="14000">
                <a:solidFill>
                  <a:schemeClr val="bg1"/>
                </a:solidFill>
                <a:latin typeface="Arial Narrow" panose="020B0606020202030204" pitchFamily="34" charset="0"/>
              </a:rPr>
              <a:t>|</a:t>
            </a:r>
          </a:p>
        </p:txBody>
      </p:sp>
      <p:pic>
        <p:nvPicPr>
          <p:cNvPr id="3080" name="Picture 8" descr="WHO-EN-white-H">
            <a:extLst>
              <a:ext uri="{FF2B5EF4-FFF2-40B4-BE49-F238E27FC236}">
                <a16:creationId xmlns:a16="http://schemas.microsoft.com/office/drawing/2014/main" id="{BBCF6439-7121-4608-A24A-B105F448D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088" y="6040438"/>
            <a:ext cx="294481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39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anose="05000000000000000000" pitchFamily="2" charset="2"/>
        <a:buChar char="l"/>
        <a:defRPr sz="2500">
          <a:solidFill>
            <a:srgbClr val="000066"/>
          </a:solidFill>
          <a:latin typeface="+mn-lt"/>
          <a:ea typeface="MS PGothic" panose="020B0600070205080204" pitchFamily="34" charset="-128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panose="020B0604020202020204" pitchFamily="34" charset="0"/>
        <a:buChar char="–"/>
        <a:defRPr sz="2100">
          <a:solidFill>
            <a:srgbClr val="000066"/>
          </a:solidFill>
          <a:latin typeface="+mn-lt"/>
          <a:ea typeface="Arial" charset="0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Arial" charset="0"/>
          <a:cs typeface="+mn-cs"/>
        </a:defRPr>
      </a:lvl5pPr>
      <a:lvl6pPr marL="24463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035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3607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179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14D3CF84-D0FD-4416-BC5A-BCEA720662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123825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E26727AD-2610-4E98-BB97-289829187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90550" y="1541463"/>
            <a:ext cx="11055350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Click to edit Master text styles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Fourth level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E48BB941-CE85-4A00-AAE8-9656CE8A2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329363"/>
            <a:ext cx="12192000" cy="528637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633">
              <a:latin typeface="+mn-lt"/>
              <a:ea typeface="+mn-ea"/>
            </a:endParaRP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DD89ED5A-C3B8-4BA3-A2F5-BA95FD76B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6410325"/>
            <a:ext cx="47021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r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0700" algn="r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63688" algn="r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1088" b="1">
                <a:solidFill>
                  <a:schemeClr val="bg1"/>
                </a:solidFill>
                <a:ea typeface="+mn-ea"/>
              </a:rPr>
              <a:t>Training on forecasting and procurement of all vaccines  from 7-8 July 2011, Manila</a:t>
            </a:r>
          </a:p>
        </p:txBody>
      </p:sp>
      <p:pic>
        <p:nvPicPr>
          <p:cNvPr id="2054" name="Picture 17" descr="WHO-EN-white-H">
            <a:extLst>
              <a:ext uri="{FF2B5EF4-FFF2-40B4-BE49-F238E27FC236}">
                <a16:creationId xmlns:a16="http://schemas.microsoft.com/office/drawing/2014/main" id="{02A11E70-7D9E-42A0-8A02-B3A8F0DD6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6332538"/>
            <a:ext cx="21431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5" name="Object 19">
            <a:extLst>
              <a:ext uri="{FF2B5EF4-FFF2-40B4-BE49-F238E27FC236}">
                <a16:creationId xmlns:a16="http://schemas.microsoft.com/office/drawing/2014/main" id="{E57D15A2-44F9-45BD-BEF0-7DAADFCBFB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85488" y="6319838"/>
          <a:ext cx="130651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" r:id="rId16" imgW="1889604" imgH="1249577" progId="Photoshop.Image.9">
                  <p:embed/>
                </p:oleObj>
              </mc:Choice>
              <mc:Fallback>
                <p:oleObj name="Image" r:id="rId16" imgW="1889604" imgH="1249577" progId="Photoshop.Image.9">
                  <p:embed/>
                  <p:pic>
                    <p:nvPicPr>
                      <p:cNvPr id="2055" name="Object 19">
                        <a:extLst>
                          <a:ext uri="{FF2B5EF4-FFF2-40B4-BE49-F238E27FC236}">
                            <a16:creationId xmlns:a16="http://schemas.microsoft.com/office/drawing/2014/main" id="{E57D15A2-44F9-45BD-BEF0-7DAADFCBFB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85488" y="6319838"/>
                        <a:ext cx="1306512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10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44563" rtl="0" eaLnBrk="0" fontAlgn="base" hangingPunct="0">
        <a:spcBef>
          <a:spcPct val="0"/>
        </a:spcBef>
        <a:spcAft>
          <a:spcPct val="0"/>
        </a:spcAft>
        <a:defRPr sz="2900" b="1" kern="1200">
          <a:solidFill>
            <a:srgbClr val="000066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944563" rtl="0" eaLnBrk="0" fontAlgn="base" hangingPunct="0">
        <a:spcBef>
          <a:spcPct val="0"/>
        </a:spcBef>
        <a:spcAft>
          <a:spcPct val="0"/>
        </a:spcAft>
        <a:defRPr sz="2900" b="1">
          <a:solidFill>
            <a:srgbClr val="000066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ctr" defTabSz="944563" rtl="0" eaLnBrk="0" fontAlgn="base" hangingPunct="0">
        <a:spcBef>
          <a:spcPct val="0"/>
        </a:spcBef>
        <a:spcAft>
          <a:spcPct val="0"/>
        </a:spcAft>
        <a:defRPr sz="2900" b="1">
          <a:solidFill>
            <a:srgbClr val="000066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ctr" defTabSz="944563" rtl="0" eaLnBrk="0" fontAlgn="base" hangingPunct="0">
        <a:spcBef>
          <a:spcPct val="0"/>
        </a:spcBef>
        <a:spcAft>
          <a:spcPct val="0"/>
        </a:spcAft>
        <a:defRPr sz="2900" b="1">
          <a:solidFill>
            <a:srgbClr val="000066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ctr" defTabSz="944563" rtl="0" eaLnBrk="0" fontAlgn="base" hangingPunct="0">
        <a:spcBef>
          <a:spcPct val="0"/>
        </a:spcBef>
        <a:spcAft>
          <a:spcPct val="0"/>
        </a:spcAft>
        <a:defRPr sz="2900" b="1">
          <a:solidFill>
            <a:srgbClr val="000066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14680" algn="ctr" defTabSz="945990" rtl="0" fontAlgn="base">
        <a:spcBef>
          <a:spcPct val="0"/>
        </a:spcBef>
        <a:spcAft>
          <a:spcPct val="0"/>
        </a:spcAft>
        <a:defRPr sz="2902" b="1">
          <a:solidFill>
            <a:srgbClr val="000066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829361" algn="ctr" defTabSz="945990" rtl="0" fontAlgn="base">
        <a:spcBef>
          <a:spcPct val="0"/>
        </a:spcBef>
        <a:spcAft>
          <a:spcPct val="0"/>
        </a:spcAft>
        <a:defRPr sz="2902" b="1">
          <a:solidFill>
            <a:srgbClr val="000066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244041" algn="ctr" defTabSz="945990" rtl="0" fontAlgn="base">
        <a:spcBef>
          <a:spcPct val="0"/>
        </a:spcBef>
        <a:spcAft>
          <a:spcPct val="0"/>
        </a:spcAft>
        <a:defRPr sz="2902" b="1">
          <a:solidFill>
            <a:srgbClr val="000066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658722" algn="ctr" defTabSz="945990" rtl="0" fontAlgn="base">
        <a:spcBef>
          <a:spcPct val="0"/>
        </a:spcBef>
        <a:spcAft>
          <a:spcPct val="0"/>
        </a:spcAft>
        <a:defRPr sz="2902" b="1">
          <a:solidFill>
            <a:srgbClr val="000066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54013" indent="-354013" algn="l" defTabSz="944563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anose="05000000000000000000" pitchFamily="2" charset="2"/>
        <a:buChar char="l"/>
        <a:defRPr sz="2500" kern="1200">
          <a:solidFill>
            <a:srgbClr val="000066"/>
          </a:solidFill>
          <a:latin typeface="+mn-lt"/>
          <a:ea typeface="MS PGothic" panose="020B0600070205080204" pitchFamily="34" charset="-128"/>
          <a:cs typeface="+mn-cs"/>
        </a:defRPr>
      </a:lvl1pPr>
      <a:lvl2pPr marL="833438" indent="-292100" algn="l" defTabSz="94456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panose="020B0604020202020204" pitchFamily="34" charset="0"/>
        <a:buChar char="–"/>
        <a:defRPr sz="2100" kern="1200">
          <a:solidFill>
            <a:srgbClr val="000066"/>
          </a:solidFill>
          <a:latin typeface="+mn-lt"/>
          <a:ea typeface="Arial" charset="0"/>
          <a:cs typeface="+mn-cs"/>
        </a:defRPr>
      </a:lvl2pPr>
      <a:lvl3pPr marL="1300163" indent="-277813" algn="l" defTabSz="94456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 kern="1200">
          <a:solidFill>
            <a:srgbClr val="000066"/>
          </a:solidFill>
          <a:latin typeface="Arial Narrow" panose="020B0606020202030204" pitchFamily="34" charset="0"/>
          <a:ea typeface="Arial" charset="0"/>
          <a:cs typeface="+mn-cs"/>
        </a:defRPr>
      </a:lvl3pPr>
      <a:lvl4pPr marL="1720850" indent="-233363" algn="l" defTabSz="94456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 kern="1200">
          <a:solidFill>
            <a:srgbClr val="000066"/>
          </a:solidFill>
          <a:latin typeface="Arial Narrow" panose="020B0606020202030204" pitchFamily="34" charset="0"/>
          <a:ea typeface="Arial" charset="0"/>
          <a:cs typeface="+mn-cs"/>
        </a:defRPr>
      </a:lvl4pPr>
      <a:lvl5pPr marL="2057400" indent="-149225" algn="r" defTabSz="944563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Arial" charset="0"/>
          <a:cs typeface="+mn-cs"/>
        </a:defRPr>
      </a:lvl5pPr>
      <a:lvl6pPr marL="2280742" indent="-207340" algn="l" defTabSz="829361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F9CD11A-8958-49A4-BA8F-D12AA7D63C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9" imgW="384" imgH="384" progId="TCLayout.ActiveDocument.1">
                  <p:embed/>
                </p:oleObj>
              </mc:Choice>
              <mc:Fallback>
                <p:oleObj name="think-cell Slide" r:id="rId9" imgW="384" imgH="38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F9CD11A-8958-49A4-BA8F-D12AA7D63C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2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44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683" y="2566214"/>
            <a:ext cx="7910907" cy="1600200"/>
          </a:xfrm>
        </p:spPr>
        <p:txBody>
          <a:bodyPr>
            <a:noAutofit/>
          </a:bodyPr>
          <a:lstStyle/>
          <a:p>
            <a:r>
              <a:rPr lang="en-US" sz="3600" dirty="0"/>
              <a:t>VACCINE PROCUREMENT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8682" y="4335600"/>
            <a:ext cx="6248400" cy="609600"/>
          </a:xfrm>
        </p:spPr>
        <p:txBody>
          <a:bodyPr/>
          <a:lstStyle/>
          <a:p>
            <a:r>
              <a:rPr lang="en-US" dirty="0"/>
              <a:t>Introduction to the group work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D492E3-2CC4-419A-8F34-025ED1ACA0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8701" y="5723987"/>
            <a:ext cx="5994407" cy="652709"/>
          </a:xfrm>
        </p:spPr>
        <p:txBody>
          <a:bodyPr>
            <a:normAutofit/>
          </a:bodyPr>
          <a:lstStyle/>
          <a:p>
            <a:r>
              <a:rPr lang="en-US" dirty="0"/>
              <a:t>Presented by: Miloud Kaddar</a:t>
            </a:r>
          </a:p>
          <a:p>
            <a:r>
              <a:rPr lang="en-US" dirty="0"/>
              <a:t>LNCT Network Wide-Meeting: December 12-15th, 2017 Hanoi, Vietnam</a:t>
            </a:r>
          </a:p>
        </p:txBody>
      </p:sp>
    </p:spTree>
    <p:extLst>
      <p:ext uri="{BB962C8B-B14F-4D97-AF65-F5344CB8AC3E}">
        <p14:creationId xmlns:p14="http://schemas.microsoft.com/office/powerpoint/2010/main" val="40455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19FAA8ED-0CFA-4142-9C02-61CEBBEA6B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6835887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AD725F-6AC0-4AD6-AABE-84762324DC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6600" i="1"/>
              <a:t>Regular supply of quality vaccines at affordable prices at the righ time and right place</a:t>
            </a:r>
          </a:p>
        </p:txBody>
      </p:sp>
    </p:spTree>
    <p:extLst>
      <p:ext uri="{BB962C8B-B14F-4D97-AF65-F5344CB8AC3E}">
        <p14:creationId xmlns:p14="http://schemas.microsoft.com/office/powerpoint/2010/main" val="250707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91624E2A-4D9A-4C97-9FBB-7EEDBCC63185}"/>
              </a:ext>
            </a:extLst>
          </p:cNvPr>
          <p:cNvGraphicFramePr/>
          <p:nvPr/>
        </p:nvGraphicFramePr>
        <p:xfrm>
          <a:off x="529192" y="188132"/>
          <a:ext cx="11183595" cy="917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0899" name="Content Placeholder 2">
            <a:extLst>
              <a:ext uri="{FF2B5EF4-FFF2-40B4-BE49-F238E27FC236}">
                <a16:creationId xmlns:a16="http://schemas.microsoft.com/office/drawing/2014/main" id="{47EB9FE5-AD0D-4C43-B19C-18F0F50089D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28638" y="1381125"/>
            <a:ext cx="5567362" cy="4611688"/>
          </a:xfrm>
        </p:spPr>
        <p:txBody>
          <a:bodyPr/>
          <a:lstStyle/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Lack of regulation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Complex legal framework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Vaccine specificities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Functioning of NRA and NITAG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Role and responsibilities 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Demand forecasting 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Product preferences &amp; presentations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Cold chain capacity and quality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HR Training and skills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Lack of coordination 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Long &amp; mid-term plan and budget</a:t>
            </a:r>
          </a:p>
          <a:p>
            <a:pPr marL="179388" lvl="1" indent="-179388" eaLnBrk="1" hangingPunct="1">
              <a:lnSpc>
                <a:spcPct val="80000"/>
              </a:lnSpc>
              <a:spcBef>
                <a:spcPts val="1200"/>
              </a:spcBef>
            </a:pPr>
            <a:endParaRPr lang="en-US" altLang="fr-FR">
              <a:ea typeface="Arial" panose="020B0604020202020204" pitchFamily="34" charset="0"/>
            </a:endParaRPr>
          </a:p>
          <a:p>
            <a:pPr eaLnBrk="1" hangingPunct="1"/>
            <a:endParaRPr lang="en-GB" altLang="fr-FR"/>
          </a:p>
        </p:txBody>
      </p:sp>
      <p:sp>
        <p:nvSpPr>
          <p:cNvPr id="80900" name="Content Placeholder 6">
            <a:extLst>
              <a:ext uri="{FF2B5EF4-FFF2-40B4-BE49-F238E27FC236}">
                <a16:creationId xmlns:a16="http://schemas.microsoft.com/office/drawing/2014/main" id="{7E741F67-4235-49F5-B973-C45A175A85B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600825" y="1381125"/>
            <a:ext cx="5218113" cy="5287963"/>
          </a:xfrm>
        </p:spPr>
        <p:txBody>
          <a:bodyPr/>
          <a:lstStyle/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Few suppliers, quasi monopoly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Shortage at global level 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Hard currency issue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Quality of products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Available presentations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High prices 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Funding  and payment modalities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Delayed disbursement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Bundling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Limited information on vaccine market, pipeline and prices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 Negotiation capacity</a:t>
            </a:r>
          </a:p>
          <a:p>
            <a:pPr marL="269875" lvl="1" indent="-1793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fr-FR">
                <a:ea typeface="Arial" panose="020B0604020202020204" pitchFamily="34" charset="0"/>
              </a:rPr>
              <a:t>…</a:t>
            </a:r>
          </a:p>
          <a:p>
            <a:pPr eaLnBrk="1" hangingPunct="1"/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8130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2C0AC57E-BEC8-4898-9CE4-97DECCBDE261}"/>
              </a:ext>
            </a:extLst>
          </p:cNvPr>
          <p:cNvGraphicFramePr/>
          <p:nvPr/>
        </p:nvGraphicFramePr>
        <p:xfrm>
          <a:off x="0" y="305714"/>
          <a:ext cx="12192000" cy="932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59811" name="Rectangle 3">
            <a:extLst>
              <a:ext uri="{FF2B5EF4-FFF2-40B4-BE49-F238E27FC236}">
                <a16:creationId xmlns:a16="http://schemas.microsoft.com/office/drawing/2014/main" id="{ADF295EA-9279-4792-9388-734A016BD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850" y="171450"/>
            <a:ext cx="10056813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66"/>
                    </a:gs>
                    <a:gs pos="100000">
                      <a:srgbClr val="006699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61938" indent="-261938" defTabSz="8286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286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286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286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286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61938" marR="0" lvl="0" indent="-261938" algn="ctr" defTabSz="828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fr-FR" sz="2500" b="0" i="0" u="none" strike="noStrike" kern="1200" cap="none" spc="0" normalizeH="0" baseline="0" noProof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   </a:t>
            </a:r>
          </a:p>
        </p:txBody>
      </p:sp>
      <p:grpSp>
        <p:nvGrpSpPr>
          <p:cNvPr id="759812" name="Group 4">
            <a:extLst>
              <a:ext uri="{FF2B5EF4-FFF2-40B4-BE49-F238E27FC236}">
                <a16:creationId xmlns:a16="http://schemas.microsoft.com/office/drawing/2014/main" id="{3F3E4712-1710-4BD3-8A2A-E809CD8B0A3A}"/>
              </a:ext>
            </a:extLst>
          </p:cNvPr>
          <p:cNvGrpSpPr>
            <a:grpSpLocks/>
          </p:cNvGrpSpPr>
          <p:nvPr/>
        </p:nvGrpSpPr>
        <p:grpSpPr bwMode="auto">
          <a:xfrm>
            <a:off x="1647825" y="2581275"/>
            <a:ext cx="2789238" cy="4816475"/>
            <a:chOff x="223" y="1071"/>
            <a:chExt cx="1850" cy="3346"/>
          </a:xfrm>
        </p:grpSpPr>
        <p:sp>
          <p:nvSpPr>
            <p:cNvPr id="759813" name="Text Box 5">
              <a:extLst>
                <a:ext uri="{FF2B5EF4-FFF2-40B4-BE49-F238E27FC236}">
                  <a16:creationId xmlns:a16="http://schemas.microsoft.com/office/drawing/2014/main" id="{6EB6BEA1-93FE-465C-9F0A-96DDD2352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1071"/>
              <a:ext cx="1824" cy="297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829361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r-FR" sz="2177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Programme</a:t>
              </a:r>
            </a:p>
          </p:txBody>
        </p:sp>
        <p:sp>
          <p:nvSpPr>
            <p:cNvPr id="759814" name="Text Box 6">
              <a:extLst>
                <a:ext uri="{FF2B5EF4-FFF2-40B4-BE49-F238E27FC236}">
                  <a16:creationId xmlns:a16="http://schemas.microsoft.com/office/drawing/2014/main" id="{02C5B19B-A128-48A2-A445-6504CCC02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" y="2064"/>
              <a:ext cx="1368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altLang="fr-FR" sz="21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"/>
              </a:endParaRPr>
            </a:p>
          </p:txBody>
        </p:sp>
        <p:sp>
          <p:nvSpPr>
            <p:cNvPr id="759815" name="Text Box 7">
              <a:extLst>
                <a:ext uri="{FF2B5EF4-FFF2-40B4-BE49-F238E27FC236}">
                  <a16:creationId xmlns:a16="http://schemas.microsoft.com/office/drawing/2014/main" id="{8282AB31-696F-4FFF-92EA-6E54041520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" y="1560"/>
              <a:ext cx="1850" cy="28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Immunization schedule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Target populations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Vaccine preferences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Wastage rate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Vaccination strategies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Planning 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Accurate forecasting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Vaccine management 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Cold chain: storage and distribution 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Information and Communication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M&amp;E </a:t>
              </a: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GB" altLang="fr-FR" sz="16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  <a:p>
              <a:pPr marL="0" marR="0" lvl="0" indent="0" algn="l" defTabSz="8293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GB" altLang="fr-FR" sz="16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</p:txBody>
        </p:sp>
      </p:grpSp>
      <p:grpSp>
        <p:nvGrpSpPr>
          <p:cNvPr id="759816" name="Group 8">
            <a:extLst>
              <a:ext uri="{FF2B5EF4-FFF2-40B4-BE49-F238E27FC236}">
                <a16:creationId xmlns:a16="http://schemas.microsoft.com/office/drawing/2014/main" id="{AB5BA144-A5C4-48E5-969E-38CF223B2794}"/>
              </a:ext>
            </a:extLst>
          </p:cNvPr>
          <p:cNvGrpSpPr>
            <a:grpSpLocks/>
          </p:cNvGrpSpPr>
          <p:nvPr/>
        </p:nvGrpSpPr>
        <p:grpSpPr bwMode="auto">
          <a:xfrm>
            <a:off x="4485476" y="2606675"/>
            <a:ext cx="2575282" cy="3457677"/>
            <a:chOff x="1971" y="2112"/>
            <a:chExt cx="1788" cy="2403"/>
          </a:xfrm>
        </p:grpSpPr>
        <p:sp>
          <p:nvSpPr>
            <p:cNvPr id="759817" name="Text Box 9">
              <a:extLst>
                <a:ext uri="{FF2B5EF4-FFF2-40B4-BE49-F238E27FC236}">
                  <a16:creationId xmlns:a16="http://schemas.microsoft.com/office/drawing/2014/main" id="{96A93B45-0780-436A-AEC8-CDD174EC50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1" y="2112"/>
              <a:ext cx="1715" cy="29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829361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2177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Finance</a:t>
              </a:r>
              <a:endParaRPr kumimoji="0" lang="en-GB" altLang="fr-FR" sz="2177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"/>
              </a:endParaRPr>
            </a:p>
          </p:txBody>
        </p:sp>
        <p:sp>
          <p:nvSpPr>
            <p:cNvPr id="759818" name="Text Box 10">
              <a:extLst>
                <a:ext uri="{FF2B5EF4-FFF2-40B4-BE49-F238E27FC236}">
                  <a16:creationId xmlns:a16="http://schemas.microsoft.com/office/drawing/2014/main" id="{A4CFB512-3A67-41BF-97F2-766024DA0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1" y="2704"/>
              <a:ext cx="1788" cy="18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0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</a:t>
              </a: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Budgeting</a:t>
              </a:r>
            </a:p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</a:t>
              </a: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Multi-year budgets</a:t>
              </a: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Secure future funding</a:t>
              </a: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Hard currencies</a:t>
              </a:r>
            </a:p>
            <a:p>
              <a:pPr lvl="0" defTabSz="829361" eaLnBrk="0" fontAlgn="base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FontTx/>
                <a:buChar char="•"/>
                <a:defRPr/>
              </a:pPr>
              <a:r>
                <a:rPr lang="en-GB" altLang="fr-FR" sz="1633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</a:t>
              </a:r>
              <a:r>
                <a:rPr lang="en-GB" altLang="fr-FR" sz="1633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Taxes</a:t>
              </a:r>
            </a:p>
            <a:p>
              <a:pPr lvl="0" defTabSz="829361" eaLnBrk="0" fontAlgn="base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FontTx/>
                <a:buChar char="•"/>
                <a:defRPr/>
              </a:pPr>
              <a:r>
                <a:rPr lang="en-GB" altLang="fr-FR" sz="1633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 Prices</a:t>
              </a: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en-GB" altLang="fr-FR" sz="1633" b="1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Disbursement</a:t>
              </a:r>
              <a:endParaRPr kumimoji="0" lang="en-GB" altLang="fr-FR" sz="16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Financial management</a:t>
              </a:r>
              <a:endParaRPr kumimoji="0" lang="en-GB" altLang="fr-FR" sz="16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</p:txBody>
        </p:sp>
      </p:grpSp>
      <p:grpSp>
        <p:nvGrpSpPr>
          <p:cNvPr id="759819" name="Group 11">
            <a:extLst>
              <a:ext uri="{FF2B5EF4-FFF2-40B4-BE49-F238E27FC236}">
                <a16:creationId xmlns:a16="http://schemas.microsoft.com/office/drawing/2014/main" id="{0EF149AE-ABD3-4080-BA73-2817F5BA0AA1}"/>
              </a:ext>
            </a:extLst>
          </p:cNvPr>
          <p:cNvGrpSpPr>
            <a:grpSpLocks/>
          </p:cNvGrpSpPr>
          <p:nvPr/>
        </p:nvGrpSpPr>
        <p:grpSpPr bwMode="auto">
          <a:xfrm>
            <a:off x="7109903" y="3983037"/>
            <a:ext cx="3408362" cy="2855979"/>
            <a:chOff x="3763" y="2963"/>
            <a:chExt cx="2040" cy="1984"/>
          </a:xfrm>
        </p:grpSpPr>
        <p:sp>
          <p:nvSpPr>
            <p:cNvPr id="759820" name="Text Box 12">
              <a:extLst>
                <a:ext uri="{FF2B5EF4-FFF2-40B4-BE49-F238E27FC236}">
                  <a16:creationId xmlns:a16="http://schemas.microsoft.com/office/drawing/2014/main" id="{A25EFE55-8BCB-42C4-A91C-2CCAE84DD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2963"/>
              <a:ext cx="1676" cy="297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829361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r-FR" sz="2177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Supply</a:t>
              </a:r>
            </a:p>
          </p:txBody>
        </p:sp>
        <p:sp>
          <p:nvSpPr>
            <p:cNvPr id="759821" name="Text Box 13">
              <a:extLst>
                <a:ext uri="{FF2B5EF4-FFF2-40B4-BE49-F238E27FC236}">
                  <a16:creationId xmlns:a16="http://schemas.microsoft.com/office/drawing/2014/main" id="{D4BA8717-998D-4155-BD7E-A7329D03A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3" y="3312"/>
              <a:ext cx="2040" cy="1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0" i="0" u="none" strike="noStrike" kern="120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</a:t>
              </a: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Dedicated skilled staff </a:t>
              </a: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Market analysis</a:t>
              </a: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Sources of vaccines</a:t>
              </a: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Pre-qualification of Products</a:t>
              </a: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Selection of  suppliers</a:t>
              </a: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Procurement tools and management</a:t>
              </a:r>
            </a:p>
            <a:p>
              <a:pPr marL="0" marR="0" lvl="0" indent="0" algn="l" defTabSz="829361" rtl="0" eaLnBrk="0" fontAlgn="base" latinLnBrk="0" hangingPunct="0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GB" altLang="fr-FR" sz="16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 Procurement M&amp;E</a:t>
              </a:r>
            </a:p>
          </p:txBody>
        </p:sp>
      </p:grpSp>
      <p:sp>
        <p:nvSpPr>
          <p:cNvPr id="82951" name="Line 16">
            <a:extLst>
              <a:ext uri="{FF2B5EF4-FFF2-40B4-BE49-F238E27FC236}">
                <a16:creationId xmlns:a16="http://schemas.microsoft.com/office/drawing/2014/main" id="{C17FF950-8C33-431E-8436-70C965BE2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3788" y="1879600"/>
            <a:ext cx="23812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2952" name="Rectangle 1">
            <a:extLst>
              <a:ext uri="{FF2B5EF4-FFF2-40B4-BE49-F238E27FC236}">
                <a16:creationId xmlns:a16="http://schemas.microsoft.com/office/drawing/2014/main" id="{D8C348BE-7FB9-49FF-A6E2-68302D73D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4713" y="2425700"/>
            <a:ext cx="2397125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6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NRA</a:t>
            </a:r>
          </a:p>
        </p:txBody>
      </p:sp>
      <p:cxnSp>
        <p:nvCxnSpPr>
          <p:cNvPr id="82953" name="Connecteur droit avec flèche 5">
            <a:extLst>
              <a:ext uri="{FF2B5EF4-FFF2-40B4-BE49-F238E27FC236}">
                <a16:creationId xmlns:a16="http://schemas.microsoft.com/office/drawing/2014/main" id="{CF70ECE4-4DBD-411D-8141-BA23C32AF0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79088" y="1614488"/>
            <a:ext cx="0" cy="822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4" name="Rectangle 1">
            <a:extLst>
              <a:ext uri="{FF2B5EF4-FFF2-40B4-BE49-F238E27FC236}">
                <a16:creationId xmlns:a16="http://schemas.microsoft.com/office/drawing/2014/main" id="{BDA71A0E-DCE7-41D0-85FD-0F574AE3E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44738"/>
            <a:ext cx="1579563" cy="8350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NITAG</a:t>
            </a:r>
          </a:p>
        </p:txBody>
      </p:sp>
      <p:cxnSp>
        <p:nvCxnSpPr>
          <p:cNvPr id="82955" name="Connecteur droit avec flèche 3">
            <a:extLst>
              <a:ext uri="{FF2B5EF4-FFF2-40B4-BE49-F238E27FC236}">
                <a16:creationId xmlns:a16="http://schemas.microsoft.com/office/drawing/2014/main" id="{0B418326-4324-48FD-8C0A-CD87F7D0306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212850" y="1881188"/>
            <a:ext cx="0" cy="463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6" name="Rectangle 4">
            <a:extLst>
              <a:ext uri="{FF2B5EF4-FFF2-40B4-BE49-F238E27FC236}">
                <a16:creationId xmlns:a16="http://schemas.microsoft.com/office/drawing/2014/main" id="{023FAB8C-6A71-4BB6-AF5D-0406BFB68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650" y="1328738"/>
            <a:ext cx="5426075" cy="520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900" b="0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         </a:t>
            </a:r>
            <a:r>
              <a:rPr kumimoji="0" lang="fr-FR" altLang="fr-FR" sz="39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MOH</a:t>
            </a:r>
          </a:p>
        </p:txBody>
      </p:sp>
      <p:sp>
        <p:nvSpPr>
          <p:cNvPr id="9" name="Flèche : virage 8">
            <a:extLst>
              <a:ext uri="{FF2B5EF4-FFF2-40B4-BE49-F238E27FC236}">
                <a16:creationId xmlns:a16="http://schemas.microsoft.com/office/drawing/2014/main" id="{9C0464A5-E8B6-405F-BF5E-F63BE1487357}"/>
              </a:ext>
            </a:extLst>
          </p:cNvPr>
          <p:cNvSpPr/>
          <p:nvPr/>
        </p:nvSpPr>
        <p:spPr bwMode="auto">
          <a:xfrm>
            <a:off x="1009650" y="1336675"/>
            <a:ext cx="1449388" cy="1008063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 marL="0" marR="0" lvl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9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cxnSp>
        <p:nvCxnSpPr>
          <p:cNvPr id="82958" name="Connecteur droit avec flèche 10">
            <a:extLst>
              <a:ext uri="{FF2B5EF4-FFF2-40B4-BE49-F238E27FC236}">
                <a16:creationId xmlns:a16="http://schemas.microsoft.com/office/drawing/2014/main" id="{A1B15AE7-A871-469B-8A78-4B13C8BAD7D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35400" y="1881188"/>
            <a:ext cx="601663" cy="555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59" name="Connecteur droit avec flèche 12">
            <a:extLst>
              <a:ext uri="{FF2B5EF4-FFF2-40B4-BE49-F238E27FC236}">
                <a16:creationId xmlns:a16="http://schemas.microsoft.com/office/drawing/2014/main" id="{D8FB5723-40B7-4D60-9B66-D98B9E187F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32313" y="1939925"/>
            <a:ext cx="592137" cy="555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60" name="Connecteur droit avec flèche 14">
            <a:extLst>
              <a:ext uri="{FF2B5EF4-FFF2-40B4-BE49-F238E27FC236}">
                <a16:creationId xmlns:a16="http://schemas.microsoft.com/office/drawing/2014/main" id="{86D0EF23-7896-4FE2-8C77-94C37B0BE489}"/>
              </a:ext>
            </a:extLst>
          </p:cNvPr>
          <p:cNvCxnSpPr>
            <a:cxnSpLocks noChangeShapeType="1"/>
            <a:stCxn id="82954" idx="3"/>
            <a:endCxn id="759813" idx="1"/>
          </p:cNvCxnSpPr>
          <p:nvPr/>
        </p:nvCxnSpPr>
        <p:spPr bwMode="auto">
          <a:xfrm>
            <a:off x="1579563" y="2762250"/>
            <a:ext cx="106362" cy="31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61" name="Connecteur droit avec flèche 20">
            <a:extLst>
              <a:ext uri="{FF2B5EF4-FFF2-40B4-BE49-F238E27FC236}">
                <a16:creationId xmlns:a16="http://schemas.microsoft.com/office/drawing/2014/main" id="{E62E2F72-2F7D-40C2-8999-B95735E7959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134350" y="1614488"/>
            <a:ext cx="23304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D733EF-8CBC-4ED4-9ABB-153AD67BA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8934450" y="2695575"/>
            <a:ext cx="819151" cy="12874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0902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>
            <a:extLst>
              <a:ext uri="{FF2B5EF4-FFF2-40B4-BE49-F238E27FC236}">
                <a16:creationId xmlns:a16="http://schemas.microsoft.com/office/drawing/2014/main" id="{E1431A09-7084-4ACA-A474-11B2AB686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45990" eaLnBrk="1" hangingPunct="1">
              <a:defRPr/>
            </a:pPr>
            <a:r>
              <a:rPr lang="en-US" altLang="fr-FR" sz="2902">
                <a:ea typeface="+mj-ea"/>
              </a:rPr>
              <a:t>National Regulatory Functions </a:t>
            </a:r>
            <a:br>
              <a:rPr lang="en-US" altLang="fr-FR" sz="2902">
                <a:ea typeface="+mj-ea"/>
              </a:rPr>
            </a:br>
            <a:r>
              <a:rPr lang="en-US" altLang="fr-FR" sz="2902">
                <a:ea typeface="+mj-ea"/>
              </a:rPr>
              <a:t>depend on vaccine source</a:t>
            </a:r>
            <a:endParaRPr lang="en-GB" altLang="fr-FR" sz="2902">
              <a:ea typeface="+mj-ea"/>
            </a:endParaRPr>
          </a:p>
        </p:txBody>
      </p:sp>
      <p:sp>
        <p:nvSpPr>
          <p:cNvPr id="758788" name="Rectangle 4">
            <a:extLst>
              <a:ext uri="{FF2B5EF4-FFF2-40B4-BE49-F238E27FC236}">
                <a16:creationId xmlns:a16="http://schemas.microsoft.com/office/drawing/2014/main" id="{675570F7-9648-41CA-ADDB-159407591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1346200"/>
            <a:ext cx="5213350" cy="43894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marL="0" marR="0" lvl="0" indent="0" algn="l" defTabSz="829361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537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758789" name="Text Box 5">
            <a:extLst>
              <a:ext uri="{FF2B5EF4-FFF2-40B4-BE49-F238E27FC236}">
                <a16:creationId xmlns:a16="http://schemas.microsoft.com/office/drawing/2014/main" id="{B3FC43A6-8BC6-4EA1-9B73-6B0551545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775" y="1385888"/>
            <a:ext cx="273208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8293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fr-FR" sz="2177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Arial"/>
              </a:rPr>
              <a:t>Source of vaccines</a:t>
            </a:r>
          </a:p>
        </p:txBody>
      </p:sp>
      <p:grpSp>
        <p:nvGrpSpPr>
          <p:cNvPr id="758790" name="Group 6">
            <a:extLst>
              <a:ext uri="{FF2B5EF4-FFF2-40B4-BE49-F238E27FC236}">
                <a16:creationId xmlns:a16="http://schemas.microsoft.com/office/drawing/2014/main" id="{9896DC4C-599B-4AA3-BE2F-FBBC94A0A557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1731963"/>
            <a:ext cx="4679950" cy="427037"/>
            <a:chOff x="2219" y="1203"/>
            <a:chExt cx="3251" cy="297"/>
          </a:xfrm>
        </p:grpSpPr>
        <p:sp>
          <p:nvSpPr>
            <p:cNvPr id="758791" name="Text Box 7">
              <a:extLst>
                <a:ext uri="{FF2B5EF4-FFF2-40B4-BE49-F238E27FC236}">
                  <a16:creationId xmlns:a16="http://schemas.microsoft.com/office/drawing/2014/main" id="{CC186A9B-E09A-4A95-80B0-EF9D42DC6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9" y="1203"/>
              <a:ext cx="1092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UN agency</a:t>
              </a:r>
            </a:p>
          </p:txBody>
        </p:sp>
        <p:sp>
          <p:nvSpPr>
            <p:cNvPr id="758792" name="Text Box 8">
              <a:extLst>
                <a:ext uri="{FF2B5EF4-FFF2-40B4-BE49-F238E27FC236}">
                  <a16:creationId xmlns:a16="http://schemas.microsoft.com/office/drawing/2014/main" id="{349B982C-5C52-4931-A630-F88779D19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4" y="1203"/>
              <a:ext cx="825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Procure</a:t>
              </a:r>
            </a:p>
          </p:txBody>
        </p:sp>
        <p:sp>
          <p:nvSpPr>
            <p:cNvPr id="758793" name="Text Box 9">
              <a:extLst>
                <a:ext uri="{FF2B5EF4-FFF2-40B4-BE49-F238E27FC236}">
                  <a16:creationId xmlns:a16="http://schemas.microsoft.com/office/drawing/2014/main" id="{5E897D95-B4AD-4DD3-A7BD-C18F43300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5" y="1203"/>
              <a:ext cx="845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Produce</a:t>
              </a:r>
            </a:p>
          </p:txBody>
        </p:sp>
      </p:grpSp>
      <p:sp>
        <p:nvSpPr>
          <p:cNvPr id="83974" name="Line 10">
            <a:extLst>
              <a:ext uri="{FF2B5EF4-FFF2-40B4-BE49-F238E27FC236}">
                <a16:creationId xmlns:a16="http://schemas.microsoft.com/office/drawing/2014/main" id="{F635225F-F4A6-4F6D-A8C1-944196895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1727200"/>
            <a:ext cx="14288" cy="400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75" name="Line 11">
            <a:extLst>
              <a:ext uri="{FF2B5EF4-FFF2-40B4-BE49-F238E27FC236}">
                <a16:creationId xmlns:a16="http://schemas.microsoft.com/office/drawing/2014/main" id="{7B935605-0BBB-43D0-A8A8-E29EF88BB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8313" y="1727200"/>
            <a:ext cx="0" cy="400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76" name="Line 12">
            <a:extLst>
              <a:ext uri="{FF2B5EF4-FFF2-40B4-BE49-F238E27FC236}">
                <a16:creationId xmlns:a16="http://schemas.microsoft.com/office/drawing/2014/main" id="{9E56DA03-1B53-4872-A641-4E05A842D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013" y="3179763"/>
            <a:ext cx="4937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77" name="Line 13">
            <a:extLst>
              <a:ext uri="{FF2B5EF4-FFF2-40B4-BE49-F238E27FC236}">
                <a16:creationId xmlns:a16="http://schemas.microsoft.com/office/drawing/2014/main" id="{F674D859-A234-4C11-BB13-FE17A679E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013" y="3662363"/>
            <a:ext cx="4937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78" name="Line 14">
            <a:extLst>
              <a:ext uri="{FF2B5EF4-FFF2-40B4-BE49-F238E27FC236}">
                <a16:creationId xmlns:a16="http://schemas.microsoft.com/office/drawing/2014/main" id="{79E026B0-5194-4C5A-82C6-D0C3C80A3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013" y="4146550"/>
            <a:ext cx="49371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79" name="Line 15">
            <a:extLst>
              <a:ext uri="{FF2B5EF4-FFF2-40B4-BE49-F238E27FC236}">
                <a16:creationId xmlns:a16="http://schemas.microsoft.com/office/drawing/2014/main" id="{A4070162-1F0A-4540-A7A4-DA4CA2503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013" y="4630738"/>
            <a:ext cx="4937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80" name="Line 16">
            <a:extLst>
              <a:ext uri="{FF2B5EF4-FFF2-40B4-BE49-F238E27FC236}">
                <a16:creationId xmlns:a16="http://schemas.microsoft.com/office/drawing/2014/main" id="{1C533C8C-1FB4-485E-80FC-E5A917FE1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013" y="5183188"/>
            <a:ext cx="4937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81" name="Line 17">
            <a:extLst>
              <a:ext uri="{FF2B5EF4-FFF2-40B4-BE49-F238E27FC236}">
                <a16:creationId xmlns:a16="http://schemas.microsoft.com/office/drawing/2014/main" id="{8A78C7C2-00F8-467C-B976-8F1052647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7738" y="1727200"/>
            <a:ext cx="47831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758802" name="Rectangle 18">
            <a:extLst>
              <a:ext uri="{FF2B5EF4-FFF2-40B4-BE49-F238E27FC236}">
                <a16:creationId xmlns:a16="http://schemas.microsoft.com/office/drawing/2014/main" id="{EE40B675-BAF7-44B2-9705-C408B8A6F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175" y="3662363"/>
            <a:ext cx="1865313" cy="20732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>
            <a:outerShdw dist="107763" dir="135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829361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537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758803" name="Rectangle 19">
            <a:extLst>
              <a:ext uri="{FF2B5EF4-FFF2-40B4-BE49-F238E27FC236}">
                <a16:creationId xmlns:a16="http://schemas.microsoft.com/office/drawing/2014/main" id="{DABD03B7-3070-4B7C-BC5D-0B006D333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630738"/>
            <a:ext cx="1487488" cy="11049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>
            <a:outerShdw dist="107763" dir="189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829361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537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84" name="Line 20">
            <a:extLst>
              <a:ext uri="{FF2B5EF4-FFF2-40B4-BE49-F238E27FC236}">
                <a16:creationId xmlns:a16="http://schemas.microsoft.com/office/drawing/2014/main" id="{35A068DB-9AD5-4B47-AF02-C20920576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013" y="3662363"/>
            <a:ext cx="18811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85" name="Line 21">
            <a:extLst>
              <a:ext uri="{FF2B5EF4-FFF2-40B4-BE49-F238E27FC236}">
                <a16:creationId xmlns:a16="http://schemas.microsoft.com/office/drawing/2014/main" id="{8C7FF823-83E7-4F03-BCFA-5D27B4304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60888"/>
            <a:ext cx="14874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86" name="Line 22">
            <a:extLst>
              <a:ext uri="{FF2B5EF4-FFF2-40B4-BE49-F238E27FC236}">
                <a16:creationId xmlns:a16="http://schemas.microsoft.com/office/drawing/2014/main" id="{D740E62C-8FD3-4821-848C-5597BAB5F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013" y="4146550"/>
            <a:ext cx="1587" cy="158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87" name="Line 23">
            <a:extLst>
              <a:ext uri="{FF2B5EF4-FFF2-40B4-BE49-F238E27FC236}">
                <a16:creationId xmlns:a16="http://schemas.microsoft.com/office/drawing/2014/main" id="{FC3B7672-7B9F-439B-9AD2-C1A04E333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488" y="3662363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88" name="Line 24">
            <a:extLst>
              <a:ext uri="{FF2B5EF4-FFF2-40B4-BE49-F238E27FC236}">
                <a16:creationId xmlns:a16="http://schemas.microsoft.com/office/drawing/2014/main" id="{3D1BF487-4103-4723-8583-88EBF62F4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3181350"/>
            <a:ext cx="2508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89" name="Line 25">
            <a:extLst>
              <a:ext uri="{FF2B5EF4-FFF2-40B4-BE49-F238E27FC236}">
                <a16:creationId xmlns:a16="http://schemas.microsoft.com/office/drawing/2014/main" id="{369DEB99-3F27-44FC-AC4B-5798ABE75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3594100"/>
            <a:ext cx="2508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90" name="Line 26">
            <a:extLst>
              <a:ext uri="{FF2B5EF4-FFF2-40B4-BE49-F238E27FC236}">
                <a16:creationId xmlns:a16="http://schemas.microsoft.com/office/drawing/2014/main" id="{5C5146F6-C48E-4767-B5CE-791D9BCCF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4002088"/>
            <a:ext cx="2508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91" name="Line 27">
            <a:extLst>
              <a:ext uri="{FF2B5EF4-FFF2-40B4-BE49-F238E27FC236}">
                <a16:creationId xmlns:a16="http://schemas.microsoft.com/office/drawing/2014/main" id="{2EC93BD5-E351-486A-9D9B-8AFD4090D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4529138"/>
            <a:ext cx="2508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92" name="Line 28">
            <a:extLst>
              <a:ext uri="{FF2B5EF4-FFF2-40B4-BE49-F238E27FC236}">
                <a16:creationId xmlns:a16="http://schemas.microsoft.com/office/drawing/2014/main" id="{DDB33F54-6DAD-4393-9F2B-572492801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5132388"/>
            <a:ext cx="2508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758813" name="Rectangle 29">
            <a:extLst>
              <a:ext uri="{FF2B5EF4-FFF2-40B4-BE49-F238E27FC236}">
                <a16:creationId xmlns:a16="http://schemas.microsoft.com/office/drawing/2014/main" id="{A8DD5770-0F20-411B-B1DE-8E18130E3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2675" y="207963"/>
            <a:ext cx="7256463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11" tIns="41756" rIns="83511" bIns="41756" anchor="ctr"/>
          <a:lstStyle>
            <a:lvl1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1042988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1042988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1042988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1042988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4599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2902" b="1" i="1" u="none" strike="noStrike" kern="1200" cap="none" spc="0" normalizeH="0" baseline="0" noProof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58814" name="Rectangle 30">
            <a:extLst>
              <a:ext uri="{FF2B5EF4-FFF2-40B4-BE49-F238E27FC236}">
                <a16:creationId xmlns:a16="http://schemas.microsoft.com/office/drawing/2014/main" id="{77F0E06E-4245-4B5C-BAA3-CC3A652CA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0788" y="207963"/>
            <a:ext cx="7256462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11" tIns="41756" rIns="83511" bIns="41756" anchor="ctr"/>
          <a:lstStyle>
            <a:lvl1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1042988" rtl="0"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1042988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1042988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1042988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1042988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4599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2902" b="1" i="1" u="none" strike="noStrike" kern="1200" cap="none" spc="0" normalizeH="0" baseline="0" noProof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58815" name="Rectangle 31">
            <a:extLst>
              <a:ext uri="{FF2B5EF4-FFF2-40B4-BE49-F238E27FC236}">
                <a16:creationId xmlns:a16="http://schemas.microsoft.com/office/drawing/2014/main" id="{0BD009DD-C1C6-4835-B808-2B3E51129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1346200"/>
            <a:ext cx="2625725" cy="43894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marL="0" marR="0" lvl="0" indent="0" algn="l" defTabSz="829361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537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grpSp>
        <p:nvGrpSpPr>
          <p:cNvPr id="758816" name="Group 32">
            <a:extLst>
              <a:ext uri="{FF2B5EF4-FFF2-40B4-BE49-F238E27FC236}">
                <a16:creationId xmlns:a16="http://schemas.microsoft.com/office/drawing/2014/main" id="{F644FEBD-4D68-4A65-8800-8687240683EC}"/>
              </a:ext>
            </a:extLst>
          </p:cNvPr>
          <p:cNvGrpSpPr>
            <a:grpSpLocks/>
          </p:cNvGrpSpPr>
          <p:nvPr/>
        </p:nvGrpSpPr>
        <p:grpSpPr bwMode="auto">
          <a:xfrm>
            <a:off x="2006600" y="2225675"/>
            <a:ext cx="2759603" cy="3556000"/>
            <a:chOff x="288" y="1536"/>
            <a:chExt cx="1917" cy="2470"/>
          </a:xfrm>
        </p:grpSpPr>
        <p:sp>
          <p:nvSpPr>
            <p:cNvPr id="758817" name="Text Box 33">
              <a:extLst>
                <a:ext uri="{FF2B5EF4-FFF2-40B4-BE49-F238E27FC236}">
                  <a16:creationId xmlns:a16="http://schemas.microsoft.com/office/drawing/2014/main" id="{1FF55794-81A5-4DF8-9C9F-E493FF502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1875"/>
              <a:ext cx="186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fr-FR" sz="1600" dirty="0">
                  <a:solidFill>
                    <a:srgbClr val="0033CC"/>
                  </a:solidFill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Marketing </a:t>
              </a:r>
              <a:r>
                <a:rPr lang="en-GB" altLang="fr-FR" sz="1600" dirty="0" err="1">
                  <a:solidFill>
                    <a:srgbClr val="0033CC"/>
                  </a:solidFill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Autorization</a:t>
              </a:r>
              <a:r>
                <a:rPr lang="en-GB" altLang="fr-FR" sz="1600" dirty="0">
                  <a:solidFill>
                    <a:srgbClr val="0033CC"/>
                  </a:solidFill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&amp; </a:t>
              </a:r>
            </a:p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fr-FR" sz="1600" dirty="0">
                  <a:solidFill>
                    <a:srgbClr val="0033CC"/>
                  </a:solidFill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Activities lic</a:t>
              </a:r>
              <a:r>
                <a:rPr kumimoji="0" lang="en-GB" altLang="fr-FR" sz="1451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ensing</a:t>
              </a:r>
              <a:endParaRPr kumimoji="0" lang="en-GB" altLang="fr-FR" sz="1451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Arial"/>
              </a:endParaRPr>
            </a:p>
          </p:txBody>
        </p:sp>
        <p:sp>
          <p:nvSpPr>
            <p:cNvPr id="758818" name="Text Box 34">
              <a:extLst>
                <a:ext uri="{FF2B5EF4-FFF2-40B4-BE49-F238E27FC236}">
                  <a16:creationId xmlns:a16="http://schemas.microsoft.com/office/drawing/2014/main" id="{A58E778A-8A47-40C5-8D6B-0431C4622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" y="2832"/>
              <a:ext cx="168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814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Laboratory access</a:t>
              </a:r>
            </a:p>
          </p:txBody>
        </p:sp>
        <p:sp>
          <p:nvSpPr>
            <p:cNvPr id="758819" name="Text Box 35">
              <a:extLst>
                <a:ext uri="{FF2B5EF4-FFF2-40B4-BE49-F238E27FC236}">
                  <a16:creationId xmlns:a16="http://schemas.microsoft.com/office/drawing/2014/main" id="{DCFA9250-5273-45B8-A264-FDD9FE4C98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54"/>
              <a:ext cx="182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814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Regulatory inspections</a:t>
              </a:r>
            </a:p>
          </p:txBody>
        </p:sp>
        <p:sp>
          <p:nvSpPr>
            <p:cNvPr id="758820" name="Text Box 36">
              <a:extLst>
                <a:ext uri="{FF2B5EF4-FFF2-40B4-BE49-F238E27FC236}">
                  <a16:creationId xmlns:a16="http://schemas.microsoft.com/office/drawing/2014/main" id="{B0A48948-0E08-4C4D-BF78-97A3F99F5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" y="2496"/>
              <a:ext cx="124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b="0" i="0" u="none" strike="noStrike" kern="1200" cap="none" spc="0" normalizeH="0" baseline="0" noProof="0" dirty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Lot release</a:t>
              </a:r>
            </a:p>
          </p:txBody>
        </p:sp>
        <p:sp>
          <p:nvSpPr>
            <p:cNvPr id="758821" name="Text Box 37">
              <a:extLst>
                <a:ext uri="{FF2B5EF4-FFF2-40B4-BE49-F238E27FC236}">
                  <a16:creationId xmlns:a16="http://schemas.microsoft.com/office/drawing/2014/main" id="{FE9001C8-960A-4996-B7E6-32A8423D1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" y="3554"/>
              <a:ext cx="1727" cy="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814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Supervision of </a:t>
              </a:r>
            </a:p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814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clinical trials</a:t>
              </a:r>
            </a:p>
          </p:txBody>
        </p:sp>
        <p:sp>
          <p:nvSpPr>
            <p:cNvPr id="758822" name="Text Box 38">
              <a:extLst>
                <a:ext uri="{FF2B5EF4-FFF2-40B4-BE49-F238E27FC236}">
                  <a16:creationId xmlns:a16="http://schemas.microsoft.com/office/drawing/2014/main" id="{989576A5-34C0-44C3-87E9-CD893C9E07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" y="2266"/>
              <a:ext cx="17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814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Postmarketing</a:t>
              </a:r>
              <a:r>
                <a:rPr kumimoji="0" lang="en-GB" altLang="fr-FR" sz="1814" b="0" i="0" u="none" strike="noStrike" kern="1200" cap="none" spc="0" normalizeH="0" baseline="0" noProof="0" dirty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: AEFI</a:t>
              </a:r>
            </a:p>
          </p:txBody>
        </p:sp>
        <p:sp>
          <p:nvSpPr>
            <p:cNvPr id="84031" name="Text Box 39">
              <a:extLst>
                <a:ext uri="{FF2B5EF4-FFF2-40B4-BE49-F238E27FC236}">
                  <a16:creationId xmlns:a16="http://schemas.microsoft.com/office/drawing/2014/main" id="{9BCADA25-FEE1-4834-B79A-B35FDA53F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536"/>
              <a:ext cx="177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286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defTabSz="8286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defTabSz="8286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defTabSz="8286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defTabSz="8286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828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828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828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828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8286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Regulatory system</a:t>
              </a:r>
            </a:p>
          </p:txBody>
        </p:sp>
      </p:grpSp>
      <p:sp>
        <p:nvSpPr>
          <p:cNvPr id="758824" name="Text Box 40">
            <a:extLst>
              <a:ext uri="{FF2B5EF4-FFF2-40B4-BE49-F238E27FC236}">
                <a16:creationId xmlns:a16="http://schemas.microsoft.com/office/drawing/2014/main" id="{D2993558-C1FE-4D26-9B99-70B8D5BE0C88}"/>
              </a:ext>
            </a:extLst>
          </p:cNvPr>
          <p:cNvSpPr txBox="1">
            <a:spLocks noChangeArrowheads="1"/>
          </p:cNvSpPr>
          <p:nvPr/>
        </p:nvSpPr>
        <p:spPr bwMode="auto">
          <a:xfrm rot="-5448700">
            <a:off x="-229393" y="3226594"/>
            <a:ext cx="411321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8293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fr-FR" sz="254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Arial"/>
              </a:rPr>
              <a:t>Regulatory functions</a:t>
            </a:r>
            <a:endParaRPr kumimoji="0" lang="en-US" altLang="fr-FR" sz="2902" b="0" i="0" u="none" strike="noStrike" kern="1200" cap="none" spc="0" normalizeH="0" baseline="0" noProof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98" name="Line 41">
            <a:extLst>
              <a:ext uri="{FF2B5EF4-FFF2-40B4-BE49-F238E27FC236}">
                <a16:creationId xmlns:a16="http://schemas.microsoft.com/office/drawing/2014/main" id="{DA52EAE7-29DD-4491-A177-1E30CF99E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2211388"/>
            <a:ext cx="241935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3999" name="Line 42">
            <a:extLst>
              <a:ext uri="{FF2B5EF4-FFF2-40B4-BE49-F238E27FC236}">
                <a16:creationId xmlns:a16="http://schemas.microsoft.com/office/drawing/2014/main" id="{DD0B7B43-975D-4A48-AB17-DBCF19B02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2175" y="2211388"/>
            <a:ext cx="4937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grpSp>
        <p:nvGrpSpPr>
          <p:cNvPr id="758827" name="Group 43">
            <a:extLst>
              <a:ext uri="{FF2B5EF4-FFF2-40B4-BE49-F238E27FC236}">
                <a16:creationId xmlns:a16="http://schemas.microsoft.com/office/drawing/2014/main" id="{1769013E-F74C-460A-8E5D-52EB93FEECE7}"/>
              </a:ext>
            </a:extLst>
          </p:cNvPr>
          <p:cNvGrpSpPr>
            <a:grpSpLocks/>
          </p:cNvGrpSpPr>
          <p:nvPr/>
        </p:nvGrpSpPr>
        <p:grpSpPr bwMode="auto">
          <a:xfrm>
            <a:off x="6977063" y="2284413"/>
            <a:ext cx="566737" cy="2362200"/>
            <a:chOff x="3740" y="1587"/>
            <a:chExt cx="393" cy="1640"/>
          </a:xfrm>
        </p:grpSpPr>
        <p:sp>
          <p:nvSpPr>
            <p:cNvPr id="758828" name="Text Box 44">
              <a:extLst>
                <a:ext uri="{FF2B5EF4-FFF2-40B4-BE49-F238E27FC236}">
                  <a16:creationId xmlns:a16="http://schemas.microsoft.com/office/drawing/2014/main" id="{87D02218-AE5C-48F1-A98E-DEF5063A60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2" y="2594"/>
              <a:ext cx="361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29" name="Text Box 45">
              <a:extLst>
                <a:ext uri="{FF2B5EF4-FFF2-40B4-BE49-F238E27FC236}">
                  <a16:creationId xmlns:a16="http://schemas.microsoft.com/office/drawing/2014/main" id="{8DAD9604-753A-467D-9C8F-5C8A5F4B7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0" y="2258"/>
              <a:ext cx="361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30" name="Text Box 46">
              <a:extLst>
                <a:ext uri="{FF2B5EF4-FFF2-40B4-BE49-F238E27FC236}">
                  <a16:creationId xmlns:a16="http://schemas.microsoft.com/office/drawing/2014/main" id="{91DD8286-F409-465B-92C1-E8B7D93C30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0" y="1971"/>
              <a:ext cx="361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31" name="Text Box 47">
              <a:extLst>
                <a:ext uri="{FF2B5EF4-FFF2-40B4-BE49-F238E27FC236}">
                  <a16:creationId xmlns:a16="http://schemas.microsoft.com/office/drawing/2014/main" id="{9913101C-4E50-4622-A2CD-AAAA87A23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2" y="2931"/>
              <a:ext cx="361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32" name="Text Box 48">
              <a:extLst>
                <a:ext uri="{FF2B5EF4-FFF2-40B4-BE49-F238E27FC236}">
                  <a16:creationId xmlns:a16="http://schemas.microsoft.com/office/drawing/2014/main" id="{D7CBC8B9-51D8-46DB-AB59-D0EDCBEF2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587"/>
              <a:ext cx="361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</p:grpSp>
      <p:grpSp>
        <p:nvGrpSpPr>
          <p:cNvPr id="758833" name="Group 49">
            <a:extLst>
              <a:ext uri="{FF2B5EF4-FFF2-40B4-BE49-F238E27FC236}">
                <a16:creationId xmlns:a16="http://schemas.microsoft.com/office/drawing/2014/main" id="{EF7EF019-BD97-4FB9-9053-71DAA7AD2768}"/>
              </a:ext>
            </a:extLst>
          </p:cNvPr>
          <p:cNvGrpSpPr>
            <a:grpSpLocks/>
          </p:cNvGrpSpPr>
          <p:nvPr/>
        </p:nvGrpSpPr>
        <p:grpSpPr bwMode="auto">
          <a:xfrm>
            <a:off x="5186363" y="2354263"/>
            <a:ext cx="554037" cy="1323975"/>
            <a:chOff x="2496" y="1635"/>
            <a:chExt cx="385" cy="920"/>
          </a:xfrm>
        </p:grpSpPr>
        <p:sp>
          <p:nvSpPr>
            <p:cNvPr id="758834" name="Text Box 50">
              <a:extLst>
                <a:ext uri="{FF2B5EF4-FFF2-40B4-BE49-F238E27FC236}">
                  <a16:creationId xmlns:a16="http://schemas.microsoft.com/office/drawing/2014/main" id="{7B9AB858-A59C-4549-A697-E50501818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1922"/>
              <a:ext cx="361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35" name="Text Box 51">
              <a:extLst>
                <a:ext uri="{FF2B5EF4-FFF2-40B4-BE49-F238E27FC236}">
                  <a16:creationId xmlns:a16="http://schemas.microsoft.com/office/drawing/2014/main" id="{38950555-5F48-43EC-8E79-F435ED0C8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258"/>
              <a:ext cx="361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36" name="Text Box 52">
              <a:extLst>
                <a:ext uri="{FF2B5EF4-FFF2-40B4-BE49-F238E27FC236}">
                  <a16:creationId xmlns:a16="http://schemas.microsoft.com/office/drawing/2014/main" id="{D96CF081-B44A-4133-9845-66A73E261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635"/>
              <a:ext cx="361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</p:grpSp>
      <p:grpSp>
        <p:nvGrpSpPr>
          <p:cNvPr id="758837" name="Group 53">
            <a:extLst>
              <a:ext uri="{FF2B5EF4-FFF2-40B4-BE49-F238E27FC236}">
                <a16:creationId xmlns:a16="http://schemas.microsoft.com/office/drawing/2014/main" id="{8F5B00D0-1327-4F69-A77E-BFD65D497F31}"/>
              </a:ext>
            </a:extLst>
          </p:cNvPr>
          <p:cNvGrpSpPr>
            <a:grpSpLocks/>
          </p:cNvGrpSpPr>
          <p:nvPr/>
        </p:nvGrpSpPr>
        <p:grpSpPr bwMode="auto">
          <a:xfrm>
            <a:off x="8502650" y="2284413"/>
            <a:ext cx="606425" cy="3398837"/>
            <a:chOff x="4800" y="1587"/>
            <a:chExt cx="421" cy="2360"/>
          </a:xfrm>
        </p:grpSpPr>
        <p:sp>
          <p:nvSpPr>
            <p:cNvPr id="758838" name="Text Box 54">
              <a:extLst>
                <a:ext uri="{FF2B5EF4-FFF2-40B4-BE49-F238E27FC236}">
                  <a16:creationId xmlns:a16="http://schemas.microsoft.com/office/drawing/2014/main" id="{E38E966C-5466-4976-B6AD-8A5C6EE99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9" y="1969"/>
              <a:ext cx="361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39" name="Text Box 55">
              <a:extLst>
                <a:ext uri="{FF2B5EF4-FFF2-40B4-BE49-F238E27FC236}">
                  <a16:creationId xmlns:a16="http://schemas.microsoft.com/office/drawing/2014/main" id="{15EEE5C7-AC81-423F-95A5-CC0810307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6" y="2306"/>
              <a:ext cx="36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40" name="Text Box 56">
              <a:extLst>
                <a:ext uri="{FF2B5EF4-FFF2-40B4-BE49-F238E27FC236}">
                  <a16:creationId xmlns:a16="http://schemas.microsoft.com/office/drawing/2014/main" id="{0485D68B-B829-4EBE-B518-706690F30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9" y="2642"/>
              <a:ext cx="361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41" name="Text Box 57">
              <a:extLst>
                <a:ext uri="{FF2B5EF4-FFF2-40B4-BE49-F238E27FC236}">
                  <a16:creationId xmlns:a16="http://schemas.microsoft.com/office/drawing/2014/main" id="{2468661D-0475-4B12-8494-4EB745B24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9" y="2978"/>
              <a:ext cx="361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42" name="Text Box 58">
              <a:extLst>
                <a:ext uri="{FF2B5EF4-FFF2-40B4-BE49-F238E27FC236}">
                  <a16:creationId xmlns:a16="http://schemas.microsoft.com/office/drawing/2014/main" id="{3BD51D16-9E75-4FE0-906D-E5EF04FF4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9" y="3314"/>
              <a:ext cx="361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43" name="Text Box 59">
              <a:extLst>
                <a:ext uri="{FF2B5EF4-FFF2-40B4-BE49-F238E27FC236}">
                  <a16:creationId xmlns:a16="http://schemas.microsoft.com/office/drawing/2014/main" id="{61B85952-EDAA-4469-88FB-E21E7BF80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0" y="3650"/>
              <a:ext cx="361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  <p:sp>
          <p:nvSpPr>
            <p:cNvPr id="758844" name="Text Box 60">
              <a:extLst>
                <a:ext uri="{FF2B5EF4-FFF2-40B4-BE49-F238E27FC236}">
                  <a16:creationId xmlns:a16="http://schemas.microsoft.com/office/drawing/2014/main" id="{05D4DFCE-EBF3-4DC6-8E41-5712BC021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587"/>
              <a:ext cx="361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8293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40000"/>
                <a:buFont typeface="Monotype Sorts" pitchFamily="2" charset="2"/>
                <a:buChar char="4"/>
                <a:tabLst/>
                <a:defRPr/>
              </a:pPr>
              <a:r>
                <a:rPr kumimoji="0" lang="en-GB" altLang="fr-FR" sz="2177" b="0" i="0" u="none" strike="noStrike" kern="1200" cap="none" spc="0" normalizeH="0" baseline="0" noProof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  <a:cs typeface="Arial"/>
                </a:rPr>
                <a:t> </a:t>
              </a:r>
            </a:p>
          </p:txBody>
        </p:sp>
      </p:grpSp>
      <p:sp>
        <p:nvSpPr>
          <p:cNvPr id="84003" name="Line 61">
            <a:extLst>
              <a:ext uri="{FF2B5EF4-FFF2-40B4-BE49-F238E27FC236}">
                <a16:creationId xmlns:a16="http://schemas.microsoft.com/office/drawing/2014/main" id="{03EF6649-185D-4ECB-8095-640A115D2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2695575"/>
            <a:ext cx="7602538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4004" name="Line 62">
            <a:extLst>
              <a:ext uri="{FF2B5EF4-FFF2-40B4-BE49-F238E27FC236}">
                <a16:creationId xmlns:a16="http://schemas.microsoft.com/office/drawing/2014/main" id="{258F9520-26AB-4D43-8063-79A0FC6D4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5114925"/>
            <a:ext cx="262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4005" name="Line 63">
            <a:extLst>
              <a:ext uri="{FF2B5EF4-FFF2-40B4-BE49-F238E27FC236}">
                <a16:creationId xmlns:a16="http://schemas.microsoft.com/office/drawing/2014/main" id="{BD4775E7-EB01-4E6B-9C2B-914635274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4560888"/>
            <a:ext cx="262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4006" name="Line 64">
            <a:extLst>
              <a:ext uri="{FF2B5EF4-FFF2-40B4-BE49-F238E27FC236}">
                <a16:creationId xmlns:a16="http://schemas.microsoft.com/office/drawing/2014/main" id="{37F661A4-FD76-4DBC-BDB4-E1BC10568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4078288"/>
            <a:ext cx="262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4007" name="Line 65">
            <a:extLst>
              <a:ext uri="{FF2B5EF4-FFF2-40B4-BE49-F238E27FC236}">
                <a16:creationId xmlns:a16="http://schemas.microsoft.com/office/drawing/2014/main" id="{54068D58-D08A-4B05-9CA7-A33D67746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3594100"/>
            <a:ext cx="262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4008" name="Line 66">
            <a:extLst>
              <a:ext uri="{FF2B5EF4-FFF2-40B4-BE49-F238E27FC236}">
                <a16:creationId xmlns:a16="http://schemas.microsoft.com/office/drawing/2014/main" id="{404F5DBA-6164-4578-807D-764E9813F0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3179763"/>
            <a:ext cx="262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4009" name="ZoneTexte 1">
            <a:extLst>
              <a:ext uri="{FF2B5EF4-FFF2-40B4-BE49-F238E27FC236}">
                <a16:creationId xmlns:a16="http://schemas.microsoft.com/office/drawing/2014/main" id="{F0F04710-421D-4E54-BDBC-22551E5C9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75" y="6477000"/>
            <a:ext cx="144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/>
              </a:rPr>
              <a:t>Source: WHO</a:t>
            </a:r>
          </a:p>
        </p:txBody>
      </p:sp>
    </p:spTree>
    <p:extLst>
      <p:ext uri="{BB962C8B-B14F-4D97-AF65-F5344CB8AC3E}">
        <p14:creationId xmlns:p14="http://schemas.microsoft.com/office/powerpoint/2010/main" val="34508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58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5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58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758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5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73ADA817-EDCC-4CC9-BCE8-AC64E3CFCE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5479922"/>
              </p:ext>
            </p:extLst>
          </p:nvPr>
        </p:nvGraphicFramePr>
        <p:xfrm>
          <a:off x="0" y="0"/>
          <a:ext cx="12192000" cy="123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4995" name="Espace réservé du contenu 2">
            <a:extLst>
              <a:ext uri="{FF2B5EF4-FFF2-40B4-BE49-F238E27FC236}">
                <a16:creationId xmlns:a16="http://schemas.microsoft.com/office/drawing/2014/main" id="{CF329E92-5CAE-4B59-95BE-6E6530C14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0550" y="1541463"/>
            <a:ext cx="11055350" cy="4919662"/>
          </a:xfrm>
        </p:spPr>
        <p:txBody>
          <a:bodyPr/>
          <a:lstStyle/>
          <a:p>
            <a:r>
              <a:rPr lang="en-US" altLang="fr-FR" dirty="0"/>
              <a:t>1. legislative or administrative basis for the advisory group;</a:t>
            </a:r>
          </a:p>
          <a:p>
            <a:r>
              <a:rPr lang="en-US" altLang="fr-FR" dirty="0"/>
              <a:t>2. Formal written terms of reference;</a:t>
            </a:r>
          </a:p>
          <a:p>
            <a:r>
              <a:rPr lang="en-US" altLang="fr-FR" dirty="0"/>
              <a:t>3. At least five different areas of expertise represented among core members;</a:t>
            </a:r>
          </a:p>
          <a:p>
            <a:r>
              <a:rPr lang="en-US" altLang="fr-FR" dirty="0"/>
              <a:t>4. At least one meeting per year;</a:t>
            </a:r>
          </a:p>
          <a:p>
            <a:r>
              <a:rPr lang="en-US" altLang="fr-FR" dirty="0"/>
              <a:t>5.Circulation of the agenda and background documents at least one week prior to meetings;</a:t>
            </a:r>
          </a:p>
          <a:p>
            <a:r>
              <a:rPr lang="en-US" altLang="fr-FR" dirty="0"/>
              <a:t>6. Mandatory disclosure of any conflict of interest</a:t>
            </a:r>
          </a:p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3340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FFB635D-7A90-4BF0-ACBB-1A9826B9C5F4}"/>
              </a:ext>
            </a:extLst>
          </p:cNvPr>
          <p:cNvGraphicFramePr/>
          <p:nvPr/>
        </p:nvGraphicFramePr>
        <p:xfrm>
          <a:off x="881987" y="235165"/>
          <a:ext cx="10063424" cy="83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49571" name="Rectangle 3">
            <a:extLst>
              <a:ext uri="{FF2B5EF4-FFF2-40B4-BE49-F238E27FC236}">
                <a16:creationId xmlns:a16="http://schemas.microsoft.com/office/drawing/2014/main" id="{395E22E2-3B54-440B-837D-F71DED82A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650" y="1330325"/>
            <a:ext cx="8662988" cy="5292725"/>
          </a:xfrm>
          <a:solidFill>
            <a:schemeClr val="accent5">
              <a:lumMod val="90000"/>
            </a:schemeClr>
          </a:solidFill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marL="354206" indent="-354206" defTabSz="94599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sz="2200" b="1" dirty="0">
                <a:ea typeface="+mn-ea"/>
              </a:rPr>
              <a:t>PRODUCTS MEETING REQUIRED STANDARDS</a:t>
            </a:r>
          </a:p>
          <a:p>
            <a:pPr marL="354206" indent="-354206" defTabSz="94599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sz="2200" b="1" dirty="0">
                <a:ea typeface="+mn-ea"/>
              </a:rPr>
              <a:t>STRONG FORECAST OF DEMAND  AT ALL LEVELS</a:t>
            </a:r>
          </a:p>
          <a:p>
            <a:pPr marL="354206" indent="-354206" defTabSz="94599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sz="2200" b="1" dirty="0">
                <a:ea typeface="+mn-ea"/>
              </a:rPr>
              <a:t>WRITTEN AND DOCUMENTED PROCEDURES</a:t>
            </a:r>
          </a:p>
          <a:p>
            <a:pPr marL="354206" indent="-354206" defTabSz="94599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sz="2200" b="1" dirty="0">
                <a:ea typeface="+mn-ea"/>
              </a:rPr>
              <a:t>MARKET INTELLIGENCE</a:t>
            </a:r>
          </a:p>
          <a:p>
            <a:pPr marL="354206" indent="-354206" defTabSz="94599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sz="2200" b="1" dirty="0">
                <a:ea typeface="+mn-ea"/>
              </a:rPr>
              <a:t>RELIABLE SUPPLIERS </a:t>
            </a:r>
          </a:p>
          <a:p>
            <a:pPr marL="354206" indent="-354206" defTabSz="94599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sz="2200" b="1" dirty="0">
                <a:ea typeface="+mn-ea"/>
              </a:rPr>
              <a:t>LOWEST PRICE POSSIBLE </a:t>
            </a:r>
          </a:p>
          <a:p>
            <a:pPr marL="354206" indent="-354206" defTabSz="94599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sz="2200" b="1" dirty="0">
                <a:ea typeface="+mn-ea"/>
              </a:rPr>
              <a:t>TIMELY DELIVERY </a:t>
            </a:r>
          </a:p>
          <a:p>
            <a:pPr marL="354206" indent="-354206" defTabSz="94599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sz="2200" b="1" dirty="0">
                <a:ea typeface="+mn-ea"/>
              </a:rPr>
              <a:t>GOOD COORDINATION AND COMMUNICATION</a:t>
            </a:r>
          </a:p>
          <a:p>
            <a:pPr marL="354206" indent="-354206" defTabSz="94599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sz="2200" b="1" dirty="0">
                <a:ea typeface="+mn-ea"/>
              </a:rPr>
              <a:t>REGULAR PERFORMANCE EVALUATION</a:t>
            </a:r>
            <a:endParaRPr lang="en-GB" altLang="fr-FR" sz="2200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22758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O">
  <a:themeElements>
    <a:clrScheme name="PPTtempl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PT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P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PI PPT template">
  <a:themeElements>
    <a:clrScheme name="EPI PPT templ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EPI PP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39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39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EPI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I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I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I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I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I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I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I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I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I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I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I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406</Words>
  <Application>Microsoft Office PowerPoint</Application>
  <PresentationFormat>Grand écran</PresentationFormat>
  <Paragraphs>112</Paragraphs>
  <Slides>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4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24" baseType="lpstr">
      <vt:lpstr>MS PGothic</vt:lpstr>
      <vt:lpstr>Arial</vt:lpstr>
      <vt:lpstr>Arial Narrow</vt:lpstr>
      <vt:lpstr>Calibri</vt:lpstr>
      <vt:lpstr>Calibri Light</vt:lpstr>
      <vt:lpstr>Comic Sans MS</vt:lpstr>
      <vt:lpstr>Monotype Sorts</vt:lpstr>
      <vt:lpstr>Museo Sans 300</vt:lpstr>
      <vt:lpstr>Museo Slab 300</vt:lpstr>
      <vt:lpstr>Times New Roman</vt:lpstr>
      <vt:lpstr>Wingdings</vt:lpstr>
      <vt:lpstr>1_Thème Office</vt:lpstr>
      <vt:lpstr>WHO</vt:lpstr>
      <vt:lpstr>EPI PPT template</vt:lpstr>
      <vt:lpstr>R4D_StandardTemplate_MAC</vt:lpstr>
      <vt:lpstr>Adobe Photoshop Image</vt:lpstr>
      <vt:lpstr>think-cell Slide</vt:lpstr>
      <vt:lpstr>VACCINE PROCUREMENT</vt:lpstr>
      <vt:lpstr>Présentation PowerPoint</vt:lpstr>
      <vt:lpstr>Présentation PowerPoint</vt:lpstr>
      <vt:lpstr>Présentation PowerPoint</vt:lpstr>
      <vt:lpstr>National Regulatory Functions  depend on vaccine source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VACCINE PROCUREMENT</dc:title>
  <dc:creator>Miloud Kaddar</dc:creator>
  <cp:lastModifiedBy>Miloud Kaddar</cp:lastModifiedBy>
  <cp:revision>2</cp:revision>
  <dcterms:created xsi:type="dcterms:W3CDTF">2018-01-30T05:49:32Z</dcterms:created>
  <dcterms:modified xsi:type="dcterms:W3CDTF">2018-01-30T05:58:39Z</dcterms:modified>
</cp:coreProperties>
</file>