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79" r:id="rId5"/>
    <p:sldId id="306" r:id="rId6"/>
    <p:sldId id="307" r:id="rId7"/>
    <p:sldId id="314" r:id="rId8"/>
    <p:sldId id="310" r:id="rId9"/>
    <p:sldId id="313" r:id="rId10"/>
    <p:sldId id="308" r:id="rId11"/>
    <p:sldId id="312" r:id="rId12"/>
    <p:sldId id="316" r:id="rId13"/>
    <p:sldId id="321" r:id="rId14"/>
    <p:sldId id="315" r:id="rId15"/>
    <p:sldId id="327" r:id="rId16"/>
    <p:sldId id="319" r:id="rId17"/>
    <p:sldId id="323" r:id="rId18"/>
    <p:sldId id="326" r:id="rId19"/>
    <p:sldId id="325" r:id="rId20"/>
    <p:sldId id="328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>
    <p:extLst/>
  </p:cmAuthor>
  <p:cmAuthor id="2" name="Meghan O'Connell" initials="MO" lastIdx="4" clrIdx="2">
    <p:extLst/>
  </p:cmAuthor>
  <p:cmAuthor id="3" name="Paul Wilson" initials="" lastIdx="28" clrIdx="3"/>
  <p:cmAuthor id="4" name="Helen Saxenian" initials="HS" lastIdx="2" clrIdx="4">
    <p:extLst/>
  </p:cmAuthor>
  <p:cmAuthor id="5" name="Author" initials="A" lastIdx="1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726"/>
    <a:srgbClr val="A80A4B"/>
    <a:srgbClr val="FCD0E2"/>
    <a:srgbClr val="F7F7F7"/>
    <a:srgbClr val="005EA4"/>
    <a:srgbClr val="000000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90" autoAdjust="0"/>
    <p:restoredTop sz="94683" autoAdjust="0"/>
  </p:normalViewPr>
  <p:slideViewPr>
    <p:cSldViewPr snapToGrid="0">
      <p:cViewPr varScale="1">
        <p:scale>
          <a:sx n="66" d="100"/>
          <a:sy n="66" d="100"/>
        </p:scale>
        <p:origin x="58" y="418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CF1D6-3AE9-47B0-B106-DA1E6502868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CC3C52CF-01F3-4898-91E2-346F116A6E78}">
      <dgm:prSet phldrT="[Text]" custT="1"/>
      <dgm:spPr/>
      <dgm:t>
        <a:bodyPr/>
        <a:lstStyle/>
        <a:p>
          <a:endParaRPr lang="fr" sz="2000" b="1" dirty="0"/>
        </a:p>
      </dgm:t>
    </dgm:pt>
    <dgm:pt modelId="{380240C7-638B-4652-9096-B187670C70BA}" type="parTrans" cxnId="{8A65EA72-CB46-4CB6-B69E-447AB90DC409}">
      <dgm:prSet/>
      <dgm:spPr/>
      <dgm:t>
        <a:bodyPr/>
        <a:lstStyle/>
        <a:p>
          <a:endParaRPr lang="fr"/>
        </a:p>
      </dgm:t>
    </dgm:pt>
    <dgm:pt modelId="{85888365-BD31-46DF-8797-2B9C79008687}" type="sibTrans" cxnId="{8A65EA72-CB46-4CB6-B69E-447AB90DC409}">
      <dgm:prSet/>
      <dgm:spPr/>
      <dgm:t>
        <a:bodyPr/>
        <a:lstStyle/>
        <a:p>
          <a:endParaRPr lang="fr"/>
        </a:p>
      </dgm:t>
    </dgm:pt>
    <dgm:pt modelId="{BE84D468-AA78-4AA4-8502-EDCF25CD0413}">
      <dgm:prSet phldrT="[Text]" custT="1"/>
      <dgm:spPr/>
      <dgm:t>
        <a:bodyPr/>
        <a:lstStyle/>
        <a:p>
          <a:endParaRPr lang="fr" sz="2000" b="1" dirty="0"/>
        </a:p>
      </dgm:t>
    </dgm:pt>
    <dgm:pt modelId="{1B15D64C-858D-4A50-846F-AF6920A30E4C}" type="parTrans" cxnId="{322CDE3F-E143-4FA1-98AC-8FFE9E3D3F06}">
      <dgm:prSet/>
      <dgm:spPr/>
      <dgm:t>
        <a:bodyPr/>
        <a:lstStyle/>
        <a:p>
          <a:endParaRPr lang="fr"/>
        </a:p>
      </dgm:t>
    </dgm:pt>
    <dgm:pt modelId="{61F3C0F1-01F6-4199-B740-DDC35C2E5D3C}" type="sibTrans" cxnId="{322CDE3F-E143-4FA1-98AC-8FFE9E3D3F06}">
      <dgm:prSet/>
      <dgm:spPr/>
      <dgm:t>
        <a:bodyPr/>
        <a:lstStyle/>
        <a:p>
          <a:endParaRPr lang="fr"/>
        </a:p>
      </dgm:t>
    </dgm:pt>
    <dgm:pt modelId="{6E771469-36CB-4DA4-85FD-35573B748AED}">
      <dgm:prSet/>
      <dgm:spPr/>
      <dgm:t>
        <a:bodyPr/>
        <a:lstStyle/>
        <a:p>
          <a:endParaRPr lang="fr" dirty="0"/>
        </a:p>
      </dgm:t>
    </dgm:pt>
    <dgm:pt modelId="{9718083E-8585-4CCD-98A9-5D582FE6E5C9}" type="parTrans" cxnId="{E925660C-B189-4C50-99F4-079D89DAD48E}">
      <dgm:prSet/>
      <dgm:spPr/>
      <dgm:t>
        <a:bodyPr/>
        <a:lstStyle/>
        <a:p>
          <a:endParaRPr lang="fr"/>
        </a:p>
      </dgm:t>
    </dgm:pt>
    <dgm:pt modelId="{E79E4F86-A5C5-4E56-A0F9-3CFD9C28BEC9}" type="sibTrans" cxnId="{E925660C-B189-4C50-99F4-079D89DAD48E}">
      <dgm:prSet/>
      <dgm:spPr/>
      <dgm:t>
        <a:bodyPr/>
        <a:lstStyle/>
        <a:p>
          <a:endParaRPr lang="fr"/>
        </a:p>
      </dgm:t>
    </dgm:pt>
    <dgm:pt modelId="{3102F920-0B8C-4505-9610-D6FF07203D20}">
      <dgm:prSet phldrT="[Text]" custT="1"/>
      <dgm:spPr/>
      <dgm:t>
        <a:bodyPr/>
        <a:lstStyle/>
        <a:p>
          <a:endParaRPr lang="fr" sz="2000" b="1" dirty="0"/>
        </a:p>
      </dgm:t>
    </dgm:pt>
    <dgm:pt modelId="{B4AB4DD6-92A7-4975-ACB9-BA04301F2C4C}" type="sibTrans" cxnId="{FC997E0D-B635-42CF-BA97-2A067FAC6CEC}">
      <dgm:prSet/>
      <dgm:spPr/>
      <dgm:t>
        <a:bodyPr/>
        <a:lstStyle/>
        <a:p>
          <a:endParaRPr lang="fr"/>
        </a:p>
      </dgm:t>
    </dgm:pt>
    <dgm:pt modelId="{94FBB074-7BB2-43B1-9F85-F25779AB4B2A}" type="parTrans" cxnId="{FC997E0D-B635-42CF-BA97-2A067FAC6CEC}">
      <dgm:prSet/>
      <dgm:spPr/>
      <dgm:t>
        <a:bodyPr/>
        <a:lstStyle/>
        <a:p>
          <a:endParaRPr lang="fr"/>
        </a:p>
      </dgm:t>
    </dgm:pt>
    <dgm:pt modelId="{245DA50D-51A6-4E9F-9055-721FFDC86A2E}" type="pres">
      <dgm:prSet presAssocID="{AD8CF1D6-3AE9-47B0-B106-DA1E6502868B}" presName="arrowDiagram" presStyleCnt="0">
        <dgm:presLayoutVars>
          <dgm:chMax val="5"/>
          <dgm:dir/>
          <dgm:resizeHandles val="exact"/>
        </dgm:presLayoutVars>
      </dgm:prSet>
      <dgm:spPr/>
    </dgm:pt>
    <dgm:pt modelId="{6F58BC25-97C1-48EE-86CE-59FF68253E39}" type="pres">
      <dgm:prSet presAssocID="{AD8CF1D6-3AE9-47B0-B106-DA1E6502868B}" presName="arrow" presStyleLbl="bgShp" presStyleIdx="0" presStyleCnt="1" custScaleX="75122" custScaleY="117454"/>
      <dgm:spPr/>
    </dgm:pt>
    <dgm:pt modelId="{3F19293A-7255-41CA-A116-CDF8CBFC50C2}" type="pres">
      <dgm:prSet presAssocID="{AD8CF1D6-3AE9-47B0-B106-DA1E6502868B}" presName="arrowDiagram4" presStyleCnt="0"/>
      <dgm:spPr/>
    </dgm:pt>
    <dgm:pt modelId="{E57692BE-8F41-40E1-9BDD-3F4103A881BD}" type="pres">
      <dgm:prSet presAssocID="{3102F920-0B8C-4505-9610-D6FF07203D20}" presName="bullet4a" presStyleLbl="node1" presStyleIdx="0" presStyleCnt="4" custLinFactX="158054" custLinFactY="100000" custLinFactNeighborX="200000" custLinFactNeighborY="125646"/>
      <dgm:spPr/>
    </dgm:pt>
    <dgm:pt modelId="{BB179CEB-CC2C-4954-8CEE-4E1F74E7E39D}" type="pres">
      <dgm:prSet presAssocID="{3102F920-0B8C-4505-9610-D6FF07203D20}" presName="textBox4a" presStyleLbl="revTx" presStyleIdx="0" presStyleCnt="4" custScaleX="193303" custScaleY="82987" custLinFactNeighborX="74412" custLinFactNeighborY="62364">
        <dgm:presLayoutVars>
          <dgm:bulletEnabled val="1"/>
        </dgm:presLayoutVars>
      </dgm:prSet>
      <dgm:spPr/>
    </dgm:pt>
    <dgm:pt modelId="{F025F0DF-AD06-4631-8352-552F0D527DF9}" type="pres">
      <dgm:prSet presAssocID="{CC3C52CF-01F3-4898-91E2-346F116A6E78}" presName="bullet4b" presStyleLbl="node1" presStyleIdx="1" presStyleCnt="4" custLinFactY="98694" custLinFactNeighborX="-52181" custLinFactNeighborY="100000"/>
      <dgm:spPr/>
    </dgm:pt>
    <dgm:pt modelId="{50BB15EC-55A0-44E2-9E7D-62B36BE1AF16}" type="pres">
      <dgm:prSet presAssocID="{CC3C52CF-01F3-4898-91E2-346F116A6E78}" presName="textBox4b" presStyleLbl="revTx" presStyleIdx="1" presStyleCnt="4" custScaleX="260032" custScaleY="60839" custLinFactNeighborX="61835" custLinFactNeighborY="5744">
        <dgm:presLayoutVars>
          <dgm:bulletEnabled val="1"/>
        </dgm:presLayoutVars>
      </dgm:prSet>
      <dgm:spPr/>
    </dgm:pt>
    <dgm:pt modelId="{E589B116-E38B-4316-B7CC-A0A6D5459806}" type="pres">
      <dgm:prSet presAssocID="{BE84D468-AA78-4AA4-8502-EDCF25CD0413}" presName="bullet4c" presStyleLbl="node1" presStyleIdx="2" presStyleCnt="4" custLinFactX="-100000" custLinFactY="8605" custLinFactNeighborX="-118323" custLinFactNeighborY="100000"/>
      <dgm:spPr/>
    </dgm:pt>
    <dgm:pt modelId="{4E942A9C-2201-43E0-BF6B-4EF7A704DE74}" type="pres">
      <dgm:prSet presAssocID="{BE84D468-AA78-4AA4-8502-EDCF25CD0413}" presName="textBox4c" presStyleLbl="revTx" presStyleIdx="2" presStyleCnt="4" custScaleX="289398" custScaleY="31516" custLinFactNeighborX="67244" custLinFactNeighborY="-20076">
        <dgm:presLayoutVars>
          <dgm:bulletEnabled val="1"/>
        </dgm:presLayoutVars>
      </dgm:prSet>
      <dgm:spPr/>
    </dgm:pt>
    <dgm:pt modelId="{2B9383D3-B589-4334-A6CE-A07BDC184BB8}" type="pres">
      <dgm:prSet presAssocID="{6E771469-36CB-4DA4-85FD-35573B748AED}" presName="bullet4d" presStyleLbl="node1" presStyleIdx="3" presStyleCnt="4" custLinFactX="-100000" custLinFactNeighborX="-107796" custLinFactNeighborY="-8378"/>
      <dgm:spPr/>
    </dgm:pt>
    <dgm:pt modelId="{DCC56BD2-9317-402B-B207-F0B58112E7B6}" type="pres">
      <dgm:prSet presAssocID="{6E771469-36CB-4DA4-85FD-35573B748AED}" presName="textBox4d" presStyleLbl="revTx" presStyleIdx="3" presStyleCnt="4" custScaleX="181702" custScaleY="33518" custLinFactNeighborX="50379" custLinFactNeighborY="-42243">
        <dgm:presLayoutVars>
          <dgm:bulletEnabled val="1"/>
        </dgm:presLayoutVars>
      </dgm:prSet>
      <dgm:spPr/>
    </dgm:pt>
  </dgm:ptLst>
  <dgm:cxnLst>
    <dgm:cxn modelId="{E925660C-B189-4C50-99F4-079D89DAD48E}" srcId="{AD8CF1D6-3AE9-47B0-B106-DA1E6502868B}" destId="{6E771469-36CB-4DA4-85FD-35573B748AED}" srcOrd="3" destOrd="0" parTransId="{9718083E-8585-4CCD-98A9-5D582FE6E5C9}" sibTransId="{E79E4F86-A5C5-4E56-A0F9-3CFD9C28BEC9}"/>
    <dgm:cxn modelId="{FC997E0D-B635-42CF-BA97-2A067FAC6CEC}" srcId="{AD8CF1D6-3AE9-47B0-B106-DA1E6502868B}" destId="{3102F920-0B8C-4505-9610-D6FF07203D20}" srcOrd="0" destOrd="0" parTransId="{94FBB074-7BB2-43B1-9F85-F25779AB4B2A}" sibTransId="{B4AB4DD6-92A7-4975-ACB9-BA04301F2C4C}"/>
    <dgm:cxn modelId="{322CDE3F-E143-4FA1-98AC-8FFE9E3D3F06}" srcId="{AD8CF1D6-3AE9-47B0-B106-DA1E6502868B}" destId="{BE84D468-AA78-4AA4-8502-EDCF25CD0413}" srcOrd="2" destOrd="0" parTransId="{1B15D64C-858D-4A50-846F-AF6920A30E4C}" sibTransId="{61F3C0F1-01F6-4199-B740-DDC35C2E5D3C}"/>
    <dgm:cxn modelId="{DD808B41-E31D-424A-AD35-9E7BF3BE8F99}" type="presOf" srcId="{3102F920-0B8C-4505-9610-D6FF07203D20}" destId="{BB179CEB-CC2C-4954-8CEE-4E1F74E7E39D}" srcOrd="0" destOrd="0" presId="urn:microsoft.com/office/officeart/2005/8/layout/arrow2"/>
    <dgm:cxn modelId="{7E575E48-2E05-4038-A5E7-7C5BC0457271}" type="presOf" srcId="{6E771469-36CB-4DA4-85FD-35573B748AED}" destId="{DCC56BD2-9317-402B-B207-F0B58112E7B6}" srcOrd="0" destOrd="0" presId="urn:microsoft.com/office/officeart/2005/8/layout/arrow2"/>
    <dgm:cxn modelId="{8A65EA72-CB46-4CB6-B69E-447AB90DC409}" srcId="{AD8CF1D6-3AE9-47B0-B106-DA1E6502868B}" destId="{CC3C52CF-01F3-4898-91E2-346F116A6E78}" srcOrd="1" destOrd="0" parTransId="{380240C7-638B-4652-9096-B187670C70BA}" sibTransId="{85888365-BD31-46DF-8797-2B9C79008687}"/>
    <dgm:cxn modelId="{58432ACB-D795-4E80-9322-5E765CBBFC4E}" type="presOf" srcId="{AD8CF1D6-3AE9-47B0-B106-DA1E6502868B}" destId="{245DA50D-51A6-4E9F-9055-721FFDC86A2E}" srcOrd="0" destOrd="0" presId="urn:microsoft.com/office/officeart/2005/8/layout/arrow2"/>
    <dgm:cxn modelId="{49CD4AD6-A88F-47EE-AAA7-C828B6941CB8}" type="presOf" srcId="{CC3C52CF-01F3-4898-91E2-346F116A6E78}" destId="{50BB15EC-55A0-44E2-9E7D-62B36BE1AF16}" srcOrd="0" destOrd="0" presId="urn:microsoft.com/office/officeart/2005/8/layout/arrow2"/>
    <dgm:cxn modelId="{DA5C23E2-9B8B-4FF7-85C8-0C1F515360CB}" type="presOf" srcId="{BE84D468-AA78-4AA4-8502-EDCF25CD0413}" destId="{4E942A9C-2201-43E0-BF6B-4EF7A704DE74}" srcOrd="0" destOrd="0" presId="urn:microsoft.com/office/officeart/2005/8/layout/arrow2"/>
    <dgm:cxn modelId="{EA3AAC9F-59D4-4B39-9197-E93ED29D2852}" type="presParOf" srcId="{245DA50D-51A6-4E9F-9055-721FFDC86A2E}" destId="{6F58BC25-97C1-48EE-86CE-59FF68253E39}" srcOrd="0" destOrd="0" presId="urn:microsoft.com/office/officeart/2005/8/layout/arrow2"/>
    <dgm:cxn modelId="{60227E38-F5D5-4C5A-9FFF-86C5B1DCC2AB}" type="presParOf" srcId="{245DA50D-51A6-4E9F-9055-721FFDC86A2E}" destId="{3F19293A-7255-41CA-A116-CDF8CBFC50C2}" srcOrd="1" destOrd="0" presId="urn:microsoft.com/office/officeart/2005/8/layout/arrow2"/>
    <dgm:cxn modelId="{D795D7CC-6D1B-4200-8D5D-C08A7B68B957}" type="presParOf" srcId="{3F19293A-7255-41CA-A116-CDF8CBFC50C2}" destId="{E57692BE-8F41-40E1-9BDD-3F4103A881BD}" srcOrd="0" destOrd="0" presId="urn:microsoft.com/office/officeart/2005/8/layout/arrow2"/>
    <dgm:cxn modelId="{1C773938-E313-4E37-AC12-C49AA35DAE79}" type="presParOf" srcId="{3F19293A-7255-41CA-A116-CDF8CBFC50C2}" destId="{BB179CEB-CC2C-4954-8CEE-4E1F74E7E39D}" srcOrd="1" destOrd="0" presId="urn:microsoft.com/office/officeart/2005/8/layout/arrow2"/>
    <dgm:cxn modelId="{D6F6F67D-EA37-4E2C-B117-DC7FFE2EF9CC}" type="presParOf" srcId="{3F19293A-7255-41CA-A116-CDF8CBFC50C2}" destId="{F025F0DF-AD06-4631-8352-552F0D527DF9}" srcOrd="2" destOrd="0" presId="urn:microsoft.com/office/officeart/2005/8/layout/arrow2"/>
    <dgm:cxn modelId="{0DE62059-F4A6-478F-BF53-40902DD4C62E}" type="presParOf" srcId="{3F19293A-7255-41CA-A116-CDF8CBFC50C2}" destId="{50BB15EC-55A0-44E2-9E7D-62B36BE1AF16}" srcOrd="3" destOrd="0" presId="urn:microsoft.com/office/officeart/2005/8/layout/arrow2"/>
    <dgm:cxn modelId="{B19E927D-6DD4-4AD2-9837-BB3CA546C5E5}" type="presParOf" srcId="{3F19293A-7255-41CA-A116-CDF8CBFC50C2}" destId="{E589B116-E38B-4316-B7CC-A0A6D5459806}" srcOrd="4" destOrd="0" presId="urn:microsoft.com/office/officeart/2005/8/layout/arrow2"/>
    <dgm:cxn modelId="{DA822237-8E49-4367-B2C7-A3B6AE15538B}" type="presParOf" srcId="{3F19293A-7255-41CA-A116-CDF8CBFC50C2}" destId="{4E942A9C-2201-43E0-BF6B-4EF7A704DE74}" srcOrd="5" destOrd="0" presId="urn:microsoft.com/office/officeart/2005/8/layout/arrow2"/>
    <dgm:cxn modelId="{E1DFF780-2EDE-4B16-BBD0-FD38F6DE7198}" type="presParOf" srcId="{3F19293A-7255-41CA-A116-CDF8CBFC50C2}" destId="{2B9383D3-B589-4334-A6CE-A07BDC184BB8}" srcOrd="6" destOrd="0" presId="urn:microsoft.com/office/officeart/2005/8/layout/arrow2"/>
    <dgm:cxn modelId="{5E13392A-647A-4C26-B2D0-66263996B970}" type="presParOf" srcId="{3F19293A-7255-41CA-A116-CDF8CBFC50C2}" destId="{DCC56BD2-9317-402B-B207-F0B58112E7B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algn="l" rtl="0"/>
          <a:r>
            <a:rPr lang="fr" sz="2500" b="0" i="0" u="none" baseline="0">
              <a:latin typeface="Arial"/>
              <a:cs typeface="Arial"/>
            </a:rPr>
            <a:t>Décideurs</a:t>
          </a: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algn="l" rtl="0"/>
          <a:r>
            <a:rPr lang="fr" sz="1700" b="0" i="0" u="none" baseline="0" dirty="0">
              <a:latin typeface="Arial"/>
              <a:cs typeface="Arial"/>
            </a:rPr>
            <a:t>Ceux qui influencent les décideurs</a:t>
          </a: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algn="ctr" rtl="0"/>
          <a:r>
            <a:rPr lang="fr" sz="1700" b="0" i="0" u="none" baseline="0" dirty="0">
              <a:latin typeface="Arial"/>
              <a:cs typeface="Arial"/>
            </a:rPr>
            <a:t>Vos potentiels partenaires</a:t>
          </a: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 custScaleX="104715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Ressources limitées</a:t>
          </a:r>
          <a:endParaRPr lang="fr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fr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fr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Beaucoup de demandes similaires</a:t>
          </a:r>
          <a:endParaRPr lang="fr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fr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fr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Autres problèmes plus actuels</a:t>
          </a:r>
          <a:endParaRPr lang="fr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fr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fr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Souvent une vision à court terme</a:t>
          </a:r>
          <a:endParaRPr lang="fr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fr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fr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"/>
    <dgm:cxn modelId="{A924474B-4E4B-4543-B31F-3A8807D426F5}" type="presOf" srcId="{E1A18391-575E-4CDC-8F6A-4599F4BF8CB2}" destId="{05908D05-2899-4609-B723-5A03052FA911}" srcOrd="0" destOrd="0" presId="urn:microsoft.com/office/officeart/2005/8/layout/vList4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"/>
    <dgm:cxn modelId="{06722F9E-0AED-4343-8041-CA03B3242FE8}" type="presOf" srcId="{F01C2D30-DFE0-41F2-B64A-93E27581C64A}" destId="{31CF2F29-D825-476C-910B-749E339B5FFF}" srcOrd="0" destOrd="0" presId="urn:microsoft.com/office/officeart/2005/8/layout/vList4"/>
    <dgm:cxn modelId="{73403AA2-D1C0-4092-99B8-5AD9C0761AF5}" type="presOf" srcId="{FAA5E94E-F4BC-4748-BBBA-D92A91EEA0E2}" destId="{6E0F83AF-EB88-4288-B621-0BE60B67358E}" srcOrd="1" destOrd="0" presId="urn:microsoft.com/office/officeart/2005/8/layout/vList4"/>
    <dgm:cxn modelId="{5CEBDFB3-83F1-496E-A806-2ADB480C2305}" type="presOf" srcId="{F01C2D30-DFE0-41F2-B64A-93E27581C64A}" destId="{EF6F1C8A-947C-4106-A30D-8AB93C1671D2}" srcOrd="1" destOrd="0" presId="urn:microsoft.com/office/officeart/2005/8/layout/vList4"/>
    <dgm:cxn modelId="{D612AFC6-0AD6-45AC-911D-0F6D45F5CD82}" type="presOf" srcId="{24F6E1F5-3C10-4451-AF21-A97345F12524}" destId="{E567D9DE-EA6A-47F8-A2EE-21E672F55BAE}" srcOrd="1" destOrd="0" presId="urn:microsoft.com/office/officeart/2005/8/layout/vList4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"/>
    <dgm:cxn modelId="{84DCB822-BDF7-438E-B1D3-C16F4CBD9518}" type="presParOf" srcId="{5B8EB404-32A4-4719-B53D-13DFD9DC469F}" destId="{05908D05-2899-4609-B723-5A03052FA911}" srcOrd="0" destOrd="0" presId="urn:microsoft.com/office/officeart/2005/8/layout/vList4"/>
    <dgm:cxn modelId="{EE462255-9BD0-4920-B615-C05DFA1F7DE4}" type="presParOf" srcId="{5B8EB404-32A4-4719-B53D-13DFD9DC469F}" destId="{18C0AF7B-BDDF-4FCD-AAD3-8B11853929EC}" srcOrd="1" destOrd="0" presId="urn:microsoft.com/office/officeart/2005/8/layout/vList4"/>
    <dgm:cxn modelId="{25215D5B-4571-4A79-AF43-CE545AB67EBF}" type="presParOf" srcId="{5B8EB404-32A4-4719-B53D-13DFD9DC469F}" destId="{3261B399-AEFE-42F7-9481-0A9781843A33}" srcOrd="2" destOrd="0" presId="urn:microsoft.com/office/officeart/2005/8/layout/vList4"/>
    <dgm:cxn modelId="{15BED53D-2FA7-4E9E-B0B1-C15C4521FED4}" type="presParOf" srcId="{5B8D5834-402E-426E-8CA2-80F742BA7080}" destId="{BC85279F-7630-48F0-BE4F-5381D7766DE8}" srcOrd="1" destOrd="0" presId="urn:microsoft.com/office/officeart/2005/8/layout/vList4"/>
    <dgm:cxn modelId="{DE0C38C0-79DA-416D-9333-8B97CE3E8DD0}" type="presParOf" srcId="{5B8D5834-402E-426E-8CA2-80F742BA7080}" destId="{BDEF75FA-28AB-4C84-B2BD-D3E32753B938}" srcOrd="2" destOrd="0" presId="urn:microsoft.com/office/officeart/2005/8/layout/vList4"/>
    <dgm:cxn modelId="{938CEDB0-31AB-4AFF-AE48-3FE14A26DAE0}" type="presParOf" srcId="{BDEF75FA-28AB-4C84-B2BD-D3E32753B938}" destId="{D104199D-E50E-499D-95D1-DE0E30E59962}" srcOrd="0" destOrd="0" presId="urn:microsoft.com/office/officeart/2005/8/layout/vList4"/>
    <dgm:cxn modelId="{55411DEE-2B3B-4E4F-A98A-ACC156F6C495}" type="presParOf" srcId="{BDEF75FA-28AB-4C84-B2BD-D3E32753B938}" destId="{8A9BEA6E-B15A-4B23-99A3-A2EE5EAABE5A}" srcOrd="1" destOrd="0" presId="urn:microsoft.com/office/officeart/2005/8/layout/vList4"/>
    <dgm:cxn modelId="{F77683CB-3D84-46F0-9518-DFA8234BD7F8}" type="presParOf" srcId="{BDEF75FA-28AB-4C84-B2BD-D3E32753B938}" destId="{E567D9DE-EA6A-47F8-A2EE-21E672F55BAE}" srcOrd="2" destOrd="0" presId="urn:microsoft.com/office/officeart/2005/8/layout/vList4"/>
    <dgm:cxn modelId="{187EE99D-3B21-4029-8DF4-C5D179F93898}" type="presParOf" srcId="{5B8D5834-402E-426E-8CA2-80F742BA7080}" destId="{24206F59-E90C-4C73-94BE-3DA482FBF8AA}" srcOrd="3" destOrd="0" presId="urn:microsoft.com/office/officeart/2005/8/layout/vList4"/>
    <dgm:cxn modelId="{2D513678-C020-4210-A950-2F1FF7C46856}" type="presParOf" srcId="{5B8D5834-402E-426E-8CA2-80F742BA7080}" destId="{2F6E80B2-F320-4868-AF07-09412EA3F04F}" srcOrd="4" destOrd="0" presId="urn:microsoft.com/office/officeart/2005/8/layout/vList4"/>
    <dgm:cxn modelId="{5CF0B2DD-2DC8-4024-954F-8CB779E96B0F}" type="presParOf" srcId="{2F6E80B2-F320-4868-AF07-09412EA3F04F}" destId="{31CF2F29-D825-476C-910B-749E339B5FFF}" srcOrd="0" destOrd="0" presId="urn:microsoft.com/office/officeart/2005/8/layout/vList4"/>
    <dgm:cxn modelId="{CA46BF44-4D7B-4839-93A2-3029F6539144}" type="presParOf" srcId="{2F6E80B2-F320-4868-AF07-09412EA3F04F}" destId="{D23D948F-2F36-4EB7-AB63-A7C74A2ACDF2}" srcOrd="1" destOrd="0" presId="urn:microsoft.com/office/officeart/2005/8/layout/vList4"/>
    <dgm:cxn modelId="{76C399D5-9D45-4D1A-8431-8E3134A3CEBE}" type="presParOf" srcId="{2F6E80B2-F320-4868-AF07-09412EA3F04F}" destId="{EF6F1C8A-947C-4106-A30D-8AB93C1671D2}" srcOrd="2" destOrd="0" presId="urn:microsoft.com/office/officeart/2005/8/layout/vList4"/>
    <dgm:cxn modelId="{242802B7-F34D-41C0-85BB-BCF1DD049950}" type="presParOf" srcId="{5B8D5834-402E-426E-8CA2-80F742BA7080}" destId="{9DD7004A-4263-4CBB-ADC4-240ADB7422B9}" srcOrd="5" destOrd="0" presId="urn:microsoft.com/office/officeart/2005/8/layout/vList4"/>
    <dgm:cxn modelId="{028292A0-A93B-41B4-92DB-17527FEC62FB}" type="presParOf" srcId="{5B8D5834-402E-426E-8CA2-80F742BA7080}" destId="{1FC877EF-F2D0-4454-8606-27282D505078}" srcOrd="6" destOrd="0" presId="urn:microsoft.com/office/officeart/2005/8/layout/vList4"/>
    <dgm:cxn modelId="{D25D1CED-E08A-45DE-B5C4-972615CDB585}" type="presParOf" srcId="{1FC877EF-F2D0-4454-8606-27282D505078}" destId="{C8DC6C0E-C276-45A5-8F35-7AF536574BC8}" srcOrd="0" destOrd="0" presId="urn:microsoft.com/office/officeart/2005/8/layout/vList4"/>
    <dgm:cxn modelId="{8F69784A-1BAE-48EA-9AE2-CF1E9DC10D20}" type="presParOf" srcId="{1FC877EF-F2D0-4454-8606-27282D505078}" destId="{B2836E6E-C799-44CE-9183-06228DFA2883}" srcOrd="1" destOrd="0" presId="urn:microsoft.com/office/officeart/2005/8/layout/vList4"/>
    <dgm:cxn modelId="{4E5CD525-5E8F-4D20-BA5C-5C00F18CCC92}" type="presParOf" srcId="{1FC877EF-F2D0-4454-8606-27282D505078}" destId="{6E0F83AF-EB88-4288-B621-0BE60B67358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B422DF-E9B0-423D-BA88-A67E051E41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594BA3D2-5B5B-406E-8F8B-FEA697E29617}">
      <dgm:prSet phldrT="[Text]"/>
      <dgm:spPr>
        <a:solidFill>
          <a:srgbClr val="5E8299"/>
        </a:solidFill>
      </dgm:spPr>
      <dgm:t>
        <a:bodyPr/>
        <a:lstStyle/>
        <a:p>
          <a:pPr algn="l" rtl="0"/>
          <a:r>
            <a:rPr lang="fr" b="0" i="0" u="none" baseline="0"/>
            <a:t>Un sujet techniquement complexe</a:t>
          </a:r>
          <a:endParaRPr lang="fr" dirty="0"/>
        </a:p>
      </dgm:t>
    </dgm:pt>
    <dgm:pt modelId="{8EDBBCBF-3B31-4C41-BBD6-9B86014B92F8}" type="parTrans" cxnId="{DA8D32B7-DFA8-46B2-8DEC-F0FB5AD93E51}">
      <dgm:prSet/>
      <dgm:spPr/>
      <dgm:t>
        <a:bodyPr/>
        <a:lstStyle/>
        <a:p>
          <a:endParaRPr lang="fr"/>
        </a:p>
      </dgm:t>
    </dgm:pt>
    <dgm:pt modelId="{88B9C5AA-DF7A-460F-84D8-B6AD3BF26237}" type="sibTrans" cxnId="{DA8D32B7-DFA8-46B2-8DEC-F0FB5AD93E51}">
      <dgm:prSet/>
      <dgm:spPr>
        <a:ln>
          <a:solidFill>
            <a:srgbClr val="00558F"/>
          </a:solidFill>
        </a:ln>
      </dgm:spPr>
      <dgm:t>
        <a:bodyPr/>
        <a:lstStyle/>
        <a:p>
          <a:endParaRPr lang="fr"/>
        </a:p>
      </dgm:t>
    </dgm:pt>
    <dgm:pt modelId="{0FBD3DEC-764B-4705-AAFA-F3BDA88B36ED}">
      <dgm:prSet/>
      <dgm:spPr>
        <a:solidFill>
          <a:srgbClr val="5E8299"/>
        </a:solidFill>
      </dgm:spPr>
      <dgm:t>
        <a:bodyPr/>
        <a:lstStyle/>
        <a:p>
          <a:pPr algn="l" rtl="0"/>
          <a:r>
            <a:rPr lang="fr" b="0" i="0" u="none" baseline="0"/>
            <a:t>Un domaine à impacts à court et long terme</a:t>
          </a:r>
        </a:p>
      </dgm:t>
    </dgm:pt>
    <dgm:pt modelId="{C200E032-18D9-4045-8499-3759D4961DEC}" type="parTrans" cxnId="{E8242AD9-A2FD-4AA4-B174-7FEBA2CD3EC7}">
      <dgm:prSet/>
      <dgm:spPr/>
      <dgm:t>
        <a:bodyPr/>
        <a:lstStyle/>
        <a:p>
          <a:endParaRPr lang="fr"/>
        </a:p>
      </dgm:t>
    </dgm:pt>
    <dgm:pt modelId="{3F8AD60F-646E-47A2-850F-ADCEB2886B1B}" type="sibTrans" cxnId="{E8242AD9-A2FD-4AA4-B174-7FEBA2CD3EC7}">
      <dgm:prSet/>
      <dgm:spPr/>
      <dgm:t>
        <a:bodyPr/>
        <a:lstStyle/>
        <a:p>
          <a:endParaRPr lang="fr"/>
        </a:p>
      </dgm:t>
    </dgm:pt>
    <dgm:pt modelId="{8593FFEA-3F6F-43AF-B4C7-76E783BD9AF5}">
      <dgm:prSet phldrT="[Text]"/>
      <dgm:spPr>
        <a:solidFill>
          <a:srgbClr val="5E8299"/>
        </a:solidFill>
      </dgm:spPr>
      <dgm:t>
        <a:bodyPr/>
        <a:lstStyle/>
        <a:p>
          <a:pPr algn="l" rtl="0"/>
          <a:r>
            <a:rPr lang="fr" b="0" i="0" u="none" baseline="0"/>
            <a:t>Un domaine où la plupart des gens ont peu de connaissances des données factuelles </a:t>
          </a:r>
          <a:endParaRPr lang="fr" dirty="0"/>
        </a:p>
      </dgm:t>
    </dgm:pt>
    <dgm:pt modelId="{7F533501-53E0-4FD9-BCA0-08BB761CA9FA}" type="parTrans" cxnId="{88F78A59-F304-4CB9-BED2-5D69DF7DD907}">
      <dgm:prSet/>
      <dgm:spPr/>
      <dgm:t>
        <a:bodyPr/>
        <a:lstStyle/>
        <a:p>
          <a:endParaRPr lang="fr"/>
        </a:p>
      </dgm:t>
    </dgm:pt>
    <dgm:pt modelId="{46E204E1-4F9D-48A4-8084-DE35E410F5EC}" type="sibTrans" cxnId="{88F78A59-F304-4CB9-BED2-5D69DF7DD907}">
      <dgm:prSet/>
      <dgm:spPr/>
      <dgm:t>
        <a:bodyPr/>
        <a:lstStyle/>
        <a:p>
          <a:endParaRPr lang="fr"/>
        </a:p>
      </dgm:t>
    </dgm:pt>
    <dgm:pt modelId="{0AB54B66-47FF-4F8C-AF4C-91A48333170D}" type="pres">
      <dgm:prSet presAssocID="{65B422DF-E9B0-423D-BA88-A67E051E4159}" presName="Name0" presStyleCnt="0">
        <dgm:presLayoutVars>
          <dgm:chMax val="7"/>
          <dgm:chPref val="7"/>
          <dgm:dir/>
        </dgm:presLayoutVars>
      </dgm:prSet>
      <dgm:spPr/>
    </dgm:pt>
    <dgm:pt modelId="{B1DD65D7-E6F6-4E12-9E1D-F3F1A4AED91A}" type="pres">
      <dgm:prSet presAssocID="{65B422DF-E9B0-423D-BA88-A67E051E4159}" presName="Name1" presStyleCnt="0"/>
      <dgm:spPr/>
    </dgm:pt>
    <dgm:pt modelId="{959E62B8-5BDF-4F79-8E9D-7778E97D8C7D}" type="pres">
      <dgm:prSet presAssocID="{65B422DF-E9B0-423D-BA88-A67E051E4159}" presName="cycle" presStyleCnt="0"/>
      <dgm:spPr/>
    </dgm:pt>
    <dgm:pt modelId="{3F18D0B2-F6C5-4058-8BAD-07B13780621E}" type="pres">
      <dgm:prSet presAssocID="{65B422DF-E9B0-423D-BA88-A67E051E4159}" presName="srcNode" presStyleLbl="node1" presStyleIdx="0" presStyleCnt="3"/>
      <dgm:spPr/>
    </dgm:pt>
    <dgm:pt modelId="{1E09BA14-F9AE-4209-836C-AC205998326E}" type="pres">
      <dgm:prSet presAssocID="{65B422DF-E9B0-423D-BA88-A67E051E4159}" presName="conn" presStyleLbl="parChTrans1D2" presStyleIdx="0" presStyleCnt="1"/>
      <dgm:spPr/>
    </dgm:pt>
    <dgm:pt modelId="{93E0EA17-B551-479F-8740-801A93ABE70F}" type="pres">
      <dgm:prSet presAssocID="{65B422DF-E9B0-423D-BA88-A67E051E4159}" presName="extraNode" presStyleLbl="node1" presStyleIdx="0" presStyleCnt="3"/>
      <dgm:spPr/>
    </dgm:pt>
    <dgm:pt modelId="{808002AF-0EF0-4C6E-A8BF-BF8EE3F1FFF0}" type="pres">
      <dgm:prSet presAssocID="{65B422DF-E9B0-423D-BA88-A67E051E4159}" presName="dstNode" presStyleLbl="node1" presStyleIdx="0" presStyleCnt="3"/>
      <dgm:spPr/>
    </dgm:pt>
    <dgm:pt modelId="{83196B8A-3A73-48C6-B98D-B34FB4D2CB4A}" type="pres">
      <dgm:prSet presAssocID="{594BA3D2-5B5B-406E-8F8B-FEA697E29617}" presName="text_1" presStyleLbl="node1" presStyleIdx="0" presStyleCnt="3">
        <dgm:presLayoutVars>
          <dgm:bulletEnabled val="1"/>
        </dgm:presLayoutVars>
      </dgm:prSet>
      <dgm:spPr/>
    </dgm:pt>
    <dgm:pt modelId="{695533A0-3652-429F-9119-DF3A98D4D7D2}" type="pres">
      <dgm:prSet presAssocID="{594BA3D2-5B5B-406E-8F8B-FEA697E29617}" presName="accent_1" presStyleCnt="0"/>
      <dgm:spPr/>
    </dgm:pt>
    <dgm:pt modelId="{0D626F28-373F-4398-92DD-2A24B0DEE044}" type="pres">
      <dgm:prSet presAssocID="{594BA3D2-5B5B-406E-8F8B-FEA697E29617}" presName="accentRepeatNode" presStyleLbl="solidFgAcc1" presStyleIdx="0" presStyleCnt="3"/>
      <dgm:spPr>
        <a:ln>
          <a:solidFill>
            <a:srgbClr val="00558F"/>
          </a:solidFill>
        </a:ln>
      </dgm:spPr>
    </dgm:pt>
    <dgm:pt modelId="{CA7B7C26-FD7F-4A5B-A709-2AF4A34D170B}" type="pres">
      <dgm:prSet presAssocID="{8593FFEA-3F6F-43AF-B4C7-76E783BD9AF5}" presName="text_2" presStyleLbl="node1" presStyleIdx="1" presStyleCnt="3">
        <dgm:presLayoutVars>
          <dgm:bulletEnabled val="1"/>
        </dgm:presLayoutVars>
      </dgm:prSet>
      <dgm:spPr/>
    </dgm:pt>
    <dgm:pt modelId="{84A0DBAB-2B43-4C9F-AEC0-A635BF6509DA}" type="pres">
      <dgm:prSet presAssocID="{8593FFEA-3F6F-43AF-B4C7-76E783BD9AF5}" presName="accent_2" presStyleCnt="0"/>
      <dgm:spPr/>
    </dgm:pt>
    <dgm:pt modelId="{D048981D-57AE-4E5E-92A6-4FD8E46C0A26}" type="pres">
      <dgm:prSet presAssocID="{8593FFEA-3F6F-43AF-B4C7-76E783BD9AF5}" presName="accentRepeatNode" presStyleLbl="solidFgAcc1" presStyleIdx="1" presStyleCnt="3"/>
      <dgm:spPr/>
    </dgm:pt>
    <dgm:pt modelId="{0305DCC7-1241-44B5-8AA5-2A649915DFFD}" type="pres">
      <dgm:prSet presAssocID="{0FBD3DEC-764B-4705-AAFA-F3BDA88B36ED}" presName="text_3" presStyleLbl="node1" presStyleIdx="2" presStyleCnt="3">
        <dgm:presLayoutVars>
          <dgm:bulletEnabled val="1"/>
        </dgm:presLayoutVars>
      </dgm:prSet>
      <dgm:spPr/>
    </dgm:pt>
    <dgm:pt modelId="{196F3DC1-6C5A-451D-BF9D-6B8B89369E48}" type="pres">
      <dgm:prSet presAssocID="{0FBD3DEC-764B-4705-AAFA-F3BDA88B36ED}" presName="accent_3" presStyleCnt="0"/>
      <dgm:spPr/>
    </dgm:pt>
    <dgm:pt modelId="{8E6A793E-E8E7-4734-A066-002DAD2D3B02}" type="pres">
      <dgm:prSet presAssocID="{0FBD3DEC-764B-4705-AAFA-F3BDA88B36ED}" presName="accentRepeatNode" presStyleLbl="solidFgAcc1" presStyleIdx="2" presStyleCnt="3"/>
      <dgm:spPr>
        <a:ln>
          <a:solidFill>
            <a:srgbClr val="00558F"/>
          </a:solidFill>
        </a:ln>
      </dgm:spPr>
    </dgm:pt>
  </dgm:ptLst>
  <dgm:cxnLst>
    <dgm:cxn modelId="{27BEEE10-082E-4A49-9D5E-7F1A6F5B4CC1}" type="presOf" srcId="{8593FFEA-3F6F-43AF-B4C7-76E783BD9AF5}" destId="{CA7B7C26-FD7F-4A5B-A709-2AF4A34D170B}" srcOrd="0" destOrd="0" presId="urn:microsoft.com/office/officeart/2008/layout/VerticalCurvedList"/>
    <dgm:cxn modelId="{31759D23-0781-4FBC-9D2F-7FD6DF5B6B5F}" type="presOf" srcId="{65B422DF-E9B0-423D-BA88-A67E051E4159}" destId="{0AB54B66-47FF-4F8C-AF4C-91A48333170D}" srcOrd="0" destOrd="0" presId="urn:microsoft.com/office/officeart/2008/layout/VerticalCurvedList"/>
    <dgm:cxn modelId="{88F78A59-F304-4CB9-BED2-5D69DF7DD907}" srcId="{65B422DF-E9B0-423D-BA88-A67E051E4159}" destId="{8593FFEA-3F6F-43AF-B4C7-76E783BD9AF5}" srcOrd="1" destOrd="0" parTransId="{7F533501-53E0-4FD9-BCA0-08BB761CA9FA}" sibTransId="{46E204E1-4F9D-48A4-8084-DE35E410F5EC}"/>
    <dgm:cxn modelId="{E547319D-121C-4A34-AA9B-C2323BEEF98A}" type="presOf" srcId="{88B9C5AA-DF7A-460F-84D8-B6AD3BF26237}" destId="{1E09BA14-F9AE-4209-836C-AC205998326E}" srcOrd="0" destOrd="0" presId="urn:microsoft.com/office/officeart/2008/layout/VerticalCurvedList"/>
    <dgm:cxn modelId="{D3CBFFAF-3AB7-471A-83D4-C2BE910FC5A6}" type="presOf" srcId="{0FBD3DEC-764B-4705-AAFA-F3BDA88B36ED}" destId="{0305DCC7-1241-44B5-8AA5-2A649915DFFD}" srcOrd="0" destOrd="0" presId="urn:microsoft.com/office/officeart/2008/layout/VerticalCurvedList"/>
    <dgm:cxn modelId="{DA8D32B7-DFA8-46B2-8DEC-F0FB5AD93E51}" srcId="{65B422DF-E9B0-423D-BA88-A67E051E4159}" destId="{594BA3D2-5B5B-406E-8F8B-FEA697E29617}" srcOrd="0" destOrd="0" parTransId="{8EDBBCBF-3B31-4C41-BBD6-9B86014B92F8}" sibTransId="{88B9C5AA-DF7A-460F-84D8-B6AD3BF26237}"/>
    <dgm:cxn modelId="{E8242AD9-A2FD-4AA4-B174-7FEBA2CD3EC7}" srcId="{65B422DF-E9B0-423D-BA88-A67E051E4159}" destId="{0FBD3DEC-764B-4705-AAFA-F3BDA88B36ED}" srcOrd="2" destOrd="0" parTransId="{C200E032-18D9-4045-8499-3759D4961DEC}" sibTransId="{3F8AD60F-646E-47A2-850F-ADCEB2886B1B}"/>
    <dgm:cxn modelId="{0CD35DFD-819D-44E9-BA23-6248F15A122D}" type="presOf" srcId="{594BA3D2-5B5B-406E-8F8B-FEA697E29617}" destId="{83196B8A-3A73-48C6-B98D-B34FB4D2CB4A}" srcOrd="0" destOrd="0" presId="urn:microsoft.com/office/officeart/2008/layout/VerticalCurvedList"/>
    <dgm:cxn modelId="{1F3F7185-80BD-48D1-9F33-BECAF70A017F}" type="presParOf" srcId="{0AB54B66-47FF-4F8C-AF4C-91A48333170D}" destId="{B1DD65D7-E6F6-4E12-9E1D-F3F1A4AED91A}" srcOrd="0" destOrd="0" presId="urn:microsoft.com/office/officeart/2008/layout/VerticalCurvedList"/>
    <dgm:cxn modelId="{8D6CA66F-84B7-4C26-B833-74339006375A}" type="presParOf" srcId="{B1DD65D7-E6F6-4E12-9E1D-F3F1A4AED91A}" destId="{959E62B8-5BDF-4F79-8E9D-7778E97D8C7D}" srcOrd="0" destOrd="0" presId="urn:microsoft.com/office/officeart/2008/layout/VerticalCurvedList"/>
    <dgm:cxn modelId="{1D35B8D6-E8F7-4596-9A8E-1457FE03C95F}" type="presParOf" srcId="{959E62B8-5BDF-4F79-8E9D-7778E97D8C7D}" destId="{3F18D0B2-F6C5-4058-8BAD-07B13780621E}" srcOrd="0" destOrd="0" presId="urn:microsoft.com/office/officeart/2008/layout/VerticalCurvedList"/>
    <dgm:cxn modelId="{712706B5-2563-42C5-8616-5D49240B4A43}" type="presParOf" srcId="{959E62B8-5BDF-4F79-8E9D-7778E97D8C7D}" destId="{1E09BA14-F9AE-4209-836C-AC205998326E}" srcOrd="1" destOrd="0" presId="urn:microsoft.com/office/officeart/2008/layout/VerticalCurvedList"/>
    <dgm:cxn modelId="{6E77A1C5-0E15-4B8D-851E-F67E69B6A141}" type="presParOf" srcId="{959E62B8-5BDF-4F79-8E9D-7778E97D8C7D}" destId="{93E0EA17-B551-479F-8740-801A93ABE70F}" srcOrd="2" destOrd="0" presId="urn:microsoft.com/office/officeart/2008/layout/VerticalCurvedList"/>
    <dgm:cxn modelId="{92AA8A64-0378-4E33-8BBC-14B40C83FCBA}" type="presParOf" srcId="{959E62B8-5BDF-4F79-8E9D-7778E97D8C7D}" destId="{808002AF-0EF0-4C6E-A8BF-BF8EE3F1FFF0}" srcOrd="3" destOrd="0" presId="urn:microsoft.com/office/officeart/2008/layout/VerticalCurvedList"/>
    <dgm:cxn modelId="{5C9E6634-6CC8-4487-BAE0-E0D509218E2A}" type="presParOf" srcId="{B1DD65D7-E6F6-4E12-9E1D-F3F1A4AED91A}" destId="{83196B8A-3A73-48C6-B98D-B34FB4D2CB4A}" srcOrd="1" destOrd="0" presId="urn:microsoft.com/office/officeart/2008/layout/VerticalCurvedList"/>
    <dgm:cxn modelId="{5A9E3D01-5A91-4F6A-B2F0-6330DA915209}" type="presParOf" srcId="{B1DD65D7-E6F6-4E12-9E1D-F3F1A4AED91A}" destId="{695533A0-3652-429F-9119-DF3A98D4D7D2}" srcOrd="2" destOrd="0" presId="urn:microsoft.com/office/officeart/2008/layout/VerticalCurvedList"/>
    <dgm:cxn modelId="{7415C375-8AAD-4C66-AD0F-2977EFAAD677}" type="presParOf" srcId="{695533A0-3652-429F-9119-DF3A98D4D7D2}" destId="{0D626F28-373F-4398-92DD-2A24B0DEE044}" srcOrd="0" destOrd="0" presId="urn:microsoft.com/office/officeart/2008/layout/VerticalCurvedList"/>
    <dgm:cxn modelId="{A04581D1-8291-4D2A-96D4-8B57DE30E9A9}" type="presParOf" srcId="{B1DD65D7-E6F6-4E12-9E1D-F3F1A4AED91A}" destId="{CA7B7C26-FD7F-4A5B-A709-2AF4A34D170B}" srcOrd="3" destOrd="0" presId="urn:microsoft.com/office/officeart/2008/layout/VerticalCurvedList"/>
    <dgm:cxn modelId="{4FAD0ADF-8C15-43C0-9C97-185F10C05B35}" type="presParOf" srcId="{B1DD65D7-E6F6-4E12-9E1D-F3F1A4AED91A}" destId="{84A0DBAB-2B43-4C9F-AEC0-A635BF6509DA}" srcOrd="4" destOrd="0" presId="urn:microsoft.com/office/officeart/2008/layout/VerticalCurvedList"/>
    <dgm:cxn modelId="{35B691A4-E561-488B-ADFF-96121D426002}" type="presParOf" srcId="{84A0DBAB-2B43-4C9F-AEC0-A635BF6509DA}" destId="{D048981D-57AE-4E5E-92A6-4FD8E46C0A26}" srcOrd="0" destOrd="0" presId="urn:microsoft.com/office/officeart/2008/layout/VerticalCurvedList"/>
    <dgm:cxn modelId="{02B0FE7B-AD52-44ED-A651-808322577ACB}" type="presParOf" srcId="{B1DD65D7-E6F6-4E12-9E1D-F3F1A4AED91A}" destId="{0305DCC7-1241-44B5-8AA5-2A649915DFFD}" srcOrd="5" destOrd="0" presId="urn:microsoft.com/office/officeart/2008/layout/VerticalCurvedList"/>
    <dgm:cxn modelId="{BF23B441-4427-4F0F-BD39-F19B378DE983}" type="presParOf" srcId="{B1DD65D7-E6F6-4E12-9E1D-F3F1A4AED91A}" destId="{196F3DC1-6C5A-451D-BF9D-6B8B89369E48}" srcOrd="6" destOrd="0" presId="urn:microsoft.com/office/officeart/2008/layout/VerticalCurvedList"/>
    <dgm:cxn modelId="{786DB066-7B15-4918-952B-2FF9AC89DB85}" type="presParOf" srcId="{196F3DC1-6C5A-451D-BF9D-6B8B89369E48}" destId="{8E6A793E-E8E7-4734-A066-002DAD2D3B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 custT="1"/>
      <dgm:spPr>
        <a:solidFill>
          <a:srgbClr val="41A2AA"/>
        </a:solidFill>
      </dgm:spPr>
      <dgm:t>
        <a:bodyPr/>
        <a:lstStyle/>
        <a:p>
          <a:pPr algn="l" rtl="0"/>
          <a:r>
            <a:rPr lang="fr" sz="1400" b="1" i="0" u="none" baseline="0" dirty="0"/>
            <a:t>Janvier : </a:t>
          </a:r>
          <a:r>
            <a:rPr lang="fr" sz="1400" b="0" i="0" u="none" baseline="0" dirty="0"/>
            <a:t>Début des travaux au sein du ministère des Finances</a:t>
          </a:r>
          <a:endParaRPr lang="fr" sz="1400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fr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fr"/>
        </a:p>
      </dgm:t>
    </dgm:pt>
    <dgm:pt modelId="{12DB52B0-9CDA-444F-9D6C-B42CCC2D351A}">
      <dgm:prSet custT="1"/>
      <dgm:spPr>
        <a:solidFill>
          <a:srgbClr val="00558F"/>
        </a:solidFill>
      </dgm:spPr>
      <dgm:t>
        <a:bodyPr/>
        <a:lstStyle/>
        <a:p>
          <a:pPr algn="l" rtl="0"/>
          <a:r>
            <a:rPr lang="fr" sz="1400" b="1" i="0" u="none" baseline="0" dirty="0"/>
            <a:t>Avril : </a:t>
          </a:r>
          <a:r>
            <a:rPr lang="fr" sz="1400" b="0" i="0" u="none" baseline="0" dirty="0"/>
            <a:t>Participation d'autres ministères concernés</a:t>
          </a:r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fr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fr"/>
        </a:p>
      </dgm:t>
    </dgm:pt>
    <dgm:pt modelId="{6ED27E43-A3BF-45C4-B909-C42EA8549BE9}">
      <dgm:prSet custT="1"/>
      <dgm:spPr>
        <a:solidFill>
          <a:srgbClr val="0055BD"/>
        </a:solidFill>
      </dgm:spPr>
      <dgm:t>
        <a:bodyPr/>
        <a:lstStyle/>
        <a:p>
          <a:pPr algn="l" rtl="0"/>
          <a:r>
            <a:rPr lang="fr" sz="1400" b="1" i="0" u="none" baseline="0" dirty="0"/>
            <a:t>Juin : </a:t>
          </a:r>
          <a:r>
            <a:rPr lang="fr" sz="1400" b="0" i="0" u="none" baseline="0" dirty="0"/>
            <a:t>Décisions gouvernementales</a:t>
          </a:r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fr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fr"/>
        </a:p>
      </dgm:t>
    </dgm:pt>
    <dgm:pt modelId="{C0435405-93F5-4177-AE9B-375CB646C1DF}">
      <dgm:prSet custT="1"/>
      <dgm:spPr>
        <a:solidFill>
          <a:srgbClr val="5E8299"/>
        </a:solidFill>
      </dgm:spPr>
      <dgm:t>
        <a:bodyPr/>
        <a:lstStyle/>
        <a:p>
          <a:pPr algn="l" rtl="0"/>
          <a:r>
            <a:rPr lang="fr" sz="1400" b="1" i="0" u="none" baseline="0" dirty="0"/>
            <a:t>Septembre : </a:t>
          </a:r>
          <a:r>
            <a:rPr lang="fr" sz="1400" b="0" i="0" u="none" baseline="0" dirty="0"/>
            <a:t>Présentation au Parlement</a:t>
          </a:r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fr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fr"/>
        </a:p>
      </dgm:t>
    </dgm:pt>
    <dgm:pt modelId="{6E24A15D-F63C-4531-860B-14290C56BB0E}">
      <dgm:prSet custT="1"/>
      <dgm:spPr>
        <a:solidFill>
          <a:srgbClr val="C00000"/>
        </a:solidFill>
      </dgm:spPr>
      <dgm:t>
        <a:bodyPr/>
        <a:lstStyle/>
        <a:p>
          <a:pPr algn="l" rtl="0"/>
          <a:r>
            <a:rPr lang="fr" sz="1400" b="1" i="0" u="none" baseline="0" dirty="0"/>
            <a:t>Octobre : </a:t>
          </a:r>
          <a:r>
            <a:rPr lang="fr" sz="1400" b="0" i="0" u="none" baseline="0" dirty="0"/>
            <a:t>Négociations politiques</a:t>
          </a:r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fr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fr"/>
        </a:p>
      </dgm:t>
    </dgm:pt>
    <dgm:pt modelId="{58E30A14-CAC7-4180-A85D-C117EE63D850}">
      <dgm:prSet custT="1"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pPr algn="l" rtl="0"/>
          <a:r>
            <a:rPr lang="fr" sz="1400" b="1" i="0" u="none" baseline="0" dirty="0">
              <a:solidFill>
                <a:srgbClr val="00558F"/>
              </a:solidFill>
            </a:rPr>
            <a:t>Décembre : </a:t>
          </a:r>
          <a:r>
            <a:rPr lang="fr" sz="1400" b="0" i="0" u="none" baseline="0" dirty="0">
              <a:solidFill>
                <a:srgbClr val="00558F"/>
              </a:solidFill>
            </a:rPr>
            <a:t>Adoption du budget</a:t>
          </a:r>
          <a:endParaRPr lang="fr" sz="1400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fr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fr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8BC25-97C1-48EE-86CE-59FF68253E39}">
      <dsp:nvSpPr>
        <dsp:cNvPr id="0" name=""/>
        <dsp:cNvSpPr/>
      </dsp:nvSpPr>
      <dsp:spPr>
        <a:xfrm>
          <a:off x="731129" y="-6"/>
          <a:ext cx="5698478" cy="556851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692BE-8F41-40E1-9BDD-3F4103A881BD}">
      <dsp:nvSpPr>
        <dsp:cNvPr id="0" name=""/>
        <dsp:cNvSpPr/>
      </dsp:nvSpPr>
      <dsp:spPr>
        <a:xfrm>
          <a:off x="1159432" y="4332848"/>
          <a:ext cx="174469" cy="174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79CEB-CC2C-4954-8CEE-4E1F74E7E39D}">
      <dsp:nvSpPr>
        <dsp:cNvPr id="0" name=""/>
        <dsp:cNvSpPr/>
      </dsp:nvSpPr>
      <dsp:spPr>
        <a:xfrm>
          <a:off x="982065" y="4632109"/>
          <a:ext cx="2507416" cy="936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48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" sz="2000" b="1" kern="1200" dirty="0"/>
        </a:p>
      </dsp:txBody>
      <dsp:txXfrm>
        <a:off x="982065" y="4632109"/>
        <a:ext cx="2507416" cy="936394"/>
      </dsp:txXfrm>
    </dsp:sp>
    <dsp:sp modelId="{F025F0DF-AD06-4631-8352-552F0D527DF9}">
      <dsp:nvSpPr>
        <dsp:cNvPr id="0" name=""/>
        <dsp:cNvSpPr/>
      </dsp:nvSpPr>
      <dsp:spPr>
        <a:xfrm>
          <a:off x="1609072" y="3439291"/>
          <a:ext cx="303425" cy="303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B15EC-55A0-44E2-9E7D-62B36BE1AF16}">
      <dsp:nvSpPr>
        <dsp:cNvPr id="0" name=""/>
        <dsp:cNvSpPr/>
      </dsp:nvSpPr>
      <dsp:spPr>
        <a:xfrm>
          <a:off x="1629495" y="3536808"/>
          <a:ext cx="4142264" cy="1318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77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" sz="2000" b="1" kern="1200" dirty="0"/>
        </a:p>
      </dsp:txBody>
      <dsp:txXfrm>
        <a:off x="1629495" y="3536808"/>
        <a:ext cx="4142264" cy="1318165"/>
      </dsp:txXfrm>
    </dsp:sp>
    <dsp:sp modelId="{E589B116-E38B-4316-B7CC-A0A6D5459806}">
      <dsp:nvSpPr>
        <dsp:cNvPr id="0" name=""/>
        <dsp:cNvSpPr/>
      </dsp:nvSpPr>
      <dsp:spPr>
        <a:xfrm>
          <a:off x="2463678" y="2460426"/>
          <a:ext cx="402038" cy="40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42A9C-2201-43E0-BF6B-4EF7A704DE74}">
      <dsp:nvSpPr>
        <dsp:cNvPr id="0" name=""/>
        <dsp:cNvSpPr/>
      </dsp:nvSpPr>
      <dsp:spPr>
        <a:xfrm>
          <a:off x="2975571" y="2639868"/>
          <a:ext cx="4610060" cy="92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032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" sz="2000" b="1" kern="1200" dirty="0"/>
        </a:p>
      </dsp:txBody>
      <dsp:txXfrm>
        <a:off x="2975571" y="2639868"/>
        <a:ext cx="4610060" cy="923403"/>
      </dsp:txXfrm>
    </dsp:sp>
    <dsp:sp modelId="{2B9383D3-B589-4334-A6CE-A07BDC184BB8}">
      <dsp:nvSpPr>
        <dsp:cNvPr id="0" name=""/>
        <dsp:cNvSpPr/>
      </dsp:nvSpPr>
      <dsp:spPr>
        <a:xfrm>
          <a:off x="3936626" y="1441038"/>
          <a:ext cx="538579" cy="538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56BD2-9317-402B-B207-F0B58112E7B6}">
      <dsp:nvSpPr>
        <dsp:cNvPr id="0" name=""/>
        <dsp:cNvSpPr/>
      </dsp:nvSpPr>
      <dsp:spPr>
        <a:xfrm>
          <a:off x="4691150" y="1449444"/>
          <a:ext cx="2894481" cy="113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382" tIns="0" rIns="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" sz="6500" kern="1200" dirty="0"/>
        </a:p>
      </dsp:txBody>
      <dsp:txXfrm>
        <a:off x="4691150" y="1449444"/>
        <a:ext cx="2894481" cy="1139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500" b="0" i="0" u="none" kern="1200" baseline="0">
              <a:latin typeface="Arial"/>
              <a:cs typeface="Arial"/>
            </a:rPr>
            <a:t>Décideurs</a:t>
          </a: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846824" y="1705149"/>
          <a:ext cx="2231934" cy="2131436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700" b="0" i="0" u="none" kern="1200" baseline="0" dirty="0">
              <a:latin typeface="Arial"/>
              <a:cs typeface="Arial"/>
            </a:rPr>
            <a:t>Ceux qui influencent les décideurs</a:t>
          </a:r>
        </a:p>
      </dsp:txBody>
      <dsp:txXfrm>
        <a:off x="4398028" y="2244988"/>
        <a:ext cx="1129526" cy="1051758"/>
      </dsp:txXfrm>
    </dsp:sp>
    <dsp:sp modelId="{89BF9DA7-C778-0445-9F4C-9B68FCB4FA45}">
      <dsp:nvSpPr>
        <dsp:cNvPr id="0" name=""/>
        <dsp:cNvSpPr/>
      </dsp:nvSpPr>
      <dsp:spPr>
        <a:xfrm rot="20700000">
          <a:off x="5090895" y="234675"/>
          <a:ext cx="2088373" cy="2088373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700" b="0" i="0" u="none" kern="1200" baseline="0" dirty="0">
              <a:latin typeface="Arial"/>
              <a:cs typeface="Arial"/>
            </a:rPr>
            <a:t>Vos potentiels partenaires</a:t>
          </a:r>
        </a:p>
      </dsp:txBody>
      <dsp:txXfrm rot="-20700000">
        <a:off x="5548936" y="692716"/>
        <a:ext cx="1172290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200" b="0" i="0" u="none" kern="1200" baseline="0">
              <a:solidFill>
                <a:schemeClr val="bg1"/>
              </a:solidFill>
            </a:rPr>
            <a:t>Ressources limitées</a:t>
          </a:r>
          <a:endParaRPr lang="fr" sz="32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200" b="0" i="0" u="none" kern="1200" baseline="0">
              <a:solidFill>
                <a:schemeClr val="bg1"/>
              </a:solidFill>
            </a:rPr>
            <a:t>Beaucoup de demandes similaires</a:t>
          </a:r>
          <a:endParaRPr lang="fr" sz="32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200" b="0" i="0" u="none" kern="1200" baseline="0">
              <a:solidFill>
                <a:schemeClr val="bg1"/>
              </a:solidFill>
            </a:rPr>
            <a:t>Autres problèmes plus actuels</a:t>
          </a:r>
          <a:endParaRPr lang="fr" sz="32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200" b="0" i="0" u="none" kern="1200" baseline="0">
              <a:solidFill>
                <a:schemeClr val="bg1"/>
              </a:solidFill>
            </a:rPr>
            <a:t>Souvent une vision à court terme</a:t>
          </a:r>
          <a:endParaRPr lang="fr" sz="32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9BA14-F9AE-4209-836C-AC205998326E}">
      <dsp:nvSpPr>
        <dsp:cNvPr id="0" name=""/>
        <dsp:cNvSpPr/>
      </dsp:nvSpPr>
      <dsp:spPr>
        <a:xfrm>
          <a:off x="-4965595" y="-760849"/>
          <a:ext cx="5913845" cy="5913845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96B8A-3A73-48C6-B98D-B34FB4D2CB4A}">
      <dsp:nvSpPr>
        <dsp:cNvPr id="0" name=""/>
        <dsp:cNvSpPr/>
      </dsp:nvSpPr>
      <dsp:spPr>
        <a:xfrm>
          <a:off x="609872" y="439214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66040" rIns="66040" bIns="6604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600" b="0" i="0" u="none" kern="1200" baseline="0"/>
            <a:t>Un sujet techniquement complexe</a:t>
          </a:r>
          <a:endParaRPr lang="fr" sz="2600" kern="1200" dirty="0"/>
        </a:p>
      </dsp:txBody>
      <dsp:txXfrm>
        <a:off x="609872" y="439214"/>
        <a:ext cx="7559358" cy="878429"/>
      </dsp:txXfrm>
    </dsp:sp>
    <dsp:sp modelId="{0D626F28-373F-4398-92DD-2A24B0DEE044}">
      <dsp:nvSpPr>
        <dsp:cNvPr id="0" name=""/>
        <dsp:cNvSpPr/>
      </dsp:nvSpPr>
      <dsp:spPr>
        <a:xfrm>
          <a:off x="60853" y="329411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B7C26-FD7F-4A5B-A709-2AF4A34D170B}">
      <dsp:nvSpPr>
        <dsp:cNvPr id="0" name=""/>
        <dsp:cNvSpPr/>
      </dsp:nvSpPr>
      <dsp:spPr>
        <a:xfrm>
          <a:off x="929181" y="1756858"/>
          <a:ext cx="7240049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66040" rIns="66040" bIns="6604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600" b="0" i="0" u="none" kern="1200" baseline="0"/>
            <a:t>Un domaine où la plupart des gens ont peu de connaissances des données factuelles </a:t>
          </a:r>
          <a:endParaRPr lang="fr" sz="2600" kern="1200" dirty="0"/>
        </a:p>
      </dsp:txBody>
      <dsp:txXfrm>
        <a:off x="929181" y="1756858"/>
        <a:ext cx="7240049" cy="878429"/>
      </dsp:txXfrm>
    </dsp:sp>
    <dsp:sp modelId="{D048981D-57AE-4E5E-92A6-4FD8E46C0A26}">
      <dsp:nvSpPr>
        <dsp:cNvPr id="0" name=""/>
        <dsp:cNvSpPr/>
      </dsp:nvSpPr>
      <dsp:spPr>
        <a:xfrm>
          <a:off x="380163" y="1647055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5DCC7-1241-44B5-8AA5-2A649915DFFD}">
      <dsp:nvSpPr>
        <dsp:cNvPr id="0" name=""/>
        <dsp:cNvSpPr/>
      </dsp:nvSpPr>
      <dsp:spPr>
        <a:xfrm>
          <a:off x="609872" y="3074502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66040" rIns="66040" bIns="6604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600" b="0" i="0" u="none" kern="1200" baseline="0"/>
            <a:t>Un domaine à impacts à court et long terme</a:t>
          </a:r>
        </a:p>
      </dsp:txBody>
      <dsp:txXfrm>
        <a:off x="609872" y="3074502"/>
        <a:ext cx="7559358" cy="878429"/>
      </dsp:txXfrm>
    </dsp:sp>
    <dsp:sp modelId="{8E6A793E-E8E7-4734-A066-002DAD2D3B02}">
      <dsp:nvSpPr>
        <dsp:cNvPr id="0" name=""/>
        <dsp:cNvSpPr/>
      </dsp:nvSpPr>
      <dsp:spPr>
        <a:xfrm>
          <a:off x="60853" y="2964699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111" y="1219199"/>
          <a:ext cx="1338113" cy="1625600"/>
        </a:xfrm>
        <a:prstGeom prst="roundRect">
          <a:avLst/>
        </a:prstGeom>
        <a:solidFill>
          <a:srgbClr val="41A2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Janvier : </a:t>
          </a:r>
          <a:r>
            <a:rPr lang="fr" sz="1400" b="0" i="0" u="none" kern="1200" baseline="0" dirty="0"/>
            <a:t>Début des travaux au sein du ministère des Finances</a:t>
          </a:r>
          <a:endParaRPr lang="fr" sz="1400" kern="1200" dirty="0"/>
        </a:p>
      </dsp:txBody>
      <dsp:txXfrm>
        <a:off x="65432" y="1284520"/>
        <a:ext cx="1207471" cy="1494958"/>
      </dsp:txXfrm>
    </dsp:sp>
    <dsp:sp modelId="{388F4348-1542-41AA-9663-2F1B2FA1EA2E}">
      <dsp:nvSpPr>
        <dsp:cNvPr id="0" name=""/>
        <dsp:cNvSpPr/>
      </dsp:nvSpPr>
      <dsp:spPr>
        <a:xfrm>
          <a:off x="1561244" y="1219199"/>
          <a:ext cx="1338113" cy="1625600"/>
        </a:xfrm>
        <a:prstGeom prst="roundRect">
          <a:avLst/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Avril : </a:t>
          </a:r>
          <a:r>
            <a:rPr lang="fr" sz="1400" b="0" i="0" u="none" kern="1200" baseline="0" dirty="0"/>
            <a:t>Participation d'autres ministères concernés</a:t>
          </a:r>
        </a:p>
      </dsp:txBody>
      <dsp:txXfrm>
        <a:off x="1626565" y="1284520"/>
        <a:ext cx="1207471" cy="1494958"/>
      </dsp:txXfrm>
    </dsp:sp>
    <dsp:sp modelId="{03418BA3-81CD-4AE0-8874-07D2A876725B}">
      <dsp:nvSpPr>
        <dsp:cNvPr id="0" name=""/>
        <dsp:cNvSpPr/>
      </dsp:nvSpPr>
      <dsp:spPr>
        <a:xfrm>
          <a:off x="3122376" y="1219199"/>
          <a:ext cx="1338113" cy="1625600"/>
        </a:xfrm>
        <a:prstGeom prst="roundRect">
          <a:avLst/>
        </a:prstGeom>
        <a:solidFill>
          <a:srgbClr val="0055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Juin : </a:t>
          </a:r>
          <a:r>
            <a:rPr lang="fr" sz="1400" b="0" i="0" u="none" kern="1200" baseline="0" dirty="0"/>
            <a:t>Décisions gouvernementales</a:t>
          </a:r>
        </a:p>
      </dsp:txBody>
      <dsp:txXfrm>
        <a:off x="3187697" y="1284520"/>
        <a:ext cx="1207471" cy="1494958"/>
      </dsp:txXfrm>
    </dsp:sp>
    <dsp:sp modelId="{28A8A43B-552A-4D63-9B7F-25EB004A645C}">
      <dsp:nvSpPr>
        <dsp:cNvPr id="0" name=""/>
        <dsp:cNvSpPr/>
      </dsp:nvSpPr>
      <dsp:spPr>
        <a:xfrm>
          <a:off x="4683377" y="1224141"/>
          <a:ext cx="1338113" cy="1625600"/>
        </a:xfrm>
        <a:prstGeom prst="round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Septembre : </a:t>
          </a:r>
          <a:r>
            <a:rPr lang="fr" sz="1400" b="0" i="0" u="none" kern="1200" baseline="0" dirty="0"/>
            <a:t>Présentation au Parlement</a:t>
          </a:r>
        </a:p>
      </dsp:txBody>
      <dsp:txXfrm>
        <a:off x="4748698" y="1289462"/>
        <a:ext cx="1207471" cy="1494958"/>
      </dsp:txXfrm>
    </dsp:sp>
    <dsp:sp modelId="{BDA558FA-BB1B-48DC-AED4-52965E889A4F}">
      <dsp:nvSpPr>
        <dsp:cNvPr id="0" name=""/>
        <dsp:cNvSpPr/>
      </dsp:nvSpPr>
      <dsp:spPr>
        <a:xfrm>
          <a:off x="6244642" y="1219199"/>
          <a:ext cx="1338113" cy="16256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Octobre : </a:t>
          </a:r>
          <a:r>
            <a:rPr lang="fr" sz="1400" b="0" i="0" u="none" kern="1200" baseline="0" dirty="0"/>
            <a:t>Négociations politiques</a:t>
          </a:r>
        </a:p>
      </dsp:txBody>
      <dsp:txXfrm>
        <a:off x="6309963" y="1284520"/>
        <a:ext cx="1207471" cy="1494958"/>
      </dsp:txXfrm>
    </dsp:sp>
    <dsp:sp modelId="{B19CE146-13CB-4AC8-9254-1D85981A41FD}">
      <dsp:nvSpPr>
        <dsp:cNvPr id="0" name=""/>
        <dsp:cNvSpPr/>
      </dsp:nvSpPr>
      <dsp:spPr>
        <a:xfrm>
          <a:off x="7805774" y="1219199"/>
          <a:ext cx="1338113" cy="1625600"/>
        </a:xfrm>
        <a:prstGeom prst="roundRect">
          <a:avLst/>
        </a:prstGeom>
        <a:solidFill>
          <a:srgbClr val="93D3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>
              <a:solidFill>
                <a:srgbClr val="00558F"/>
              </a:solidFill>
            </a:rPr>
            <a:t>Décembre : </a:t>
          </a:r>
          <a:r>
            <a:rPr lang="fr" sz="1400" b="0" i="0" u="none" kern="1200" baseline="0" dirty="0">
              <a:solidFill>
                <a:srgbClr val="00558F"/>
              </a:solidFill>
            </a:rPr>
            <a:t>Adoption du budget</a:t>
          </a:r>
          <a:endParaRPr lang="fr" sz="1400" kern="1200" dirty="0">
            <a:solidFill>
              <a:srgbClr val="00558F"/>
            </a:solidFill>
          </a:endParaRPr>
        </a:p>
      </dsp:txBody>
      <dsp:txXfrm>
        <a:off x="7871095" y="1284520"/>
        <a:ext cx="1207471" cy="1494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1" y="2316489"/>
            <a:ext cx="7924800" cy="16002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Récit d'une histoire - Pourquoi investir dans la vaccination est une priorité pour notre pays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224006"/>
            <a:ext cx="6248400" cy="609600"/>
          </a:xfrm>
        </p:spPr>
        <p:txBody>
          <a:bodyPr>
            <a:normAutofit fontScale="70000" lnSpcReduction="20000"/>
          </a:bodyPr>
          <a:lstStyle/>
          <a:p>
            <a:r>
              <a:rPr lang="fr"/>
              <a:t>2e partie: </a:t>
            </a:r>
            <a:r>
              <a:rPr lang="fr" b="0" i="0" u="none" baseline="0" dirty="0"/>
              <a:t>Identification des décideurs et organisation des messages clés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42339" y="5184317"/>
            <a:ext cx="7467390" cy="737121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fr" b="0" i="0" u="none" baseline="0"/>
              <a:t>Remarque : cette présentation s'appuie en grande partie sur des travaux réalisés par l'OMS/Europe sur la mobilisation de ressources pour la vaccination, travaux dirigés par Niyazi Cakmak.  Certaines des diapos suivantes sont tirées d'un atelier organisé en novembre 2017 à Copenhague.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4045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" sz="2000" b="1" i="0" u="none" baseline="0">
                  <a:latin typeface="Arial"/>
                  <a:cs typeface="Arial"/>
                </a:rPr>
                <a:t>MOTIVATIONS</a:t>
              </a:r>
            </a:p>
            <a:p>
              <a:pPr algn="ctr" rtl="0"/>
              <a:endParaRPr lang="fr" sz="2000" b="1" dirty="0">
                <a:latin typeface="Arial"/>
                <a:cs typeface="Arial"/>
              </a:endParaRPr>
            </a:p>
            <a:p>
              <a:pPr algn="ctr" rtl="0"/>
              <a:r>
                <a:rPr lang="fr" sz="2000" b="0" i="0" u="none" baseline="0">
                  <a:latin typeface="Arial"/>
                  <a:cs typeface="Arial"/>
                </a:rPr>
                <a:t>raisons pour lesquelles ils </a:t>
              </a:r>
              <a:r>
                <a:rPr lang="fr" sz="2000" b="1" i="0" u="sng" baseline="0">
                  <a:latin typeface="Arial"/>
                  <a:cs typeface="Arial"/>
                </a:rPr>
                <a:t>soutiendraient</a:t>
              </a:r>
              <a:r>
                <a:rPr lang="fr" sz="2000" b="0" i="0" u="none" baseline="0">
                  <a:latin typeface="Arial"/>
                  <a:cs typeface="Arial"/>
                </a:rPr>
                <a:t> la vaccination</a:t>
              </a:r>
              <a:endParaRPr lang="fr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" sz="2000" b="1" i="0" u="none" baseline="0">
                  <a:latin typeface="Arial"/>
                  <a:cs typeface="Arial"/>
                </a:rPr>
                <a:t>OBSTACLES</a:t>
              </a:r>
            </a:p>
            <a:p>
              <a:pPr algn="ctr" rtl="0"/>
              <a:endParaRPr lang="fr" sz="2000" b="1" dirty="0">
                <a:latin typeface="Arial"/>
                <a:cs typeface="Arial"/>
              </a:endParaRPr>
            </a:p>
            <a:p>
              <a:pPr algn="ctr" rtl="0"/>
              <a:r>
                <a:rPr lang="fr" sz="2000" b="0" i="0" u="none" baseline="0">
                  <a:latin typeface="Arial"/>
                  <a:cs typeface="Arial"/>
                </a:rPr>
                <a:t>raisons pour lesquelles ils </a:t>
              </a:r>
              <a:r>
                <a:rPr lang="fr" sz="2000" b="1" i="0" u="sng" baseline="0">
                  <a:latin typeface="Arial"/>
                  <a:cs typeface="Arial"/>
                </a:rPr>
                <a:t>ne</a:t>
              </a:r>
              <a:r>
                <a:rPr lang="fr" sz="2000" b="0" i="0" u="none" baseline="0">
                  <a:latin typeface="Arial"/>
                  <a:cs typeface="Arial"/>
                </a:rPr>
                <a:t> soutiendraient </a:t>
              </a:r>
              <a:r>
                <a:rPr lang="fr" sz="2000" b="1" i="0" u="sng" baseline="0">
                  <a:latin typeface="Arial"/>
                  <a:cs typeface="Arial"/>
                </a:rPr>
                <a:t>pas</a:t>
              </a:r>
              <a:r>
                <a:rPr lang="fr" sz="2000" b="0" i="0" u="none" baseline="0">
                  <a:latin typeface="Arial"/>
                  <a:cs typeface="Arial"/>
                </a:rPr>
                <a:t> la vaccination</a:t>
              </a:r>
              <a:endParaRPr lang="fr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pPr algn="l" rtl="0"/>
            <a:r>
              <a:rPr lang="fr" b="0" i="0" u="none" baseline="0"/>
              <a:t>DEUX CONCEPTS IMPORTANTS POUR LES DÉCIDEURS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 rtl="0">
              <a:spcAft>
                <a:spcPts val="800"/>
              </a:spcAft>
            </a:pPr>
            <a:r>
              <a:rPr lang="fr" b="0" i="0" u="none" baseline="0">
                <a:solidFill>
                  <a:srgbClr val="41A2AA"/>
                </a:solidFill>
                <a:cs typeface="Arial"/>
              </a:rPr>
              <a:t>Comment la vaccination peut-elle s'intégrer dans…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41A2AA"/>
                </a:solidFill>
                <a:cs typeface="Arial"/>
              </a:rPr>
              <a:t>Les </a:t>
            </a:r>
            <a:r>
              <a:rPr lang="fr" b="1" i="0" u="none" baseline="0">
                <a:solidFill>
                  <a:srgbClr val="41A2AA"/>
                </a:solidFill>
                <a:cs typeface="Arial"/>
              </a:rPr>
              <a:t>positions</a:t>
            </a:r>
            <a:r>
              <a:rPr lang="fr" b="0" i="0" u="none" baseline="0">
                <a:solidFill>
                  <a:srgbClr val="41A2AA"/>
                </a:solidFill>
                <a:cs typeface="Arial"/>
              </a:rPr>
              <a:t> personnelles ou politiques de la partie prenante ?</a:t>
            </a:r>
            <a:endParaRPr lang="fr" dirty="0">
              <a:solidFill>
                <a:srgbClr val="41A2AA"/>
              </a:solidFill>
              <a:cs typeface="Arial"/>
            </a:endParaRP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41A2AA"/>
                </a:solidFill>
                <a:cs typeface="Arial"/>
              </a:rPr>
              <a:t>Les </a:t>
            </a:r>
            <a:r>
              <a:rPr lang="fr" b="1" i="0" u="none" baseline="0">
                <a:solidFill>
                  <a:srgbClr val="41A2AA"/>
                </a:solidFill>
                <a:cs typeface="Arial"/>
              </a:rPr>
              <a:t>agendas politiques</a:t>
            </a:r>
            <a:r>
              <a:rPr lang="fr" b="0" i="0" u="none" baseline="0">
                <a:solidFill>
                  <a:srgbClr val="41A2AA"/>
                </a:solidFill>
                <a:cs typeface="Arial"/>
              </a:rPr>
              <a:t> prioritaires de la partie prenante ?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41A2AA"/>
                </a:solidFill>
                <a:cs typeface="Arial"/>
              </a:rPr>
              <a:t>Les éventuels domaines dans lesquels la partie prenante pourrait </a:t>
            </a:r>
            <a:r>
              <a:rPr lang="fr" b="1" i="0" u="none" baseline="0">
                <a:solidFill>
                  <a:srgbClr val="41A2AA"/>
                </a:solidFill>
                <a:cs typeface="Arial"/>
              </a:rPr>
              <a:t>chercher à se distinguer</a:t>
            </a:r>
            <a:r>
              <a:rPr lang="fr" b="0" i="0" u="none" baseline="0">
                <a:solidFill>
                  <a:srgbClr val="41A2AA"/>
                </a:solidFill>
                <a:cs typeface="Arial"/>
              </a:rPr>
              <a:t> ?</a:t>
            </a:r>
            <a:endParaRPr lang="fr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727728" y="3824868"/>
            <a:ext cx="4168592" cy="27905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D'autres domaines (sanitaires) qui sont plus importants pour elle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Manque de connaissances des avantages sociaux liés à la vaccination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Manque de connaissances sur la rentabilité de la vaccination ?</a:t>
            </a:r>
            <a:endParaRPr lang="fr" dirty="0">
              <a:solidFill>
                <a:srgbClr val="C00000"/>
              </a:solidFill>
              <a:cs typeface="Arial"/>
            </a:endParaRP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Idées reçues sur la vaccination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Peur d'un environnement médiatique négatif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29456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166A-41DF-4FA0-8107-C67D7D35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7233648" cy="1143000"/>
          </a:xfrm>
        </p:spPr>
        <p:txBody>
          <a:bodyPr/>
          <a:lstStyle/>
          <a:p>
            <a:pPr algn="l" rtl="0"/>
            <a:r>
              <a:rPr lang="fr" b="0" i="0" u="none" baseline="0"/>
              <a:t>LA VACCINATION PEUT ÊTRE...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35AF9-CC80-4E06-AEBD-5E523810F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11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C872E96-C7CC-4BDB-9AD5-421F0A492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704939"/>
              </p:ext>
            </p:extLst>
          </p:nvPr>
        </p:nvGraphicFramePr>
        <p:xfrm>
          <a:off x="457200" y="1417637"/>
          <a:ext cx="8229600" cy="439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A5BF6E-CAC5-4B9B-8302-D9994DAB57E3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281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SOYEZ PRÊT À PRÉCISER…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12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00558F"/>
                    </a:solidFill>
                    <a:latin typeface="Arial"/>
                    <a:cs typeface="Arial"/>
                  </a:rPr>
                  <a:t>L'investissement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en des termes concrets 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41A2AA"/>
                    </a:solidFill>
                    <a:latin typeface="Arial"/>
                    <a:cs typeface="Arial"/>
                  </a:rPr>
                  <a:t>Les bénéfices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avec, dans la mesure du possible, des estimations quantitatives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5E8299"/>
                    </a:solidFill>
                    <a:latin typeface="Arial"/>
                    <a:cs typeface="Arial"/>
                  </a:rPr>
                  <a:t>Les étapes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comment, quand et où seront-elles mises en œuvre ?</a:t>
                </a: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5647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MAÎTRISEZ LES PROCÉDURES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l" rtl="0"/>
            <a:r>
              <a:rPr lang="fr" sz="1500" b="1" i="0" u="none" baseline="0" dirty="0"/>
              <a:t>Soyez au fait des procédures de prise de décision. </a:t>
            </a:r>
          </a:p>
          <a:p>
            <a:pPr marL="0" indent="0" algn="l" rtl="0"/>
            <a:r>
              <a:rPr lang="fr" sz="1500" b="1" i="0" u="none" baseline="0" dirty="0"/>
              <a:t>Sachez quand des décisions importantes doivent être prises...</a:t>
            </a:r>
          </a:p>
          <a:p>
            <a:endParaRPr lang="fr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13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535254"/>
              </p:ext>
            </p:extLst>
          </p:nvPr>
        </p:nvGraphicFramePr>
        <p:xfrm>
          <a:off x="0" y="1647947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4687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14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8" y="980728"/>
            <a:ext cx="4896544" cy="4896544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568046" y="1419648"/>
            <a:ext cx="2098251" cy="2009351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/>
                <a:t>Vous aider à être précis sur un sujet complexe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9"/>
            <a:ext cx="2077401" cy="2066448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/>
                <a:t>Vous aider à être cohérent et à répéter les informations clés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88898" y="3502448"/>
            <a:ext cx="2056549" cy="1983952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>
                  <a:solidFill>
                    <a:srgbClr val="00558F"/>
                  </a:solidFill>
                </a:rPr>
                <a:t>Aider à renforcer et consolider les connaissances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8"/>
            <a:ext cx="2077401" cy="2010528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dirty="0"/>
                <a:t>Vous aider</a:t>
              </a:r>
              <a:r>
                <a:rPr lang="fr" sz="2000" b="0" i="0" u="none" kern="1200" baseline="0" dirty="0"/>
                <a:t> à gérer les questions complexes et les défis qui se posent</a:t>
              </a:r>
              <a:endParaRPr lang="fr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 dirty="0"/>
              <a:t>ÉLABOREZ DES MESSAGES SIMPLES ET CLAIRS POUVANT…</a:t>
            </a:r>
            <a:endParaRPr lang="f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0966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15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DIFFUSEZ LES MESSAGES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458200" cy="4475256"/>
          </a:xfrm>
        </p:spPr>
        <p:txBody>
          <a:bodyPr>
            <a:normAutofit/>
          </a:bodyPr>
          <a:lstStyle/>
          <a:p>
            <a:pPr algn="l" rtl="0"/>
            <a:r>
              <a:rPr lang="fr" sz="2200" b="0" i="0" u="none" baseline="0" dirty="0"/>
              <a:t>Les messages ont plus d'impact lorsqu'ils sont véhiculés par plus d'une personne</a:t>
            </a:r>
          </a:p>
          <a:p>
            <a:endParaRPr lang="fr" sz="2200" dirty="0"/>
          </a:p>
          <a:p>
            <a:pPr algn="l" rtl="0"/>
            <a:r>
              <a:rPr lang="fr" sz="2200" b="0" i="0" u="none" baseline="0" dirty="0"/>
              <a:t>Veillez à ce que vos collègues et partenaires connaissent bien les messages </a:t>
            </a:r>
            <a:r>
              <a:rPr lang="fr-FR" sz="2200" b="0" i="0" u="none" baseline="0" dirty="0"/>
              <a:t>clés</a:t>
            </a:r>
            <a:endParaRPr lang="fr" sz="2200" b="0" i="0" u="none" baseline="0" dirty="0"/>
          </a:p>
          <a:p>
            <a:endParaRPr lang="fr" sz="2200" dirty="0"/>
          </a:p>
          <a:p>
            <a:pPr algn="l" rtl="0"/>
            <a:r>
              <a:rPr lang="fr" sz="2200" b="0" i="0" u="none" baseline="0" dirty="0"/>
              <a:t>Grâce à une bonne coordination de </a:t>
            </a:r>
            <a:r>
              <a:rPr lang="fr-FR" sz="2200" b="0" i="0" u="none" baseline="0" dirty="0"/>
              <a:t>la diffusion de</a:t>
            </a:r>
            <a:r>
              <a:rPr lang="fr" sz="2200" b="0" i="0" u="none" baseline="0" dirty="0"/>
              <a:t>s messages, vous éviterez toute confusion et perte de confiance</a:t>
            </a:r>
          </a:p>
          <a:p>
            <a:endParaRPr lang="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50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LISTE DE VÉRIFICATION</a:t>
            </a:r>
            <a:endParaRPr lang="fr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INDIQUEZ DES DONNÉES PROBANTES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Faits, données, graphiques et illustrations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SUSCITEZ L'ÉMOTION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Enfant </a:t>
                  </a: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 comme 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générations futures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MOTIVEZ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Bénéfices pour les parties prenantes d'un soutien à la vaccination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EXPLIQUEZ LES MENACES ET RISQUES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Notamme</a:t>
                  </a:r>
                  <a:r>
                    <a:rPr lang="fr-FR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nt les c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onséquences de l'inaction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RESTEZ SIMPLE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Évitez d'être trop technique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SOYEZ PERTINENT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Abordez les problèmes actuels et les motivations des parties prenantes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fr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fr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338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DC56-08B2-47F1-84C1-0E55192D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La prochaine présentation indiquera les types de données pouvant être utilisées en fonction de votre situation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8B06-76F6-48C3-AB18-04D566278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55380"/>
          </a:xfrm>
        </p:spPr>
        <p:txBody>
          <a:bodyPr>
            <a:normAutofit fontScale="70000" lnSpcReduction="20000"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fr" b="0" i="0" u="none" baseline="0" dirty="0"/>
              <a:t>Votre programme doit bénéficier de fonds supplémentaires </a:t>
            </a:r>
            <a:r>
              <a:rPr lang="fr-FR" b="0" i="0" u="none" baseline="0" dirty="0"/>
              <a:t>pour atteindre un objectif clair et </a:t>
            </a:r>
            <a:r>
              <a:rPr lang="fr" b="0" i="0" u="none" baseline="0" dirty="0"/>
              <a:t>une fin précise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fr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fr" b="0" i="0" u="none" baseline="0" dirty="0"/>
              <a:t>Le ministre de la Santé vous a demandé de faire une présentation lors d'une réunion intersectorielle présidée par le vice-Premier ministre au cours de laquelle il sera débattu des priorités du gouvernement pour les trois prochaines années.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fr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fr" b="0" i="0" u="none" baseline="0" dirty="0"/>
              <a:t>C'est une occasion en or pour présenter les objectifs et besoins de votre programme (tous les </a:t>
            </a:r>
            <a:r>
              <a:rPr lang="fr" b="1" i="0" u="none" baseline="0" dirty="0"/>
              <a:t>principaux décideurs</a:t>
            </a:r>
            <a:r>
              <a:rPr lang="fr" b="0" i="0" u="none" baseline="0" dirty="0"/>
              <a:t> seront présents, par exemple le ministre de la Planification, le ministre des Finances, etc.)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fr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fr-FR" b="0" i="0" u="none" baseline="0" dirty="0"/>
              <a:t>Vous avec </a:t>
            </a:r>
            <a:r>
              <a:rPr lang="fr" b="0" i="0" u="none" baseline="0" dirty="0"/>
              <a:t>10 minutes </a:t>
            </a:r>
            <a:r>
              <a:rPr lang="fr-FR" b="0" i="0" u="none" baseline="0" dirty="0"/>
              <a:t>pour </a:t>
            </a:r>
            <a:r>
              <a:rPr lang="fr-FR" b="0" i="0" u="none" baseline="0"/>
              <a:t>faire votre </a:t>
            </a:r>
            <a:r>
              <a:rPr lang="fr" b="0" i="0" u="none" baseline="0"/>
              <a:t>présentation</a:t>
            </a:r>
            <a:endParaRPr lang="fr" b="0" i="0" u="none" baseline="0" dirty="0"/>
          </a:p>
          <a:p>
            <a:pPr algn="l" rtl="0">
              <a:buFont typeface="Arial" panose="020B0604020202020204" pitchFamily="34" charset="0"/>
              <a:buChar char="•"/>
            </a:pPr>
            <a:endParaRPr lang="fr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fr" b="0" i="0" u="none" baseline="0" dirty="0"/>
              <a:t>Vous devez préparer la présentation (ou ses grandes lignes) en indiquant les réalisations, les défis, les futurs objectifs et besoins, tout en gardant à l'esprit les messages clés qui feront mouche auprès du public présent</a:t>
            </a:r>
          </a:p>
          <a:p>
            <a:endParaRPr lang="f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5E7C1-1043-4D95-8A25-8249F1068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417638"/>
            <a:ext cx="8229600" cy="609600"/>
          </a:xfrm>
        </p:spPr>
        <p:txBody>
          <a:bodyPr/>
          <a:lstStyle/>
          <a:p>
            <a:pPr algn="l" rtl="0"/>
            <a:r>
              <a:rPr lang="fr" b="1" i="0" u="none" baseline="0"/>
              <a:t>Nous passerons ensuite aux travaux de groupe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6E20F-3A59-4072-844F-CED5BF9E2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17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10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AD27D-CE1D-437A-9B3D-88C5FBC8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1396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MOBILISATION DE RESSOURCES POUR LA VACCINATION</a:t>
            </a:r>
            <a:endParaRPr lang="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07E97-1C5F-4993-8FF9-5041369A4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0297"/>
            <a:ext cx="8229600" cy="3053038"/>
          </a:xfrm>
        </p:spPr>
        <p:txBody>
          <a:bodyPr/>
          <a:lstStyle/>
          <a:p>
            <a:pPr marL="0" indent="0" algn="l" rtl="0">
              <a:spcAft>
                <a:spcPts val="0"/>
              </a:spcAft>
              <a:buNone/>
            </a:pPr>
            <a:r>
              <a:rPr lang="fr" b="0" i="0" u="none" baseline="0" dirty="0">
                <a:solidFill>
                  <a:schemeClr val="tx1"/>
                </a:solidFill>
              </a:rPr>
              <a:t>Initiative visant à obtenir ou à renforcer le soutien de parties prenantes clés et à influencer le public et l'agenda médiatique dans le but de garantir un financement durable à long terme du programme de vaccination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8B0CA-75B7-48C0-A465-8CBEFD5F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2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58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9F50-CFC9-4E92-9CEA-F7985EFA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048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IL SE PEUT QUE VOTRE FINANCEMENT DE LA VACCINATION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77FD-5AA3-4ED9-96BF-8099FDF5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5048"/>
            <a:ext cx="8229600" cy="305303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fr" b="0" i="0" u="none" baseline="0"/>
              <a:t>Doive être renforcé pour</a:t>
            </a:r>
          </a:p>
          <a:p>
            <a:pPr lvl="1" algn="l" rtl="0"/>
            <a:r>
              <a:rPr lang="fr" b="0" i="0" u="none" baseline="0"/>
              <a:t>L'introduction de nouveaux vaccins</a:t>
            </a:r>
          </a:p>
          <a:p>
            <a:pPr lvl="1" algn="l" rtl="0"/>
            <a:r>
              <a:rPr lang="fr" b="0" i="0" u="none" baseline="0"/>
              <a:t>Une cohorte croissante de naissances</a:t>
            </a:r>
          </a:p>
          <a:p>
            <a:pPr lvl="1" algn="l" rtl="0"/>
            <a:r>
              <a:rPr lang="fr" b="0" i="0" u="none" baseline="0"/>
              <a:t>Des besoins eu égard à la transition : augmentation rapide du cofinancement</a:t>
            </a:r>
          </a:p>
          <a:p>
            <a:pPr lvl="1" algn="l" rtl="0"/>
            <a:r>
              <a:rPr lang="fr" b="0" i="0" u="none" baseline="0"/>
              <a:t>L'adoption de mesures permettant d'augmenter la couverture et d'atteindre des populations spécifiques</a:t>
            </a:r>
          </a:p>
          <a:p>
            <a:pPr lvl="1" algn="l" rtl="0"/>
            <a:r>
              <a:rPr lang="fr" b="0" i="0" u="none" baseline="0"/>
              <a:t>La modernisation de la chaîne d'approvisionnement</a:t>
            </a:r>
          </a:p>
          <a:p>
            <a:pPr marL="457200" lvl="1" indent="0" algn="l" rtl="0">
              <a:buNone/>
            </a:pPr>
            <a:endParaRPr lang="fr" dirty="0"/>
          </a:p>
          <a:p>
            <a:pPr algn="l" rtl="0"/>
            <a:r>
              <a:rPr lang="fr" b="0" i="0" u="none" baseline="0"/>
              <a:t>Ou vous pouvez devoir justifier vos besoins de financement au fil du temps </a:t>
            </a:r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42B49-E3E3-4FEC-9758-C4FB0DEFD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3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F2ED09-DA71-4AFB-80F0-4F5510252EB9}"/>
              </a:ext>
            </a:extLst>
          </p:cNvPr>
          <p:cNvSpPr txBox="1">
            <a:spLocks/>
          </p:cNvSpPr>
          <p:nvPr/>
        </p:nvSpPr>
        <p:spPr>
          <a:xfrm>
            <a:off x="107504" y="432048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2400" b="0" i="0" kern="1200">
                <a:solidFill>
                  <a:schemeClr val="accent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35597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-361317" y="1233903"/>
            <a:ext cx="2574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fr" b="1" i="0" u="none" baseline="0" dirty="0">
                <a:solidFill>
                  <a:schemeClr val="bg1"/>
                </a:solidFill>
              </a:rPr>
              <a:t>ÉTAPE 1 : </a:t>
            </a:r>
            <a:r>
              <a:rPr lang="fr" b="0" i="0" u="none" baseline="0" dirty="0">
                <a:solidFill>
                  <a:schemeClr val="bg1"/>
                </a:solidFill>
              </a:rPr>
              <a:t>DÉFINIR VOS BESOINS DE FINANCEMENT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850451" y="2349830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" sz="2000" b="1" i="0" u="none" baseline="0" dirty="0">
                <a:solidFill>
                  <a:schemeClr val="bg1"/>
                </a:solidFill>
              </a:rPr>
              <a:t>ÉTAPE 2 : </a:t>
            </a:r>
            <a:r>
              <a:rPr lang="fr" sz="2000" b="0" i="0" u="none" baseline="0" dirty="0">
                <a:solidFill>
                  <a:schemeClr val="bg1"/>
                </a:solidFill>
              </a:rPr>
              <a:t>IDENTIFIER</a:t>
            </a:r>
            <a:br>
              <a:rPr lang="fr" sz="2000" b="0" i="0" u="none" baseline="0" dirty="0">
                <a:solidFill>
                  <a:schemeClr val="bg1"/>
                </a:solidFill>
              </a:rPr>
            </a:br>
            <a:r>
              <a:rPr lang="fr" sz="2000" b="0" i="0" u="none" baseline="0" dirty="0">
                <a:solidFill>
                  <a:schemeClr val="bg1"/>
                </a:solidFill>
              </a:rPr>
              <a:t>LES PARTIES PRENANTES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0" y="3178396"/>
            <a:ext cx="2377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" b="1" i="0" u="none" baseline="0" dirty="0">
                <a:solidFill>
                  <a:schemeClr val="bg1"/>
                </a:solidFill>
              </a:rPr>
              <a:t>ÉTAPE 3 : </a:t>
            </a:r>
            <a:r>
              <a:rPr lang="fr" b="0" i="0" u="none" baseline="0" dirty="0">
                <a:solidFill>
                  <a:schemeClr val="bg1"/>
                </a:solidFill>
              </a:rPr>
              <a:t>COMPRENDRE </a:t>
            </a:r>
            <a:br>
              <a:rPr lang="fr" b="0" i="0" u="none" baseline="0" dirty="0">
                <a:solidFill>
                  <a:schemeClr val="bg1"/>
                </a:solidFill>
              </a:rPr>
            </a:br>
            <a:r>
              <a:rPr lang="fr" b="0" i="0" u="none" baseline="0" dirty="0">
                <a:solidFill>
                  <a:schemeClr val="bg1"/>
                </a:solidFill>
              </a:rPr>
              <a:t>LES PARTIES PRENANTES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156261"/>
            <a:ext cx="2670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" b="1" i="0" u="none" baseline="0" dirty="0">
                <a:solidFill>
                  <a:schemeClr val="bg1"/>
                </a:solidFill>
              </a:rPr>
              <a:t>ÉTAPE 4 : </a:t>
            </a:r>
            <a:r>
              <a:rPr lang="fr" b="0" i="0" u="none" baseline="0" dirty="0">
                <a:solidFill>
                  <a:schemeClr val="bg1"/>
                </a:solidFill>
              </a:rPr>
              <a:t>JUSTIFIER LES INVESTISSEMENTS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731860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0"/>
            <a:r>
              <a:rPr lang="fr" sz="2000" b="1" i="0" u="none" baseline="0" dirty="0">
                <a:solidFill>
                  <a:schemeClr val="bg1"/>
                </a:solidFill>
              </a:rPr>
              <a:t>ÉTAPE 5 : </a:t>
            </a:r>
            <a:r>
              <a:rPr lang="fr" sz="2000" b="0" i="0" u="none" baseline="0" dirty="0">
                <a:solidFill>
                  <a:schemeClr val="bg1"/>
                </a:solidFill>
              </a:rPr>
              <a:t>PLANIFIER LES ACTIVITÉS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0CFDEF6-5371-4BD8-A215-A773CC129C25}"/>
              </a:ext>
            </a:extLst>
          </p:cNvPr>
          <p:cNvSpPr/>
          <p:nvPr/>
        </p:nvSpPr>
        <p:spPr>
          <a:xfrm>
            <a:off x="-126836" y="1841500"/>
            <a:ext cx="9550236" cy="3937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APPROCHE PAR ÉTAPE DE LA MOBILISATION DE RESSOURCES</a:t>
            </a:r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82064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QUESTIONS ESSENTIELLES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5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B6B674B-7657-411F-A5DF-EAFB36D129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248005"/>
              </p:ext>
            </p:extLst>
          </p:nvPr>
        </p:nvGraphicFramePr>
        <p:xfrm>
          <a:off x="-156132" y="622301"/>
          <a:ext cx="7585632" cy="5568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77786BE-34E2-47B4-AA69-A8C629BD1682}"/>
              </a:ext>
            </a:extLst>
          </p:cNvPr>
          <p:cNvSpPr txBox="1"/>
          <p:nvPr/>
        </p:nvSpPr>
        <p:spPr>
          <a:xfrm>
            <a:off x="5844520" y="1985925"/>
            <a:ext cx="3169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fr" b="1" i="0" u="none" baseline="0" dirty="0"/>
              <a:t>4. Comment pouvez-vous justifier les investissements sur la base de ce que vous savez des parties prenantes ?</a:t>
            </a:r>
            <a:endParaRPr lang="fr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5660EC-90C3-41CA-839F-B030279E8772}"/>
              </a:ext>
            </a:extLst>
          </p:cNvPr>
          <p:cNvSpPr txBox="1"/>
          <p:nvPr/>
        </p:nvSpPr>
        <p:spPr>
          <a:xfrm>
            <a:off x="2707342" y="3521668"/>
            <a:ext cx="502285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fr" sz="1900" b="1" i="0" u="none" baseline="0"/>
              <a:t>3. Comment vous assurez que votre demande n'étonne pas les décideurs ?</a:t>
            </a:r>
          </a:p>
          <a:p>
            <a:endParaRPr lang="fr" sz="19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C389F8-10C2-460C-8EF5-BC4C3B895F43}"/>
              </a:ext>
            </a:extLst>
          </p:cNvPr>
          <p:cNvSpPr txBox="1"/>
          <p:nvPr/>
        </p:nvSpPr>
        <p:spPr>
          <a:xfrm>
            <a:off x="1718984" y="4491164"/>
            <a:ext cx="65657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fr" sz="1900" b="1" i="0" u="none" baseline="0"/>
              <a:t>2. Comment pouvez-vous influencer le programme de vaccination ?</a:t>
            </a:r>
          </a:p>
          <a:p>
            <a:endParaRPr lang="fr" sz="19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0DB7C5-8B77-4D1B-BE29-40DFEFC82BEF}"/>
              </a:ext>
            </a:extLst>
          </p:cNvPr>
          <p:cNvSpPr txBox="1"/>
          <p:nvPr/>
        </p:nvSpPr>
        <p:spPr>
          <a:xfrm>
            <a:off x="1003300" y="5205175"/>
            <a:ext cx="548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fr" sz="1900" b="1" i="0" u="none" baseline="0"/>
              <a:t>1. Qui peut vous apporter un soutien ?</a:t>
            </a:r>
          </a:p>
          <a:p>
            <a:endParaRPr lang="fr" sz="1900" b="1" dirty="0"/>
          </a:p>
        </p:txBody>
      </p:sp>
    </p:spTree>
    <p:extLst>
      <p:ext uri="{BB962C8B-B14F-4D97-AF65-F5344CB8AC3E}">
        <p14:creationId xmlns:p14="http://schemas.microsoft.com/office/powerpoint/2010/main" val="240350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DÉFINIR VOS BESOINS DE FINANCEMENT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pPr algn="l" rtl="0"/>
            <a:r>
              <a:rPr lang="fr" sz="2400" b="0" i="0" u="none" baseline="0"/>
              <a:t>Quelles activités doivent-être menées afin d'atteindre votre objectif ?</a:t>
            </a:r>
            <a:endParaRPr lang="fr" sz="2400" dirty="0"/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coût de chacune des activités ?</a:t>
            </a:r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montant total des ressources requises (par catégorie de coût) ?</a:t>
            </a:r>
            <a:endParaRPr lang="fr" sz="2400" dirty="0"/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montant des fonds dont vous disposez ?</a:t>
            </a:r>
            <a:endParaRPr lang="fr" sz="2400" dirty="0"/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6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1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245653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pPr algn="l" rtl="0"/>
            <a:r>
              <a:rPr lang="fr" b="0" i="0" u="none" baseline="0"/>
              <a:t>IDENTIFIER LES PARTIES PRENANTES ET LES DÉCIDEURS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7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934676"/>
              </p:ext>
            </p:extLst>
          </p:nvPr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fr" sz="2800" b="1" i="0" u="none" baseline="0">
                <a:solidFill>
                  <a:schemeClr val="accent1"/>
                </a:solidFill>
              </a:rPr>
              <a:t>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43361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8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419872" y="2996952"/>
            <a:ext cx="194418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DÉCIDEURS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1944188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FONCTIONNAIRES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1800208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MÉDIAS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851926" y="1556792"/>
            <a:ext cx="1800191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4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PARLEMENT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979712" y="3356992"/>
            <a:ext cx="1656190" cy="1656175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EXPERTS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COMITÉS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364088" y="3789040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LEADERS D'OPINION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PENSEZ AUX PARTIES PRENANTES AYANT UNE INFLUENCE DIRECTE ET INDIRECTE SUR LE FINANCEMENT DE LA VACCINATION</a:t>
            </a:r>
            <a:endParaRPr lang="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9257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/>
              <a:t>LE QUOTIDIEN DES DÉCIDEURS</a:t>
            </a:r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9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162237"/>
              </p:ext>
            </p:extLst>
          </p:nvPr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259084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D1DF2435BB006A4EB48DC2F170205CA1" ma:contentTypeVersion="4" ma:contentTypeDescription="Create a new document." ma:contentTypeScope="" ma:versionID="4ceb07d3f29f4f75ed2a9e5554d44026">
  <xsd:schema xmlns:xsd="http://www.w3.org/2001/XMLSchema" xmlns:xs="http://www.w3.org/2001/XMLSchema" xmlns:p="http://schemas.microsoft.com/office/2006/metadata/properties" xmlns:ns2="2af4539b-39f3-4771-ac1a-16de5a20c394" targetNamespace="http://schemas.microsoft.com/office/2006/metadata/properties" ma:root="true" ma:fieldsID="0738113eb48008679cdea5f3923427d1" ns2:_="">
    <xsd:import namespace="2af4539b-39f3-4771-ac1a-16de5a20c394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-1;#Communications|d8600aaf-13ee-4a11-996f-f272b3ac4916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8F70BE-E4CC-4D73-8BA0-08FE658F0A9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af4539b-39f3-4771-ac1a-16de5a20c39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09E880-9EA9-4D12-BE04-9D0443764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f4539b-39f3-4771-ac1a-16de5a20c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12687</TotalTime>
  <Words>1009</Words>
  <Application>Microsoft Office PowerPoint</Application>
  <PresentationFormat>On-screen Show (4:3)</PresentationFormat>
  <Paragraphs>159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Museo Sans 300</vt:lpstr>
      <vt:lpstr>Museo Slab 300</vt:lpstr>
      <vt:lpstr>Wingdings</vt:lpstr>
      <vt:lpstr>R4D_StandardTemplate_MAC</vt:lpstr>
      <vt:lpstr>Récit d'une histoire - Pourquoi investir dans la vaccination est une priorité pour notre pays</vt:lpstr>
      <vt:lpstr>MOBILISATION DE RESSOURCES POUR LA VACCINATION</vt:lpstr>
      <vt:lpstr>IL SE PEUT QUE VOTRE FINANCEMENT DE LA VACCINATION :</vt:lpstr>
      <vt:lpstr>APPROCHE PAR ÉTAPE DE LA MOBILISATION DE RESSOURCES</vt:lpstr>
      <vt:lpstr>QUESTIONS ESSENTIELLES</vt:lpstr>
      <vt:lpstr>DÉFINIR VOS BESOINS DE FINANCEMENT</vt:lpstr>
      <vt:lpstr>IDENTIFIER LES PARTIES PRENANTES ET LES DÉCIDEURS</vt:lpstr>
      <vt:lpstr>PENSEZ AUX PARTIES PRENANTES AYANT UNE INFLUENCE DIRECTE ET INDIRECTE SUR LE FINANCEMENT DE LA VACCINATION</vt:lpstr>
      <vt:lpstr>LE QUOTIDIEN DES DÉCIDEURS</vt:lpstr>
      <vt:lpstr>DEUX CONCEPTS IMPORTANTS POUR LES DÉCIDEURS</vt:lpstr>
      <vt:lpstr>LA VACCINATION PEUT ÊTRE...</vt:lpstr>
      <vt:lpstr>SOYEZ PRÊT À PRÉCISER…</vt:lpstr>
      <vt:lpstr>MAÎTRISEZ LES PROCÉDURES</vt:lpstr>
      <vt:lpstr>ÉLABOREZ DES MESSAGES SIMPLES ET CLAIRS POUVANT…</vt:lpstr>
      <vt:lpstr>DIFFUSEZ LES MESSAGES</vt:lpstr>
      <vt:lpstr>LISTE DE VÉRIFICATION</vt:lpstr>
      <vt:lpstr>La prochaine présentation indiquera les types de données pouvant être utilisées en fonction de votre situation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Candice Hwang</cp:lastModifiedBy>
  <cp:revision>263</cp:revision>
  <cp:lastPrinted>2017-10-25T18:40:38Z</cp:lastPrinted>
  <dcterms:created xsi:type="dcterms:W3CDTF">2013-09-25T20:04:22Z</dcterms:created>
  <dcterms:modified xsi:type="dcterms:W3CDTF">2017-12-14T17:37:41Z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0x010100C4C8B401AAE50B4896808F1C5415D9AD00D1DF2435BB006A4EB48DC2F170205CA1</vt:lpwstr>
  </property>
  <property fmtid="{D5CDD505-2E9C-101B-9397-08002B2CF9AE}" pid="3" name="OW-Topics">
    <vt:lpwstr>8;#Communications|d8600aaf-13ee-4a11-996f-f272b3ac4916</vt:lpwstr>
  </property>
</Properties>
</file>