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53"/>
  </p:notesMasterIdLst>
  <p:handoutMasterIdLst>
    <p:handoutMasterId r:id="rId54"/>
  </p:handoutMasterIdLst>
  <p:sldIdLst>
    <p:sldId id="331" r:id="rId5"/>
    <p:sldId id="305" r:id="rId6"/>
    <p:sldId id="281" r:id="rId7"/>
    <p:sldId id="339" r:id="rId8"/>
    <p:sldId id="341" r:id="rId9"/>
    <p:sldId id="306" r:id="rId10"/>
    <p:sldId id="282" r:id="rId11"/>
    <p:sldId id="288" r:id="rId12"/>
    <p:sldId id="293" r:id="rId13"/>
    <p:sldId id="294" r:id="rId14"/>
    <p:sldId id="298" r:id="rId15"/>
    <p:sldId id="330" r:id="rId16"/>
    <p:sldId id="335" r:id="rId17"/>
    <p:sldId id="337" r:id="rId18"/>
    <p:sldId id="310" r:id="rId19"/>
    <p:sldId id="311" r:id="rId20"/>
    <p:sldId id="318" r:id="rId21"/>
    <p:sldId id="315" r:id="rId22"/>
    <p:sldId id="307" r:id="rId23"/>
    <p:sldId id="319" r:id="rId24"/>
    <p:sldId id="283" r:id="rId25"/>
    <p:sldId id="287" r:id="rId26"/>
    <p:sldId id="340" r:id="rId27"/>
    <p:sldId id="289" r:id="rId28"/>
    <p:sldId id="326" r:id="rId29"/>
    <p:sldId id="316" r:id="rId30"/>
    <p:sldId id="308" r:id="rId31"/>
    <p:sldId id="286" r:id="rId32"/>
    <p:sldId id="338" r:id="rId33"/>
    <p:sldId id="284" r:id="rId34"/>
    <p:sldId id="343" r:id="rId35"/>
    <p:sldId id="303" r:id="rId36"/>
    <p:sldId id="314" r:id="rId37"/>
    <p:sldId id="342" r:id="rId38"/>
    <p:sldId id="292" r:id="rId39"/>
    <p:sldId id="321" r:id="rId40"/>
    <p:sldId id="322" r:id="rId41"/>
    <p:sldId id="323" r:id="rId42"/>
    <p:sldId id="324" r:id="rId43"/>
    <p:sldId id="296" r:id="rId44"/>
    <p:sldId id="295" r:id="rId45"/>
    <p:sldId id="327" r:id="rId46"/>
    <p:sldId id="325" r:id="rId47"/>
    <p:sldId id="333" r:id="rId48"/>
    <p:sldId id="332" r:id="rId49"/>
    <p:sldId id="334" r:id="rId50"/>
    <p:sldId id="313" r:id="rId51"/>
    <p:sldId id="290" r:id="rId52"/>
  </p:sldIdLst>
  <p:sldSz cx="9144000" cy="6858000" type="screen4x3"/>
  <p:notesSz cx="7010400" cy="9296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4D17" initials="R" lastIdx="2" clrIdx="0"/>
  <p:cmAuthor id="1" name="Candice Hwang" initials="CH" lastIdx="0" clrIdx="1">
    <p:extLst/>
  </p:cmAuthor>
  <p:cmAuthor id="2" name="Meghan O'Connell" initials="MO" lastIdx="7" clrIdx="2">
    <p:extLst/>
  </p:cmAuthor>
  <p:cmAuthor id="3" name="Paul Wilson" initials="" lastIdx="28" clrIdx="3"/>
  <p:cmAuthor id="4" name="Helen Saxenian" initials="HS" lastIdx="4" clrIdx="4">
    <p:extLst/>
  </p:cmAuthor>
  <p:cmAuthor id="5" name="Author" initials="A" lastIdx="16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32726"/>
    <a:srgbClr val="000000"/>
    <a:srgbClr val="636466"/>
    <a:srgbClr val="313231"/>
    <a:srgbClr val="00A6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92415" autoAdjust="0"/>
  </p:normalViewPr>
  <p:slideViewPr>
    <p:cSldViewPr snapToGrid="0">
      <p:cViewPr varScale="1">
        <p:scale>
          <a:sx n="59" d="100"/>
          <a:sy n="59" d="100"/>
        </p:scale>
        <p:origin x="82" y="437"/>
      </p:cViewPr>
      <p:guideLst>
        <p:guide orient="horz" pos="2160"/>
        <p:guide pos="2880"/>
        <p:guide orient="horz"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'[Data_Extract_From_World_Development_Indicators (2).xlsx]Data'!$D$2</c:f>
              <c:strCache>
                <c:ptCount val="1"/>
                <c:pt idx="0">
                  <c:v>LMIC Average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(2).xlsx]Data'!$E$2:$G$2</c:f>
              <c:numCache>
                <c:formatCode>0.00</c:formatCode>
                <c:ptCount val="3"/>
                <c:pt idx="0">
                  <c:v>6.9104358572316382</c:v>
                </c:pt>
                <c:pt idx="1">
                  <c:v>6.9133111464604324</c:v>
                </c:pt>
                <c:pt idx="2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1E-4257-AD9C-FB896AE3B46F}"/>
            </c:ext>
          </c:extLst>
        </c:ser>
        <c:ser>
          <c:idx val="1"/>
          <c:order val="1"/>
          <c:tx>
            <c:strRef>
              <c:f>'[Data_Extract_From_World_Development_Indicators (2).xlsx]Data'!$D$3</c:f>
              <c:strCache>
                <c:ptCount val="1"/>
                <c:pt idx="0">
                  <c:v>Neighbor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(2).xlsx]Data'!$E$3:$G$3</c:f>
              <c:numCache>
                <c:formatCode>0.00</c:formatCode>
                <c:ptCount val="3"/>
                <c:pt idx="0">
                  <c:v>6.0933767200000002</c:v>
                </c:pt>
                <c:pt idx="1">
                  <c:v>6.0290047900000001</c:v>
                </c:pt>
                <c:pt idx="2">
                  <c:v>5.7300650500000003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1E-4257-AD9C-FB896AE3B46F}"/>
            </c:ext>
          </c:extLst>
        </c:ser>
        <c:ser>
          <c:idx val="2"/>
          <c:order val="2"/>
          <c:tx>
            <c:strRef>
              <c:f>'[Data_Extract_From_World_Development_Indicators (2).xlsx]Data'!$D$4</c:f>
              <c:strCache>
                <c:ptCount val="1"/>
                <c:pt idx="0">
                  <c:v>Our country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(2).xlsx]Data'!$E$4:$G$4</c:f>
              <c:numCache>
                <c:formatCode>0.00</c:formatCode>
                <c:ptCount val="3"/>
                <c:pt idx="0">
                  <c:v>3.44296158</c:v>
                </c:pt>
                <c:pt idx="1">
                  <c:v>3.44296158</c:v>
                </c:pt>
                <c:pt idx="2">
                  <c:v>3.44296158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1E-4257-AD9C-FB896AE3B46F}"/>
            </c:ext>
          </c:extLst>
        </c:ser>
        <c:ser>
          <c:idx val="3"/>
          <c:order val="3"/>
          <c:tx>
            <c:strRef>
              <c:f>'[Data_Extract_From_World_Development_Indicators (2).xlsx]Data'!$D$5</c:f>
              <c:strCache>
                <c:ptCount val="1"/>
                <c:pt idx="0">
                  <c:v>Neighbor 2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cat>
            <c:numRef>
              <c:f>'[Data_Extract_From_World_Development_Indicators (2).xlsx]Data'!$E$1:$G$1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'[Data_Extract_From_World_Development_Indicators (2).xlsx]Data'!$E$5:$G$5</c:f>
              <c:numCache>
                <c:formatCode>0.00</c:formatCode>
                <c:ptCount val="3"/>
                <c:pt idx="0">
                  <c:v>12.659274910000001</c:v>
                </c:pt>
                <c:pt idx="1">
                  <c:v>13.190241</c:v>
                </c:pt>
                <c:pt idx="2">
                  <c:v>14.22160103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1E-4257-AD9C-FB896AE3B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32872"/>
        <c:axId val="-2118272584"/>
      </c:lineChart>
      <c:catAx>
        <c:axId val="-212983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272584"/>
        <c:crosses val="autoZero"/>
        <c:auto val="1"/>
        <c:lblAlgn val="ctr"/>
        <c:lblOffset val="100"/>
        <c:noMultiLvlLbl val="0"/>
      </c:catAx>
      <c:valAx>
        <c:axId val="-211827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8328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'[Data_Extract_From_World_Development_Indicators (6).xlsx]Data'!$A$2:$A$5</c:f>
              <c:strCache>
                <c:ptCount val="4"/>
                <c:pt idx="0">
                  <c:v>Lower middle income country average</c:v>
                </c:pt>
                <c:pt idx="1">
                  <c:v>Our country</c:v>
                </c:pt>
                <c:pt idx="2">
                  <c:v>Neighbor 1</c:v>
                </c:pt>
                <c:pt idx="3">
                  <c:v>Neighbor 2</c:v>
                </c:pt>
              </c:strCache>
            </c:strRef>
          </c:cat>
          <c:val>
            <c:numRef>
              <c:f>'[Data_Extract_From_World_Development_Indicators (6).xlsx]Data'!$B$2:$B$5</c:f>
              <c:numCache>
                <c:formatCode>_("$"* #,##0_);_("$"* \(#,##0\);_("$"* "-"??_);_(@_)</c:formatCode>
                <c:ptCount val="4"/>
                <c:pt idx="0">
                  <c:v>34.176801768865133</c:v>
                </c:pt>
                <c:pt idx="1">
                  <c:v>16.458741075895631</c:v>
                </c:pt>
                <c:pt idx="2">
                  <c:v>37.556972898503979</c:v>
                </c:pt>
                <c:pt idx="3">
                  <c:v>76.961657896933644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3-47AE-90A6-423F100D97A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146827048"/>
        <c:axId val="2053755784"/>
      </c:barChart>
      <c:catAx>
        <c:axId val="2146827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755784"/>
        <c:crosses val="autoZero"/>
        <c:auto val="1"/>
        <c:lblAlgn val="ctr"/>
        <c:lblOffset val="100"/>
        <c:noMultiLvlLbl val="0"/>
      </c:catAx>
      <c:valAx>
        <c:axId val="20537557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82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0.55117</cdr:x>
      <cdr:y>0.3054</cdr:y>
    </cdr:from>
    <cdr:to>
      <cdr:x>0.89001</cdr:x>
      <cdr:y>0.51849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42863E7-03E1-4963-B22B-AE9E8A7C0276}"/>
            </a:ext>
          </a:extLst>
        </cdr:cNvPr>
        <cdr:cNvSpPr txBox="1"/>
      </cdr:nvSpPr>
      <cdr:spPr>
        <a:xfrm xmlns:a="http://schemas.openxmlformats.org/drawingml/2006/main">
          <a:off x="4535927" y="932299"/>
          <a:ext cx="2788477" cy="65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0.13382</cdr:x>
      <cdr:y>0.06617</cdr:y>
    </cdr:from>
    <cdr:to>
      <cdr:x>0.37336</cdr:x>
      <cdr:y>0.16181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FE85D56C-4582-42B0-B8C3-480EF3092F1B}"/>
            </a:ext>
          </a:extLst>
        </cdr:cNvPr>
        <cdr:cNvSpPr txBox="1"/>
      </cdr:nvSpPr>
      <cdr:spPr>
        <a:xfrm xmlns:a="http://schemas.openxmlformats.org/drawingml/2006/main">
          <a:off x="1101271" y="202000"/>
          <a:ext cx="1971293" cy="291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Sylfaen" panose="010A0502050306030303" pitchFamily="18" charset="0"/>
            </a:rPr>
            <a:t>Соседняя страна </a:t>
          </a:r>
          <a:r>
            <a:rPr lang="en-US" sz="1600" dirty="0">
              <a:latin typeface="Sylfaen" panose="010A0502050306030303" pitchFamily="18" charset="0"/>
            </a:rPr>
            <a:t>1</a:t>
          </a:r>
        </a:p>
        <a:p xmlns:a="http://schemas.openxmlformats.org/drawingml/2006/main">
          <a:endParaRPr lang="en-US" sz="1100" dirty="0"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0.28651</cdr:x>
      <cdr:y>0.58482</cdr:y>
    </cdr:from>
    <cdr:to>
      <cdr:x>0.60142</cdr:x>
      <cdr:y>0.69286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B56DD441-D94C-4329-AC16-02BE05431548}"/>
            </a:ext>
          </a:extLst>
        </cdr:cNvPr>
        <cdr:cNvSpPr txBox="1"/>
      </cdr:nvSpPr>
      <cdr:spPr>
        <a:xfrm xmlns:a="http://schemas.openxmlformats.org/drawingml/2006/main">
          <a:off x="2357853" y="1785317"/>
          <a:ext cx="2591593" cy="329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Sylfaen" panose="010A0502050306030303" pitchFamily="18" charset="0"/>
            </a:rPr>
            <a:t>Соседняя страна </a:t>
          </a:r>
          <a:r>
            <a:rPr lang="en-US" sz="1600" dirty="0">
              <a:latin typeface="Sylfaen" panose="010A0502050306030303" pitchFamily="18" charset="0"/>
            </a:rPr>
            <a:t>2</a:t>
          </a:r>
        </a:p>
        <a:p xmlns:a="http://schemas.openxmlformats.org/drawingml/2006/main">
          <a:endParaRPr lang="en-US" sz="1100" dirty="0">
            <a:latin typeface="Sylfaen" panose="010A0502050306030303" pitchFamily="18" charset="0"/>
          </a:endParaRPr>
        </a:p>
      </cdr:txBody>
    </cdr:sp>
  </cdr:relSizeAnchor>
  <cdr:relSizeAnchor xmlns:cdr="http://schemas.openxmlformats.org/drawingml/2006/chartDrawing">
    <cdr:from>
      <cdr:x>0.45302</cdr:x>
      <cdr:y>0.58482</cdr:y>
    </cdr:from>
    <cdr:to>
      <cdr:x>0.46122</cdr:x>
      <cdr:y>0.63508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B41D8A95-4BCF-42D7-9C6B-34E332C1CDB0}"/>
            </a:ext>
          </a:extLst>
        </cdr:cNvPr>
        <cdr:cNvCxnSpPr/>
      </cdr:nvCxnSpPr>
      <cdr:spPr>
        <a:xfrm xmlns:a="http://schemas.openxmlformats.org/drawingml/2006/main" flipV="1">
          <a:off x="3728174" y="1785330"/>
          <a:ext cx="67507" cy="15342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0.75413</cdr:x>
      <cdr:y>0.44008</cdr:y>
    </cdr:from>
    <cdr:to>
      <cdr:x>0.76249</cdr:x>
      <cdr:y>0.47828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1A8ED5B-4BF0-4420-9B3A-F505D31D8586}"/>
            </a:ext>
          </a:extLst>
        </cdr:cNvPr>
        <cdr:cNvCxnSpPr/>
      </cdr:nvCxnSpPr>
      <cdr:spPr>
        <a:xfrm xmlns:a="http://schemas.openxmlformats.org/drawingml/2006/main" flipH="1">
          <a:off x="6206192" y="1343472"/>
          <a:ext cx="68801" cy="1166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0.34862</cdr:x>
      <cdr:y>0.12246</cdr:y>
    </cdr:from>
    <cdr:to>
      <cdr:x>0.36055</cdr:x>
      <cdr:y>0.13854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6294F907-3947-4090-A728-71169EA7B66B}"/>
            </a:ext>
          </a:extLst>
        </cdr:cNvPr>
        <cdr:cNvCxnSpPr/>
      </cdr:nvCxnSpPr>
      <cdr:spPr>
        <a:xfrm xmlns:a="http://schemas.openxmlformats.org/drawingml/2006/main">
          <a:off x="2869007" y="373840"/>
          <a:ext cx="98190" cy="4909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0.19927</cdr:x>
      <cdr:y>0.31114</cdr:y>
    </cdr:from>
    <cdr:to>
      <cdr:x>0.30802</cdr:x>
      <cdr:y>0.41196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639884" y="949840"/>
          <a:ext cx="895032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Sylfaen" panose="010A0502050306030303" pitchFamily="18" charset="0"/>
            </a:rPr>
            <a:t>    Сосед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0.16805</cdr:x>
      <cdr:y>0.52792</cdr:y>
    </cdr:from>
    <cdr:to>
      <cdr:x>0.32326</cdr:x>
      <cdr:y>0.62874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382964" y="1611611"/>
          <a:ext cx="1277369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Sylfaen" panose="010A0502050306030303" pitchFamily="18" charset="0"/>
            </a:rPr>
            <a:t>Наша страна 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0.17422</cdr:x>
      <cdr:y>0.54456</cdr:y>
    </cdr:from>
    <cdr:to>
      <cdr:x>0.32944</cdr:x>
      <cdr:y>0.64538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433764" y="1662411"/>
          <a:ext cx="1277369" cy="3077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>
              <a:latin typeface="Sylfaen" panose="010A0502050306030303" pitchFamily="18" charset="0"/>
            </a:rPr>
            <a:t>Наша страна 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8352C-296D-42CA-A463-2F57CA5FDD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A4262-8931-415F-B1B5-714E4C9050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3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77759-450C-42D8-80EB-C7C116B7354F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4A24C-AFCB-4A6C-8554-AA6AFB4FE5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D771F-EE24-4F8A-A41F-EFDA7574D8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38770-CBDE-4243-BE4F-2124BDA91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8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5AAEE-3CD4-46D4-B6B1-0D5AAD7F8252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4793-9554-4379-906D-F78EEC415C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10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24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3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4793-9554-4379-906D-F78EEC415CF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4682" y="2566214"/>
            <a:ext cx="7924800" cy="1600200"/>
          </a:xfrm>
        </p:spPr>
        <p:txBody>
          <a:bodyPr anchor="b" anchorCtr="0"/>
          <a:lstStyle>
            <a:lvl1pPr algn="l">
              <a:lnSpc>
                <a:spcPts val="4000"/>
              </a:lnSpc>
              <a:defRPr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4681" y="4136032"/>
            <a:ext cx="6248400" cy="609600"/>
          </a:xfrm>
        </p:spPr>
        <p:txBody>
          <a:bodyPr/>
          <a:lstStyle>
            <a:lvl1pPr marL="0" indent="0" algn="l">
              <a:buNone/>
              <a:defRPr sz="2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94701" y="5723986"/>
            <a:ext cx="4343400" cy="652709"/>
          </a:xfrm>
          <a:noFill/>
        </p:spPr>
        <p:txBody>
          <a:bodyPr/>
          <a:lstStyle>
            <a:lvl1pPr marL="0" marR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i="0" baseline="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Presentation Location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edit Presentation Date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794701" y="6360124"/>
            <a:ext cx="3665639" cy="304800"/>
          </a:xfrm>
        </p:spPr>
        <p:txBody>
          <a:bodyPr>
            <a:normAutofit/>
          </a:bodyPr>
          <a:lstStyle>
            <a:lvl1pPr marL="0">
              <a:spcBef>
                <a:spcPts val="0"/>
              </a:spcBef>
              <a:buNone/>
              <a:defRPr sz="11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presenter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1513" y="4162348"/>
            <a:ext cx="7486564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NCT-logo_ƒ-1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" y="650478"/>
            <a:ext cx="3179046" cy="1144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AD3A415-422C-478D-AA41-E452CDDA71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2041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00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dirty="0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800100" indent="-342900">
              <a:buClr>
                <a:schemeClr val="accent1"/>
              </a:buClr>
              <a:buFont typeface="Wingdings" charset="2"/>
              <a:buChar char="§"/>
              <a:defRPr sz="1800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300" indent="-342900">
              <a:buClr>
                <a:schemeClr val="accent1"/>
              </a:buClr>
              <a:buFont typeface="Wingdings" charset="2"/>
              <a:buChar char="§"/>
              <a:defRPr sz="1600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500" indent="-342900">
              <a:buClr>
                <a:schemeClr val="accent1"/>
              </a:buClr>
              <a:buFont typeface="Wingdings" charset="2"/>
              <a:buChar char="§"/>
              <a:defRPr sz="1400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00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5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200" indent="-457200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800100" indent="-342900">
              <a:buClr>
                <a:srgbClr val="00A6B6"/>
              </a:buClr>
              <a:buFontTx/>
              <a:buNone/>
              <a:defRPr sz="1800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300" indent="-342900">
              <a:buClr>
                <a:srgbClr val="00A6B6"/>
              </a:buClr>
              <a:buFontTx/>
              <a:buNone/>
              <a:defRPr sz="1600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500" indent="-342900">
              <a:buClr>
                <a:srgbClr val="00A6B6"/>
              </a:buClr>
              <a:buFontTx/>
              <a:buNone/>
              <a:defRPr sz="1400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00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 dirty="0">
                <a:latin typeface="Arial"/>
                <a:cs typeface="Arial"/>
              </a:rPr>
              <a:t> | </a:t>
            </a:r>
            <a:r>
              <a:rPr lang="en-US" dirty="0" err="1">
                <a:latin typeface="Arial"/>
                <a:cs typeface="Arial"/>
              </a:rPr>
              <a:t>www.lnct.global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FA83FBE-BDBE-4E27-B50F-44D4FCD41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48525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" name="think-cell Slide" r:id="rId8" imgW="530" imgH="531" progId="TCLayout.ActiveDocument.1">
                  <p:embed/>
                </p:oleObj>
              </mc:Choice>
              <mc:Fallback>
                <p:oleObj name="think-cell Slide" r:id="rId8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6" r:id="rId3"/>
    <p:sldLayoutId id="214748367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00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00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286/e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pps.who.int/nha/database/Select/Indicators/e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nha/database/Home/Index/en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ho.int/immunization/newsroom/global_immunization_data_july_2014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munizationfinancing.org/en/immunization-fundamentals/universal-health-coverage-and-immunization-financ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knowledge.worldbank.org/handle/10986/644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6/60503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4/4/98-0404_article" TargetMode="External"/><Relationship Id="rId2" Type="http://schemas.openxmlformats.org/officeDocument/2006/relationships/hyperlink" Target="https://www.cdc.gov/vaccines/vac-gen/why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26055296" TargetMode="External"/><Relationship Id="rId5" Type="http://schemas.openxmlformats.org/officeDocument/2006/relationships/hyperlink" Target="https://www.ncbi.nlm.nih.gov/pubmed/12867830" TargetMode="External"/><Relationship Id="rId4" Type="http://schemas.openxmlformats.org/officeDocument/2006/relationships/hyperlink" Target="https://www.ncbi.nlm.nih.gov/pubmed/8483621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.who.int/en/health-topics/disease-prevention/vaccines-and-immunization/publications/vaccination-and-trust-library-1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ampaigns/immunization-week/2017/infographic/en/" TargetMode="External"/><Relationship Id="rId2" Type="http://schemas.openxmlformats.org/officeDocument/2006/relationships/hyperlink" Target="http://polioeradication.org/polio-today/polio-now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csr/disease/smallpox/e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isease/smallpox/e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339" y="2531011"/>
            <a:ext cx="7924800" cy="16002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Рассказывая историю - почему инвестирование в иммунизацию является приоритетом для нашей страны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339" y="4236539"/>
            <a:ext cx="6810571" cy="737121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Часть </a:t>
            </a:r>
            <a:r>
              <a:rPr lang="en-US" dirty="0">
                <a:latin typeface="Sylfaen" panose="010A0502050306030303" pitchFamily="18" charset="0"/>
              </a:rPr>
              <a:t>1</a:t>
            </a:r>
            <a:r>
              <a:rPr lang="ru-RU" dirty="0">
                <a:latin typeface="Sylfaen" panose="010A0502050306030303" pitchFamily="18" charset="0"/>
              </a:rPr>
              <a:t>: Примеры ключевых тезисов и вспомогательных данных для различных инвестиционных потребностей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42339" y="5447665"/>
            <a:ext cx="7467390" cy="737121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Примечание: эта презентация в значительной степени опирается на материалы из Библиотеки по поддержке иммунизации ВОЗ, а также на другие работы. На этом собрании будут доступны копии материалов из Библиотеки по поддержке иммунизации.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300" y="1345634"/>
            <a:ext cx="193548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1200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47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99C4-0FE2-4DF6-AAD6-7576869E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Пример: вакцина против кори привела к 99%-ному сокращению случаев кори по сравнению с периодом до вакцинации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7" name="Content Placeholder 6" descr="A person looking at the camera&#10;&#10;Description generated with high confidence">
            <a:extLst>
              <a:ext uri="{FF2B5EF4-FFF2-40B4-BE49-F238E27FC236}">
                <a16:creationId xmlns:a16="http://schemas.microsoft.com/office/drawing/2014/main" id="{EA684984-0877-4D8D-B7BA-BA6AFC86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443" y="1289898"/>
            <a:ext cx="2935822" cy="450279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A31E7-E019-4CB6-B7EB-CDA962A51D7B}"/>
              </a:ext>
            </a:extLst>
          </p:cNvPr>
          <p:cNvSpPr txBox="1"/>
          <p:nvPr/>
        </p:nvSpPr>
        <p:spPr>
          <a:xfrm>
            <a:off x="2354094" y="6034813"/>
            <a:ext cx="467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latin typeface="Sylfaen" panose="010A0502050306030303" pitchFamily="18" charset="0"/>
              </a:rPr>
              <a:t>Фото: Ребенок с сыпью от кори</a:t>
            </a:r>
            <a:endParaRPr lang="en-US" sz="1100" dirty="0">
              <a:latin typeface="Sylfaen" panose="010A0502050306030303" pitchFamily="18" charset="0"/>
            </a:endParaRPr>
          </a:p>
          <a:p>
            <a:r>
              <a:rPr lang="ru-RU" sz="1100" dirty="0">
                <a:latin typeface="Sylfaen" panose="010A0502050306030303" pitchFamily="18" charset="0"/>
              </a:rPr>
              <a:t>Источник фотографии </a:t>
            </a:r>
            <a:r>
              <a:rPr lang="en-US" sz="1100" dirty="0">
                <a:latin typeface="Sylfaen" panose="010A0502050306030303" pitchFamily="18" charset="0"/>
              </a:rPr>
              <a:t>CDC/NIP/</a:t>
            </a:r>
            <a:r>
              <a:rPr lang="ru-RU" sz="1100" dirty="0">
                <a:latin typeface="Sylfaen" panose="010A0502050306030303" pitchFamily="18" charset="0"/>
              </a:rPr>
              <a:t>Барбара Райс</a:t>
            </a:r>
            <a:r>
              <a:rPr lang="en-US" sz="1100" dirty="0">
                <a:latin typeface="Sylfaen" panose="010A0502050306030303" pitchFamily="18" charset="0"/>
              </a:rPr>
              <a:t>, </a:t>
            </a:r>
            <a:r>
              <a:rPr lang="ru-RU" sz="1100" dirty="0">
                <a:latin typeface="Sylfaen" panose="010A0502050306030303" pitchFamily="18" charset="0"/>
              </a:rPr>
              <a:t>общественное достояние, через </a:t>
            </a:r>
            <a:r>
              <a:rPr lang="ru-RU" sz="1100" dirty="0" err="1">
                <a:latin typeface="Sylfaen" panose="010A0502050306030303" pitchFamily="18" charset="0"/>
              </a:rPr>
              <a:t>Wikimedia</a:t>
            </a:r>
            <a:r>
              <a:rPr lang="ru-RU" sz="1100" dirty="0">
                <a:latin typeface="Sylfaen" panose="010A0502050306030303" pitchFamily="18" charset="0"/>
              </a:rPr>
              <a:t> </a:t>
            </a:r>
            <a:r>
              <a:rPr lang="ru-RU" sz="1100" dirty="0" err="1">
                <a:latin typeface="Sylfaen" panose="010A0502050306030303" pitchFamily="18" charset="0"/>
              </a:rPr>
              <a:t>Commons</a:t>
            </a:r>
            <a:r>
              <a:rPr lang="ru-RU" sz="1100" dirty="0">
                <a:latin typeface="Sylfaen" panose="010A0502050306030303" pitchFamily="18" charset="0"/>
              </a:rPr>
              <a:t>: </a:t>
            </a:r>
            <a:r>
              <a:rPr lang="en-US" sz="1100" dirty="0">
                <a:latin typeface="Sylfaen" panose="010A0502050306030303" pitchFamily="18" charset="0"/>
                <a:hlinkClick r:id="rId3"/>
              </a:rPr>
              <a:t>http://www.who.int/mediacentre/factsheets/fs286/en/</a:t>
            </a:r>
            <a:endParaRPr lang="en-US" sz="1100" dirty="0">
              <a:latin typeface="Sylfaen" panose="010A0502050306030303" pitchFamily="18" charset="0"/>
            </a:endParaRPr>
          </a:p>
          <a:p>
            <a:endParaRPr lang="en-US" sz="1100" dirty="0">
              <a:latin typeface="Sylfaen" panose="010A05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473D94-B7AC-45A2-9CEF-B3DED57AD162}"/>
              </a:ext>
            </a:extLst>
          </p:cNvPr>
          <p:cNvSpPr txBox="1"/>
          <p:nvPr/>
        </p:nvSpPr>
        <p:spPr>
          <a:xfrm>
            <a:off x="297256" y="1066379"/>
            <a:ext cx="498579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Sylfaen" panose="010A0502050306030303" pitchFamily="18" charset="0"/>
              </a:rPr>
              <a:t>Корь - очень заразная и серьезная болезнь.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sz="1900" dirty="0">
                <a:latin typeface="Sylfaen" panose="010A0502050306030303" pitchFamily="18" charset="0"/>
              </a:rPr>
              <a:t>До введения вакцины против кори в 1963 году и широкомасштабной вакцинации корь являлась причиной примерно 2,6 миллиона смертей в год.</a:t>
            </a:r>
          </a:p>
          <a:p>
            <a:r>
              <a:rPr lang="en-US" sz="1900" dirty="0">
                <a:latin typeface="Sylfaen" panose="010A0502050306030303" pitchFamily="18" charset="0"/>
              </a:rPr>
              <a:t> </a:t>
            </a:r>
          </a:p>
          <a:p>
            <a:r>
              <a:rPr lang="ru-RU" sz="1900" dirty="0">
                <a:latin typeface="Sylfaen" panose="010A0502050306030303" pitchFamily="18" charset="0"/>
              </a:rPr>
              <a:t>Вакцина против кори безопасна, эффективна и недорога.</a:t>
            </a:r>
          </a:p>
          <a:p>
            <a:r>
              <a:rPr lang="en-US" sz="1900" dirty="0">
                <a:latin typeface="Sylfaen" panose="010A0502050306030303" pitchFamily="18" charset="0"/>
              </a:rPr>
              <a:t> </a:t>
            </a:r>
          </a:p>
          <a:p>
            <a:r>
              <a:rPr lang="ru-RU" sz="1900" dirty="0">
                <a:latin typeface="Sylfaen" panose="010A0502050306030303" pitchFamily="18" charset="0"/>
              </a:rPr>
              <a:t>Несмотря на существование вакцины, низкий уровень охвата в некоторых странах привел к тому, что корь по-прежнему остается одной из ведущих причин смерти детей раннего возраста во всем мире.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0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4049-C052-4F43-8B15-EDF8EC5F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Пример: случаи полиомиелита упали на 99% с 1988 года</a:t>
            </a:r>
            <a:endParaRPr lang="en-US" dirty="0">
              <a:latin typeface="Sylfaen" panose="010A0502050306030303" pitchFamily="18" charset="0"/>
            </a:endParaRPr>
          </a:p>
        </p:txBody>
      </p:sp>
      <p:pic>
        <p:nvPicPr>
          <p:cNvPr id="7" name="Content Placeholder 6" descr="Handicapped children who survived polio, Freetown, Sierra Leone">
            <a:extLst>
              <a:ext uri="{FF2B5EF4-FFF2-40B4-BE49-F238E27FC236}">
                <a16:creationId xmlns:a16="http://schemas.microsoft.com/office/drawing/2014/main" id="{3D5C11CE-33B7-4D4B-A35F-EBAE8AE1B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/>
          <a:stretch/>
        </p:blipFill>
        <p:spPr>
          <a:xfrm>
            <a:off x="457200" y="2484662"/>
            <a:ext cx="3431980" cy="271365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6EC0A-1782-407D-B14B-31B4F0A34C58}"/>
              </a:ext>
            </a:extLst>
          </p:cNvPr>
          <p:cNvSpPr txBox="1"/>
          <p:nvPr/>
        </p:nvSpPr>
        <p:spPr>
          <a:xfrm>
            <a:off x="1921212" y="5885697"/>
            <a:ext cx="70684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dirty="0">
                <a:latin typeface="Sylfaen" panose="010A0502050306030303" pitchFamily="18" charset="0"/>
              </a:rPr>
              <a:t>Фото 1: Выжившие после заболевания полиомиелитом во Фритауне, Сьерра-Леоне. Источник фотографии: ВОЗ, через Коалицию по иммунизации</a:t>
            </a:r>
            <a:endParaRPr lang="en-US" sz="1000" dirty="0">
              <a:latin typeface="Sylfaen" panose="010A0502050306030303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000" dirty="0">
                <a:latin typeface="Sylfaen" panose="010A0502050306030303" pitchFamily="18" charset="0"/>
              </a:rPr>
              <a:t>Фото 2: Ребенок с деформированной из-за полиомиелита ногой. Источник фотографии</a:t>
            </a:r>
            <a:r>
              <a:rPr lang="en-US" sz="1000" dirty="0">
                <a:latin typeface="Sylfaen" panose="010A0502050306030303" pitchFamily="18" charset="0"/>
              </a:rPr>
              <a:t>: </a:t>
            </a:r>
            <a:r>
              <a:rPr lang="ru-RU" sz="1000" dirty="0">
                <a:latin typeface="Sylfaen" panose="010A0502050306030303" pitchFamily="18" charset="0"/>
              </a:rPr>
              <a:t>ВОЗ, через Закон о иммунизации</a:t>
            </a:r>
            <a:r>
              <a:rPr lang="en-US" sz="1000" dirty="0">
                <a:latin typeface="Sylfaen" panose="010A0502050306030303" pitchFamily="18" charset="0"/>
              </a:rPr>
              <a:t>.  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latin typeface="Sylfaen" panose="010A0502050306030303" pitchFamily="18" charset="0"/>
              </a:rPr>
              <a:t>Фото 3: Мальчик с параличом, вызванным инфекцией полиомиелита. Источник фотографии</a:t>
            </a:r>
            <a:r>
              <a:rPr lang="en-US" sz="1000" dirty="0">
                <a:latin typeface="Sylfaen" panose="010A0502050306030303" pitchFamily="18" charset="0"/>
              </a:rPr>
              <a:t>: </a:t>
            </a:r>
            <a:r>
              <a:rPr lang="ru-RU" sz="1000" dirty="0">
                <a:latin typeface="Sylfaen" panose="010A0502050306030303" pitchFamily="18" charset="0"/>
              </a:rPr>
              <a:t>Европейское региональное бюро ВОЗ, через Коалицию по иммунизации. </a:t>
            </a:r>
            <a:endParaRPr lang="en-US" sz="1000" dirty="0">
              <a:latin typeface="Sylfaen" panose="010A0502050306030303" pitchFamily="18" charset="0"/>
            </a:endParaRPr>
          </a:p>
        </p:txBody>
      </p:sp>
      <p:pic>
        <p:nvPicPr>
          <p:cNvPr id="10" name="Picture 9" descr="Child with deformed leg due to polio">
            <a:extLst>
              <a:ext uri="{FF2B5EF4-FFF2-40B4-BE49-F238E27FC236}">
                <a16:creationId xmlns:a16="http://schemas.microsoft.com/office/drawing/2014/main" id="{1FAA9738-D7EF-4EB8-9AA3-091D9E6CB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1" y="2484417"/>
            <a:ext cx="2148529" cy="3222794"/>
          </a:xfrm>
          <a:prstGeom prst="rect">
            <a:avLst/>
          </a:prstGeom>
        </p:spPr>
      </p:pic>
      <p:pic>
        <p:nvPicPr>
          <p:cNvPr id="13" name="Picture 12" descr="A person standing on a sidewalk&#10;&#10;Description generated with very high confidence">
            <a:extLst>
              <a:ext uri="{FF2B5EF4-FFF2-40B4-BE49-F238E27FC236}">
                <a16:creationId xmlns:a16="http://schemas.microsoft.com/office/drawing/2014/main" id="{B97CDCAB-E295-4DA4-8FA0-E9E90355F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071" y="2484417"/>
            <a:ext cx="1996997" cy="3218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FA784D-D1EC-4AA6-91EC-130E86EAF056}"/>
              </a:ext>
            </a:extLst>
          </p:cNvPr>
          <p:cNvSpPr txBox="1"/>
          <p:nvPr/>
        </p:nvSpPr>
        <p:spPr>
          <a:xfrm>
            <a:off x="389642" y="826074"/>
            <a:ext cx="81128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latin typeface="Sylfaen" panose="010A0502050306030303" pitchFamily="18" charset="0"/>
              </a:rPr>
              <a:t>Полиомиелит является высоко инфекционным заболеванием, вызываемым вирусом. В основном им заболевают дети в возрасте до 5 лет. Один из 200 инфекционных случаев приводит к необратимому параличу. Лечения не существует, возможна только профилактика. Партнеры и страны работают над искоренением полиомиелита.</a:t>
            </a:r>
            <a:r>
              <a:rPr lang="en-US" sz="1900" dirty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3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15" y="274638"/>
            <a:ext cx="7674286" cy="113039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Sylfaen" panose="010A0502050306030303" pitchFamily="18" charset="0"/>
              </a:rPr>
              <a:t>Использование данных для поддержки придания приоритетного значения здравоохранению в рамках государственного бюджета и придания приоритетного значения ПМСП в рамках здравоохранения</a:t>
            </a:r>
            <a:endParaRPr lang="en-US" sz="1800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390649"/>
              </p:ext>
            </p:extLst>
          </p:nvPr>
        </p:nvGraphicFramePr>
        <p:xfrm>
          <a:off x="457200" y="1269029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7593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4282007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Потребность в данных по странам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Пример анализа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Sylfaen" panose="010A0502050306030303" pitchFamily="18" charset="0"/>
                        </a:rPr>
                        <a:t>Доля общих государственных расходов на МЗ из бюджета текущего года и предыдущих лет</a:t>
                      </a:r>
                      <a:endParaRPr lang="en-US" sz="16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Sylfaen" panose="010A0502050306030303" pitchFamily="18" charset="0"/>
                        </a:rPr>
                        <a:t>Увеличивается ли цифра со временем, стабильна ли она, или уменьшается? Абуджи                                                                                                                          Близка ли она к цели, составляющей 15% государственных расходов на здравоохранение?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Sylfaen" panose="010A0502050306030303" pitchFamily="18" charset="0"/>
                        </a:rPr>
                        <a:t>Доля общего бюджета МЗ,</a:t>
                      </a:r>
                      <a:r>
                        <a:rPr lang="ru-RU" sz="1600" b="0" baseline="0" dirty="0">
                          <a:latin typeface="Sylfaen" panose="010A0502050306030303" pitchFamily="18" charset="0"/>
                        </a:rPr>
                        <a:t> выделяемая</a:t>
                      </a:r>
                      <a:r>
                        <a:rPr lang="ru-RU" sz="1600" b="0" dirty="0">
                          <a:latin typeface="Sylfaen" panose="010A0502050306030303" pitchFamily="18" charset="0"/>
                        </a:rPr>
                        <a:t> на ПМСП (то, как измерить этот показатель, будет зависеть от того, как будет организован ваш бюджет)</a:t>
                      </a:r>
                      <a:endParaRPr lang="en-US" sz="16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Увеличивается ли эта цифра со временем, стабильна ли она, или уменьшается?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Sylfaen" panose="010A0502050306030303" pitchFamily="18" charset="0"/>
                        </a:rPr>
                        <a:t>База данных ВОЗ о расходах на здравоохранение</a:t>
                      </a:r>
                      <a:r>
                        <a:rPr lang="en-US" sz="1600" b="0" dirty="0">
                          <a:latin typeface="Sylfaen" panose="010A0502050306030303" pitchFamily="18" charset="0"/>
                        </a:rPr>
                        <a:t>. </a:t>
                      </a:r>
                      <a:r>
                        <a:rPr lang="en-US" sz="1600" b="0" dirty="0">
                          <a:latin typeface="Sylfaen" panose="010A0502050306030303" pitchFamily="18" charset="0"/>
                          <a:hlinkClick r:id="rId2"/>
                        </a:rPr>
                        <a:t>http://apps.who.int/nha/database/Select/Indicators/en</a:t>
                      </a:r>
                      <a:endParaRPr lang="en-US" sz="1600" b="0" dirty="0">
                        <a:latin typeface="Sylfaen" panose="010A0502050306030303" pitchFamily="18" charset="0"/>
                      </a:endParaRPr>
                    </a:p>
                    <a:p>
                      <a:endParaRPr lang="en-US" sz="1600" b="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600" b="0" dirty="0">
                          <a:latin typeface="Sylfaen" panose="010A0502050306030303" pitchFamily="18" charset="0"/>
                        </a:rPr>
                        <a:t>Загрузите «Общие расходы правительства на здравоохранение (GGHE) в виде % от общих расходов правительства (GGE) для стран, которые вы хотите изучить</a:t>
                      </a:r>
                      <a:endParaRPr lang="en-US" sz="1600" b="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Какова наша доля государственных расходов на здравоохранение по сравнению со странами-партнерами?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54510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12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980200" y="9782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7995" y="648419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4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2248-941C-4A80-BF47-4FEC9F289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26593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Иллюстрация: «Наша страна отстает по инвестированию в здравоохранение»</a:t>
            </a:r>
            <a:endParaRPr lang="en-US" sz="2200" i="1" dirty="0">
              <a:latin typeface="Sylfaen" panose="010A0502050306030303" pitchFamily="18" charset="0"/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3155F1C-D86F-404A-B1A5-62CEC39AC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248639"/>
              </p:ext>
            </p:extLst>
          </p:nvPr>
        </p:nvGraphicFramePr>
        <p:xfrm>
          <a:off x="763335" y="2491750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B1DF1-E458-4717-B479-EB476B351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75368"/>
            <a:ext cx="8229600" cy="1202387"/>
          </a:xfrm>
        </p:spPr>
        <p:txBody>
          <a:bodyPr>
            <a:noAutofit/>
          </a:bodyPr>
          <a:lstStyle/>
          <a:p>
            <a:r>
              <a:rPr lang="ru-RU" sz="1500" i="1" dirty="0">
                <a:latin typeface="Sylfaen" panose="010A0502050306030303" pitchFamily="18" charset="0"/>
              </a:rPr>
              <a:t>Аргумент в пользу инвестиций: доля государственных расходов на здравоохранение в нашей стране в процентах от общих государственных расходов низка: почти половина среднего арифметического показателя для всех УССПП (LMIC ) и намного меньше, чем в наших соседних странах</a:t>
            </a:r>
            <a:endParaRPr lang="en-US" sz="1500" i="1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29E01-47B7-4904-A681-09B9EA56B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13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FE54C2-1F41-4F20-9D3D-1A50316061A2}"/>
              </a:ext>
            </a:extLst>
          </p:cNvPr>
          <p:cNvSpPr/>
          <p:nvPr/>
        </p:nvSpPr>
        <p:spPr>
          <a:xfrm>
            <a:off x="1964825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Источник</a:t>
            </a:r>
            <a:r>
              <a:rPr lang="en-US" sz="1400" dirty="0">
                <a:latin typeface="Sylfaen" panose="010A0502050306030303" pitchFamily="18" charset="0"/>
              </a:rPr>
              <a:t>:  </a:t>
            </a:r>
            <a:r>
              <a:rPr lang="en-US" sz="1400" dirty="0">
                <a:latin typeface="Sylfaen" panose="010A0502050306030303" pitchFamily="18" charset="0"/>
                <a:hlinkClick r:id="rId3"/>
              </a:rPr>
              <a:t>http://apps.who.int/nha/database/Home/Index/en</a:t>
            </a:r>
            <a:r>
              <a:rPr lang="ru-RU" sz="1400" dirty="0">
                <a:latin typeface="Sylfaen" panose="010A0502050306030303" pitchFamily="18" charset="0"/>
              </a:rPr>
              <a:t> 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C446C-33F7-45B5-AE8C-75DA27078FEA}"/>
              </a:ext>
            </a:extLst>
          </p:cNvPr>
          <p:cNvSpPr txBox="1"/>
          <p:nvPr/>
        </p:nvSpPr>
        <p:spPr>
          <a:xfrm>
            <a:off x="2179929" y="4927593"/>
            <a:ext cx="1558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Sylfaen" panose="010A0502050306030303" pitchFamily="18" charset="0"/>
              </a:rPr>
              <a:t>Наша страна</a:t>
            </a:r>
            <a:endParaRPr lang="en-US" sz="1600" b="1" dirty="0">
              <a:latin typeface="Sylfaen" panose="010A0502050306030303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099D97-31DB-44C6-8AE8-2EB6DDC6CB2A}"/>
              </a:ext>
            </a:extLst>
          </p:cNvPr>
          <p:cNvCxnSpPr/>
          <p:nvPr/>
        </p:nvCxnSpPr>
        <p:spPr>
          <a:xfrm flipV="1">
            <a:off x="3472782" y="4712801"/>
            <a:ext cx="159560" cy="42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20E668-C3D0-4AD0-80B2-DDE6DB06C5BC}"/>
              </a:ext>
            </a:extLst>
          </p:cNvPr>
          <p:cNvSpPr txBox="1"/>
          <p:nvPr/>
        </p:nvSpPr>
        <p:spPr>
          <a:xfrm>
            <a:off x="209337" y="2491750"/>
            <a:ext cx="738664" cy="2840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dirty="0">
                <a:latin typeface="Sylfaen" panose="010A0502050306030303" pitchFamily="18" charset="0"/>
              </a:rPr>
              <a:t>Государственные расходы на здравоохранение в процентах от общих государственных расходов</a:t>
            </a:r>
            <a:endParaRPr lang="en-US" sz="1200" dirty="0">
              <a:latin typeface="Sylfaen" panose="010A0502050306030303" pitchFamily="18" charset="0"/>
            </a:endParaRP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B95872AD-E16E-40C4-8601-94F18357015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6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2937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8305" y="3182112"/>
            <a:ext cx="3043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Sylfaen" panose="010A0502050306030303" pitchFamily="18" charset="0"/>
              </a:rPr>
              <a:t>Средний  показатель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  <a:r>
              <a:rPr lang="ru-RU" sz="1600" dirty="0">
                <a:latin typeface="Sylfaen" panose="010A0502050306030303" pitchFamily="18" charset="0"/>
              </a:rPr>
              <a:t>страны с</a:t>
            </a:r>
            <a:r>
              <a:rPr lang="en-US" sz="1600" dirty="0">
                <a:latin typeface="Sylfaen" panose="010A0502050306030303" pitchFamily="18" charset="0"/>
              </a:rPr>
              <a:t> доходами ниже среднего уровня</a:t>
            </a:r>
          </a:p>
        </p:txBody>
      </p:sp>
    </p:spTree>
    <p:extLst>
      <p:ext uri="{BB962C8B-B14F-4D97-AF65-F5344CB8AC3E}">
        <p14:creationId xmlns:p14="http://schemas.microsoft.com/office/powerpoint/2010/main" val="3745600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329-C078-4BEE-9ED6-7DEBDB95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7366276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Иллюстрация: «Наша страна отстает по инвестированию в здравоохранение»</a:t>
            </a:r>
            <a:endParaRPr lang="en-US" sz="2200" i="1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AE3C40E-D3AA-48D6-866F-D320A3838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90033"/>
              </p:ext>
            </p:extLst>
          </p:nvPr>
        </p:nvGraphicFramePr>
        <p:xfrm>
          <a:off x="516577" y="2583126"/>
          <a:ext cx="8229600" cy="305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EC159-CCA0-4460-BE67-F8F4582F3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6" y="2079409"/>
            <a:ext cx="9038904" cy="60960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Sylfaen" panose="010A0502050306030303" pitchFamily="18" charset="0"/>
              </a:rPr>
              <a:t>Государственные расходы на здравоохранение на душу населения, 2014 год</a:t>
            </a: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ED189-2722-473C-81E3-705228869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14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72CEB-5F1E-4BE4-A651-47C0539849DD}"/>
              </a:ext>
            </a:extLst>
          </p:cNvPr>
          <p:cNvSpPr/>
          <p:nvPr/>
        </p:nvSpPr>
        <p:spPr>
          <a:xfrm>
            <a:off x="1899541" y="6036915"/>
            <a:ext cx="5923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Источник </a:t>
            </a:r>
            <a:r>
              <a:rPr lang="en-US" sz="1400" dirty="0">
                <a:latin typeface="Sylfaen" panose="010A0502050306030303" pitchFamily="18" charset="0"/>
              </a:rPr>
              <a:t>:  http://apps.who.int/nha/database/Home/Index/en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35B548E-5B8E-41DF-9295-FB5544FA15EF}"/>
              </a:ext>
            </a:extLst>
          </p:cNvPr>
          <p:cNvSpPr txBox="1">
            <a:spLocks/>
          </p:cNvSpPr>
          <p:nvPr/>
        </p:nvSpPr>
        <p:spPr>
          <a:xfrm>
            <a:off x="457200" y="141763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None/>
              <a:defRPr sz="2200" b="1" i="0" kern="1200" baseline="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8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lang="en-US" sz="4400" b="0" i="0" kern="1200" dirty="0">
                <a:solidFill>
                  <a:schemeClr val="accent3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charset="2"/>
              <a:buChar char="§"/>
              <a:defRPr sz="2000" b="0" i="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latin typeface="Sylfaen" panose="010A0502050306030303" pitchFamily="18" charset="0"/>
              </a:rPr>
              <a:t>Аргумент в пользу инвестиций - Государственные расходы на здравоохранение в нашей стране составляют менее половины среднего показателя по странам со средним уровнем дохода и гораздо меньше показателя наших основных соседей.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11D421A9-C905-45E3-9D1F-B227E7911483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461" y="2862461"/>
            <a:ext cx="89503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    Сосед 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37209" y="4765544"/>
            <a:ext cx="264414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1200" i="1" dirty="0">
                <a:latin typeface="Sylfaen" panose="010A0502050306030303" pitchFamily="18" charset="0"/>
              </a:rPr>
              <a:t>Средний показатель по странам со средним</a:t>
            </a:r>
          </a:p>
          <a:p>
            <a:pPr algn="r"/>
            <a:r>
              <a:rPr lang="ru-RU" sz="1200" i="1" dirty="0">
                <a:latin typeface="Sylfaen" panose="010A0502050306030303" pitchFamily="18" charset="0"/>
              </a:rPr>
              <a:t> уровнем дохода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355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634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Sylfaen" panose="010A0502050306030303" pitchFamily="18" charset="0"/>
              </a:rPr>
              <a:t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a:t>
            </a:r>
            <a:endParaRPr lang="en-US" sz="2000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455094"/>
              </p:ext>
            </p:extLst>
          </p:nvPr>
        </p:nvGraphicFramePr>
        <p:xfrm>
          <a:off x="364814" y="1355846"/>
          <a:ext cx="841023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653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910581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Пример гипотетического анализа</a:t>
                      </a:r>
                      <a:r>
                        <a:rPr lang="en-US" dirty="0">
                          <a:latin typeface="Sylfaen" panose="010A0502050306030303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Sylfaen" panose="010A0502050306030303" pitchFamily="18" charset="0"/>
                        </a:rPr>
                        <a:t>Охват иммунизацией, число выживших детей годовалого возраста, охват по районам</a:t>
                      </a:r>
                      <a:endParaRPr lang="en-US" sz="14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Наша страна добилась значительных успехов в области иммунизации, охватив 87%. Это составляет 1 035 000 полностью иммунизированных детей*. Но нужно сделать еще больше... есть 155 000 не-иммунизированных детей. Существует также неравномерный охват, при котором лишь 45% детей в XX округе полностью иммунизированы. * измерено покрытием DTP3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Sylfaen" panose="010A0502050306030303" pitchFamily="18" charset="0"/>
                        </a:rPr>
                        <a:t>Амбулаторные приёмы и госпитализация по заболеваниям, предотвращаемым вакцинацией, со средними расходами на амбулаторное посещение и госпитализацию</a:t>
                      </a:r>
                      <a:endParaRPr lang="en-US" sz="14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Вакцинация не только улучшает здоровье, но и может привести к значительной экономии расходов на здравоохранение. Например, наше введение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ротавирусной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вакцины, согласно оценке: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  <a:p>
                      <a:endParaRPr lang="en-US" sz="1400" dirty="0">
                        <a:latin typeface="Sylfaen" panose="010A050205030603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Sylfaen" panose="010A0502050306030303" pitchFamily="18" charset="0"/>
                        </a:rPr>
                        <a:t>Сократило число амбулаторных визитов по причине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диарейных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заболеваний с 605,000 до 190,000 в год. При оценочной стоимости в 27 долларов США на амбулаторный визит это большая экономия.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Sylfaen" panose="010A050205030603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Sylfaen" panose="010A0502050306030303" pitchFamily="18" charset="0"/>
                        </a:rPr>
                        <a:t>Сократило число госпитализации с </a:t>
                      </a:r>
                      <a:r>
                        <a:rPr lang="en-US" sz="1400" dirty="0">
                          <a:latin typeface="Sylfaen" panose="010A0502050306030303" pitchFamily="18" charset="0"/>
                        </a:rPr>
                        <a:t>16,090 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до </a:t>
                      </a:r>
                      <a:r>
                        <a:rPr lang="en-US" sz="1400" dirty="0">
                          <a:latin typeface="Sylfaen" panose="010A0502050306030303" pitchFamily="18" charset="0"/>
                        </a:rPr>
                        <a:t> 2,250 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в год. При оценочной стоимости в 211 долларов США на посещение это дает дополнительную экономию.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latin typeface="Sylfaen" panose="010A0502050306030303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Sylfaen" panose="010A0502050306030303" pitchFamily="18" charset="0"/>
                        </a:rPr>
                        <a:t>Общая экономия на госпитализации и амбулаторных посещениях: 15 млн. Долларов США ежегодно.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  <a:p>
                      <a:endParaRPr lang="en-US" sz="14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840242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68472" y="6093569"/>
            <a:ext cx="2133600" cy="365125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</a:t>
            </a:r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15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F9158093-634E-4B9A-AD58-83E8F7FE4451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8033540" y="12068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0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91933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a:t>
            </a:r>
            <a:endParaRPr lang="en-US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518167"/>
              </p:ext>
            </p:extLst>
          </p:nvPr>
        </p:nvGraphicFramePr>
        <p:xfrm>
          <a:off x="457200" y="1598398"/>
          <a:ext cx="8256218" cy="449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160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7861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Пример гипотетического анализа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771748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Sylfaen" panose="010A0502050306030303" pitchFamily="18" charset="0"/>
                        </a:rPr>
                        <a:t>Смертность от болезней, предотвращаемых вакцинацией по времени</a:t>
                      </a:r>
                      <a:endParaRPr lang="en-US" sz="14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С нашей программой иммунизации смертность от кори снизилась на 80% (смертность на 100,000 чел.) с 1990 года.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608205"/>
                  </a:ext>
                </a:extLst>
              </a:tr>
              <a:tr h="167212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Sylfaen" panose="010A0502050306030303" pitchFamily="18" charset="0"/>
                        </a:rPr>
                        <a:t>Смертность от болезней, предотвращаемых вакциной, которая еще не была введена, прогнозируемый охвата вакцинацией, эффективность вакцинации</a:t>
                      </a:r>
                      <a:endParaRPr lang="en-US" sz="1400" b="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С введением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ротавирусной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вакцины мы ожидаем сокращения количества смертей, вызванных диареей, на XX, а число госпитализаций - на YY.</a:t>
                      </a:r>
                      <a:br>
                        <a:rPr lang="en-US" sz="1400" dirty="0">
                          <a:latin typeface="Sylfaen" panose="010A0502050306030303" pitchFamily="18" charset="0"/>
                        </a:rPr>
                      </a:br>
                      <a:br>
                        <a:rPr lang="en-US" sz="1400" dirty="0">
                          <a:latin typeface="Sylfaen" panose="010A0502050306030303" pitchFamily="18" charset="0"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С введением PCV мы 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ожидаем сокращения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количества случаев пневмонии и инвазивных заболеваний и смертей на 33%, а соответствующие больничные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Sylfaen" panose="010A0502050306030303" pitchFamily="18" charset="0"/>
                        </a:rPr>
                        <a:t>расходы - на YY</a:t>
                      </a:r>
                      <a:endParaRPr lang="en-US" sz="1400" dirty="0">
                        <a:solidFill>
                          <a:schemeClr val="tx1"/>
                        </a:solidFill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544202"/>
                  </a:ext>
                </a:extLst>
              </a:tr>
              <a:tr h="167212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Введения </a:t>
                      </a:r>
                      <a:r>
                        <a:rPr lang="ru-RU" sz="1400" b="0" dirty="0">
                          <a:latin typeface="Sylfaen" panose="010A0502050306030303" pitchFamily="18" charset="0"/>
                        </a:rPr>
                        <a:t>в вашей стране по сравнению со странами-партнерами</a:t>
                      </a:r>
                      <a:endParaRPr lang="en-US" sz="1400" b="0" dirty="0">
                        <a:solidFill>
                          <a:srgbClr val="FF0000"/>
                        </a:solidFill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Sylfaen" panose="010A0502050306030303" pitchFamily="18" charset="0"/>
                        </a:rPr>
                        <a:t>Мы добились значительного прогресса в деле внедрения новых вакцин спасающих жизни, внедрив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пентавалентные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и </a:t>
                      </a:r>
                      <a:r>
                        <a:rPr lang="ru-RU" sz="1400" dirty="0" err="1">
                          <a:latin typeface="Sylfaen" panose="010A0502050306030303" pitchFamily="18" charset="0"/>
                        </a:rPr>
                        <a:t>ротавирусные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 вакцины. Но нужно еще многое сделать. Наши соседние страны развиваются быстрее. Они также ввели вакцины против </a:t>
                      </a:r>
                      <a:r>
                        <a:rPr lang="en-US" sz="1400" dirty="0">
                          <a:latin typeface="Sylfaen" panose="010A0502050306030303" pitchFamily="18" charset="0"/>
                        </a:rPr>
                        <a:t>PCV 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и </a:t>
                      </a:r>
                      <a:r>
                        <a:rPr lang="en-US" sz="1400" dirty="0">
                          <a:latin typeface="Sylfaen" panose="010A0502050306030303" pitchFamily="18" charset="0"/>
                        </a:rPr>
                        <a:t>HPV</a:t>
                      </a:r>
                      <a:r>
                        <a:rPr lang="ru-RU" sz="1400" dirty="0">
                          <a:latin typeface="Sylfaen" panose="010A0502050306030303" pitchFamily="18" charset="0"/>
                        </a:rPr>
                        <a:t>, которые стоят на следующем месте в нашем списке приоритетов. Но нам нужно увеличить наш бюджет, чтобы доставить эти важные вакцины.</a:t>
                      </a:r>
                      <a:endParaRPr lang="en-US" sz="14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7003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16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375ED5A-F028-41BD-A6F6-E56DF2A6A6FD}"/>
              </a:ext>
            </a:extLst>
          </p:cNvPr>
          <p:cNvSpPr/>
          <p:nvPr/>
        </p:nvSpPr>
        <p:spPr>
          <a:xfrm>
            <a:off x="8020435" y="116052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8018300" y="11306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5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48B7B-E016-4C5C-B0F0-0F0CC725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09053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latin typeface="Sylfaen" panose="010A0502050306030303" pitchFamily="18" charset="0"/>
              </a:rPr>
              <a:t>Примеры из стран УССПП по использованию данных для демонстрации того, что иммунизация в их странах дает очевидные результаты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1F1D6-D010-4A21-8196-0F431113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17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9F8D73-E97F-4ED8-BB14-921AF76C5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79760"/>
              </p:ext>
            </p:extLst>
          </p:nvPr>
        </p:nvGraphicFramePr>
        <p:xfrm>
          <a:off x="484223" y="1681946"/>
          <a:ext cx="7970966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261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5655705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Доказательства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800" dirty="0">
                          <a:latin typeface="Sylfaen" panose="010A0502050306030303" pitchFamily="18" charset="0"/>
                        </a:rPr>
                        <a:t>Бремя заболеваний</a:t>
                      </a:r>
                      <a:r>
                        <a:rPr lang="ru-RU" sz="1800" baseline="0" dirty="0">
                          <a:latin typeface="Sylfaen" panose="010A0502050306030303" pitchFamily="18" charset="0"/>
                        </a:rPr>
                        <a:t> 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Шри-Ланка: связала инвестиции в иммунизацию со снижением бремени 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заболеваний</a:t>
                      </a:r>
                      <a:r>
                        <a:rPr lang="ru-RU" sz="1800" baseline="0" dirty="0">
                          <a:latin typeface="Sylfaen" panose="010A0502050306030303" pitchFamily="18" charset="0"/>
                        </a:rPr>
                        <a:t>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Гана: в дополнение к количественным доказательствам, показала убедительные эпизодические свидетельства снижения бремени на Ближнем Востоке и в Северной Африке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9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800" dirty="0">
                          <a:latin typeface="Sylfaen" panose="010A0502050306030303" pitchFamily="18" charset="0"/>
                        </a:rPr>
                        <a:t>Госпитализация по причине болезней, предотвращаемых вакцинацией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Грузия: проанализирована сокращенную госпитализацию 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по причине болезней,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предотвращаемых вакцинацией</a:t>
                      </a:r>
                    </a:p>
                    <a:p>
                      <a:pPr lvl="0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Sylfaen" panose="010A050205030603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Армения: показала сокращение госпитализации детей 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по причине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ротавирусной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 инфекции после введения вакцины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</a:tbl>
          </a:graphicData>
        </a:graphic>
      </p:graphicFrame>
      <p:sp>
        <p:nvSpPr>
          <p:cNvPr id="9" name="Star: 6 Points 8">
            <a:extLst>
              <a:ext uri="{FF2B5EF4-FFF2-40B4-BE49-F238E27FC236}">
                <a16:creationId xmlns:a16="http://schemas.microsoft.com/office/drawing/2014/main" id="{9F04A41C-C4B2-4DEC-8770-8883E21D46BC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80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27A59-FB51-4F20-AC43-452A5B03A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Sylfaen" panose="010A0502050306030303" pitchFamily="18" charset="0"/>
              </a:rPr>
              <a:t>Подкрепляющие сведения из литературных источников</a:t>
            </a:r>
            <a:endParaRPr lang="en-US" sz="2800" i="1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96CB-1BFC-49B0-8B96-85A1D4E91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AB704-7F4B-4DAA-9CFA-C5D0E5FCB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6665" y="1239726"/>
            <a:ext cx="8229600" cy="6096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latin typeface="Sylfaen" panose="010A0502050306030303" pitchFamily="18" charset="0"/>
              </a:rPr>
              <a:t>Заметьте, что мы смогли бы добавить еще несколько примеров. Являются ли они наиболее эффективными в качестве </a:t>
            </a:r>
            <a:r>
              <a:rPr lang="ru-RU" i="1" dirty="0" err="1">
                <a:latin typeface="Sylfaen" panose="010A0502050306030303" pitchFamily="18" charset="0"/>
              </a:rPr>
              <a:t>страновых</a:t>
            </a:r>
            <a:r>
              <a:rPr lang="ru-RU" i="1" dirty="0">
                <a:latin typeface="Sylfaen" panose="010A0502050306030303" pitchFamily="18" charset="0"/>
              </a:rPr>
              <a:t>  или глобальных исследований?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78849-1E4A-4020-BFB7-F11D39AF6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18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46F9798-7ADA-45CF-A792-9E3D978D4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081862"/>
              </p:ext>
            </p:extLst>
          </p:nvPr>
        </p:nvGraphicFramePr>
        <p:xfrm>
          <a:off x="422517" y="1734558"/>
          <a:ext cx="8454628" cy="453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128">
                  <a:extLst>
                    <a:ext uri="{9D8B030D-6E8A-4147-A177-3AD203B41FA5}">
                      <a16:colId xmlns:a16="http://schemas.microsoft.com/office/drawing/2014/main" val="2128763066"/>
                    </a:ext>
                  </a:extLst>
                </a:gridCol>
                <a:gridCol w="6697500">
                  <a:extLst>
                    <a:ext uri="{9D8B030D-6E8A-4147-A177-3AD203B41FA5}">
                      <a16:colId xmlns:a16="http://schemas.microsoft.com/office/drawing/2014/main" val="1202205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ylfaen" panose="010A0502050306030303" pitchFamily="18" charset="0"/>
                        </a:rPr>
                        <a:t>Интервенция 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ylfaen" panose="010A0502050306030303" pitchFamily="18" charset="0"/>
                        </a:rPr>
                        <a:t>Доказательство 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4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en-US" sz="1800" dirty="0" err="1">
                          <a:latin typeface="Sylfaen" panose="010A0502050306030303" pitchFamily="18" charset="0"/>
                        </a:rPr>
                        <a:t>Hib</a:t>
                      </a:r>
                      <a:r>
                        <a:rPr lang="en-US" sz="1800" dirty="0">
                          <a:latin typeface="Sylfaen" panose="010A0502050306030303" pitchFamily="18" charset="0"/>
                        </a:rPr>
                        <a:t>-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вакцинация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Sylfaen" panose="010A0502050306030303" pitchFamily="18" charset="0"/>
                        </a:rPr>
                        <a:t>Исследование, проведенное в Узбекистане, показало, что вакцинация против </a:t>
                      </a:r>
                      <a:r>
                        <a:rPr lang="ru-RU" sz="1800" dirty="0" err="1">
                          <a:latin typeface="Sylfaen" panose="010A0502050306030303" pitchFamily="18" charset="0"/>
                        </a:rPr>
                        <a:t>Hib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 одной возрастной когорты </a:t>
                      </a:r>
                      <a:r>
                        <a:rPr lang="ru-RU" sz="1800" baseline="0" dirty="0">
                          <a:latin typeface="Sylfaen" panose="010A0502050306030303" pitchFamily="18" charset="0"/>
                        </a:rPr>
                        <a:t>поможет 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предположительно</a:t>
                      </a:r>
                      <a:r>
                        <a:rPr lang="ru-RU" sz="1800" baseline="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предотвратить около 350 смертей в год среди детей в возрасте до 5 лет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latin typeface="Sylfaen" panose="010A0502050306030303" pitchFamily="18" charset="0"/>
                        </a:rPr>
                        <a:t>Ссылка: </a:t>
                      </a:r>
                      <a:r>
                        <a:rPr lang="ru-RU" sz="1600" dirty="0" err="1">
                          <a:latin typeface="Sylfaen" panose="010A0502050306030303" pitchFamily="18" charset="0"/>
                        </a:rPr>
                        <a:t>Гриффитс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Великобритания, Кларк А., </a:t>
                      </a:r>
                      <a:r>
                        <a:rPr lang="ru-RU" sz="1600" dirty="0" err="1">
                          <a:latin typeface="Sylfaen" panose="010A0502050306030303" pitchFamily="18" charset="0"/>
                        </a:rPr>
                        <a:t>Шиманович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В., Глинская И., Турсунова Д., Ким Л., и др. (2011 г.) Сравнительная экономическая оценка вакцинации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от </a:t>
                      </a:r>
                      <a:r>
                        <a:rPr lang="en-US" sz="1600" dirty="0" err="1">
                          <a:latin typeface="Sylfaen" panose="010A0502050306030303" pitchFamily="18" charset="0"/>
                        </a:rPr>
                        <a:t>Haemophilus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600" dirty="0" err="1">
                          <a:latin typeface="Sylfaen" panose="010A0502050306030303" pitchFamily="18" charset="0"/>
                        </a:rPr>
                        <a:t>influenzae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типа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b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в Беларуси и Узбекистане. </a:t>
                      </a:r>
                      <a:r>
                        <a:rPr lang="en-US" sz="1600" dirty="0" err="1">
                          <a:latin typeface="Sylfaen" panose="010A0502050306030303" pitchFamily="18" charset="0"/>
                        </a:rPr>
                        <a:t>PLoS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 ONE 6(6): e21472. doi:10.1371/journal.pone.002147</a:t>
                      </a:r>
                      <a:r>
                        <a:rPr lang="en-US" sz="1800" dirty="0">
                          <a:latin typeface="Sylfaen" panose="010A0502050306030303" pitchFamily="18" charset="0"/>
                        </a:rPr>
                        <a:t>2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 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3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Sylfaen" panose="010A0502050306030303" pitchFamily="18" charset="0"/>
                        </a:rPr>
                        <a:t>Иммунизация, случаи предотвращения смерти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Sylfaen" panose="010A0502050306030303" pitchFamily="18" charset="0"/>
                        </a:rPr>
                        <a:t>Во всем мире иммунизация ежегодно предотвращает около 2,5 миллионов смертей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Sylfaen" panose="010A0502050306030303" pitchFamily="18" charset="0"/>
                        </a:rPr>
                        <a:t>Ссылка на данные:</a:t>
                      </a:r>
                      <a:r>
                        <a:rPr lang="en-US" sz="18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80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en-US" sz="1800" dirty="0">
                          <a:latin typeface="Sylfaen" panose="010A0502050306030303" pitchFamily="18" charset="0"/>
                          <a:hlinkClick r:id="rId2"/>
                        </a:rPr>
                        <a:t>http://who.int/immunization/newsroom/global_immunization_data_july_2014.pdf</a:t>
                      </a:r>
                      <a:endParaRPr lang="en-US" sz="1800" dirty="0">
                        <a:latin typeface="Sylfaen" panose="010A0502050306030303" pitchFamily="18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en-US" sz="18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947073"/>
                  </a:ext>
                </a:extLst>
              </a:tr>
            </a:tbl>
          </a:graphicData>
        </a:graphic>
      </p:graphicFrame>
      <p:sp>
        <p:nvSpPr>
          <p:cNvPr id="10" name="Star: 6 Points 9">
            <a:extLst>
              <a:ext uri="{FF2B5EF4-FFF2-40B4-BE49-F238E27FC236}">
                <a16:creationId xmlns:a16="http://schemas.microsoft.com/office/drawing/2014/main" id="{AA03B89E-3CDC-46C6-900B-6E6F8C01F631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1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2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6835AC-3E06-43BA-9501-4A0B093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615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Если те кто, принимает у вас решения, больше всего заинтересованы в ЭКОНОМИЧЕСКОМ РОСТЕ И СНИЖЕНИИ УРОВНЯ БЕДНОСТИ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1E38-347E-41B2-B6B3-94035AB2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Назначение презентации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9BDB2-9C1C-4B64-826A-10B18EAFB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7842"/>
            <a:ext cx="8323006" cy="4778350"/>
          </a:xfrm>
        </p:spPr>
        <p:txBody>
          <a:bodyPr>
            <a:noAutofit/>
          </a:bodyPr>
          <a:lstStyle/>
          <a:p>
            <a:r>
              <a:rPr lang="ru-RU" sz="2100" b="1" dirty="0">
                <a:latin typeface="Sylfaen" panose="010A0502050306030303" pitchFamily="18" charset="0"/>
              </a:rPr>
              <a:t>Цель: </a:t>
            </a:r>
            <a:r>
              <a:rPr lang="ru-RU" sz="2100" dirty="0">
                <a:latin typeface="Sylfaen" panose="010A0502050306030303" pitchFamily="18" charset="0"/>
              </a:rPr>
              <a:t>обеспечить членов Учебной сети для стран переходного периода (LNCT) набором тезисов для дискуссий в поддержку увеличения (или, по крайней мере, поддержания) инвестиций в иммунизацию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Некоторые материалы намеренно повторяются, поскольку их можно использовать для разных дискуссий 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dirty="0">
                <a:latin typeface="Sylfaen" panose="010A0502050306030303" pitchFamily="18" charset="0"/>
              </a:rPr>
              <a:t>Слайды предназначены для выбора и адаптации к разным аудиториям (например, MOF, парламентариев и др.) и контекстам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100" b="1" dirty="0">
                <a:latin typeface="Sylfaen" panose="010A0502050306030303" pitchFamily="18" charset="0"/>
              </a:rPr>
              <a:t>Необходим Ваш вклад: </a:t>
            </a:r>
            <a:r>
              <a:rPr lang="ru-RU" sz="2100" dirty="0">
                <a:latin typeface="Sylfaen" panose="010A0502050306030303" pitchFamily="18" charset="0"/>
              </a:rPr>
              <a:t>полезно ли это? Можно ли это улучшить, чтобы быть более полезным для ваших нужд и вашей работы?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B841F-1EB4-4B5B-9BA4-DEB87B7D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54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EB5E7-2CCC-4F7C-AD25-96E9109E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1144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Иммунизация приносит большие экономические выгоды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AC247-35AC-44AE-89D7-30D07824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20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0E217-8884-4A26-845D-1054F6325926}"/>
              </a:ext>
            </a:extLst>
          </p:cNvPr>
          <p:cNvSpPr txBox="1"/>
          <p:nvPr/>
        </p:nvSpPr>
        <p:spPr>
          <a:xfrm>
            <a:off x="457200" y="1135823"/>
            <a:ext cx="8256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ylfaen" panose="010A0502050306030303" pitchFamily="18" charset="0"/>
              </a:rPr>
              <a:t>Анализ рентабельности инвестиций дает количественную оценку выгод, получаемых от иммунизации, в денежном выражении.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0ABF9-7565-480C-BF69-D8084962988D}"/>
              </a:ext>
            </a:extLst>
          </p:cNvPr>
          <p:cNvSpPr txBox="1"/>
          <p:nvPr/>
        </p:nvSpPr>
        <p:spPr>
          <a:xfrm>
            <a:off x="536236" y="1910882"/>
            <a:ext cx="429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  <a:latin typeface="Sylfaen" panose="010A0502050306030303" pitchFamily="18" charset="0"/>
              </a:rPr>
              <a:t>Недавнее исследование показывает, что каждый $ 1, инвестированный в иммунизацию, приносит...</a:t>
            </a:r>
            <a:endParaRPr lang="en-US" b="1" dirty="0">
              <a:solidFill>
                <a:schemeClr val="accent2"/>
              </a:solidFill>
              <a:latin typeface="Sylfaen" panose="010A0502050306030303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5F6B6B-5C88-416C-8C18-4990BC2A2F22}"/>
              </a:ext>
            </a:extLst>
          </p:cNvPr>
          <p:cNvCxnSpPr/>
          <p:nvPr/>
        </p:nvCxnSpPr>
        <p:spPr>
          <a:xfrm>
            <a:off x="539883" y="1867401"/>
            <a:ext cx="8322014" cy="1610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E580657-1CEF-43B5-BA17-DA6D5D9AD35C}"/>
              </a:ext>
            </a:extLst>
          </p:cNvPr>
          <p:cNvSpPr txBox="1"/>
          <p:nvPr/>
        </p:nvSpPr>
        <p:spPr>
          <a:xfrm>
            <a:off x="2013821" y="3035258"/>
            <a:ext cx="2534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Sylfaen" panose="010A0502050306030303" pitchFamily="18" charset="0"/>
              </a:rPr>
              <a:t>выгоду в 16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$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626916-F9DF-4914-9E92-E7FE3FC5E517}"/>
              </a:ext>
            </a:extLst>
          </p:cNvPr>
          <p:cNvCxnSpPr/>
          <p:nvPr/>
        </p:nvCxnSpPr>
        <p:spPr>
          <a:xfrm>
            <a:off x="4957459" y="1949868"/>
            <a:ext cx="0" cy="37296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Merge 13">
            <a:extLst>
              <a:ext uri="{FF2B5EF4-FFF2-40B4-BE49-F238E27FC236}">
                <a16:creationId xmlns:a16="http://schemas.microsoft.com/office/drawing/2014/main" id="{C5D4278E-CF68-4414-AB8C-B771178CC650}"/>
              </a:ext>
            </a:extLst>
          </p:cNvPr>
          <p:cNvSpPr/>
          <p:nvPr/>
        </p:nvSpPr>
        <p:spPr>
          <a:xfrm>
            <a:off x="1053017" y="3825624"/>
            <a:ext cx="2918298" cy="496753"/>
          </a:xfrm>
          <a:prstGeom prst="flowChartMerg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AEF749-7CF7-4375-B282-575A2D517884}"/>
              </a:ext>
            </a:extLst>
          </p:cNvPr>
          <p:cNvSpPr/>
          <p:nvPr/>
        </p:nvSpPr>
        <p:spPr>
          <a:xfrm>
            <a:off x="535832" y="4412474"/>
            <a:ext cx="4191810" cy="12980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bg1"/>
                </a:solidFill>
                <a:latin typeface="Sylfaen" panose="010A0502050306030303" pitchFamily="18" charset="0"/>
              </a:rPr>
              <a:t>Эти анализы показывают, что иммунизация – это отличная инвестиция. Сравнительный анализ показывает, что иммунизация является одним из видов  инвестиций в развитие с наиболее выгодным вложением денег</a:t>
            </a:r>
            <a:endParaRPr lang="en-US" sz="14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A0C157-2B4B-47D2-B63D-FE6139ACA2A4}"/>
              </a:ext>
            </a:extLst>
          </p:cNvPr>
          <p:cNvSpPr txBox="1"/>
          <p:nvPr/>
        </p:nvSpPr>
        <p:spPr>
          <a:xfrm>
            <a:off x="5083920" y="1981123"/>
            <a:ext cx="37779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ylfaen" panose="010A0502050306030303" pitchFamily="18" charset="0"/>
              </a:rPr>
              <a:t>Эти доходы от инвестиций состоят из: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Экономии затрат на лечение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Экономии затрат на обращение за лечением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Предотвращенные потери в виде зарплаты сиделки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Sylfaen" panose="010A0502050306030303" pitchFamily="18" charset="0"/>
              </a:rPr>
              <a:t>Предотвращенные потери с точки зрения производительности по причине болезни и преждевременной смерти </a:t>
            </a:r>
            <a:endParaRPr lang="en-US" sz="1600" dirty="0">
              <a:latin typeface="Sylfaen" panose="010A0502050306030303" pitchFamily="18" charset="0"/>
            </a:endParaRPr>
          </a:p>
          <a:p>
            <a:pPr lvl="1"/>
            <a:endParaRPr lang="en-US" sz="1600" dirty="0">
              <a:latin typeface="Sylfaen" panose="010A0502050306030303" pitchFamily="18" charset="0"/>
            </a:endParaRPr>
          </a:p>
          <a:p>
            <a:r>
              <a:rPr lang="ru-RU" sz="1600" dirty="0">
                <a:latin typeface="Sylfaen" panose="010A0502050306030303" pitchFamily="18" charset="0"/>
              </a:rPr>
              <a:t>Наибольшие выгоды имеются в производительности</a:t>
            </a:r>
            <a:r>
              <a:rPr lang="en-US" sz="1600" dirty="0">
                <a:latin typeface="Sylfaen" panose="010A0502050306030303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F4F05-CBD7-4D97-8429-DD04A1393A8C}"/>
              </a:ext>
            </a:extLst>
          </p:cNvPr>
          <p:cNvSpPr txBox="1"/>
          <p:nvPr/>
        </p:nvSpPr>
        <p:spPr>
          <a:xfrm>
            <a:off x="1847605" y="6106096"/>
            <a:ext cx="6609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Sylfaen" panose="010A0502050306030303" pitchFamily="18" charset="0"/>
              </a:rPr>
              <a:t>Источник</a:t>
            </a:r>
            <a:r>
              <a:rPr lang="en-US" sz="1200" dirty="0">
                <a:solidFill>
                  <a:srgbClr val="FF0000"/>
                </a:solidFill>
                <a:latin typeface="Sylfaen" panose="010A0502050306030303" pitchFamily="18" charset="0"/>
              </a:rPr>
              <a:t>:  Sachi et al. Return on Investment from Childhood Immunizations in Low- and Middle- </a:t>
            </a:r>
          </a:p>
          <a:p>
            <a:r>
              <a:rPr lang="en-US" sz="1200" dirty="0">
                <a:solidFill>
                  <a:srgbClr val="FF0000"/>
                </a:solidFill>
                <a:latin typeface="Sylfaen" panose="010A0502050306030303" pitchFamily="18" charset="0"/>
              </a:rPr>
              <a:t>Income Countries, 2011-20, Health Affairs, February 2016.</a:t>
            </a:r>
          </a:p>
        </p:txBody>
      </p:sp>
      <p:sp>
        <p:nvSpPr>
          <p:cNvPr id="17" name="Star: 6 Points 16">
            <a:extLst>
              <a:ext uri="{FF2B5EF4-FFF2-40B4-BE49-F238E27FC236}">
                <a16:creationId xmlns:a16="http://schemas.microsoft.com/office/drawing/2014/main" id="{3B79315A-4E3D-40FE-929A-C675C2918281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20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6254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1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94E2-470C-4A7D-9CB1-8B37CF0B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ведет к улучшению познания, уровня образования и питания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FD14-771E-4073-9004-1C04AA2C3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32192"/>
            <a:ext cx="8229600" cy="4105247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Исследования показали, что защита от болезней, которую предлагает иммунизация, ведет к улучшению познания и достижению более высокого уровня образования, что приводит к </a:t>
            </a:r>
            <a:r>
              <a:rPr lang="ru-RU" b="1" dirty="0">
                <a:latin typeface="Sylfaen" panose="010A0502050306030303" pitchFamily="18" charset="0"/>
              </a:rPr>
              <a:t>более высокой производительности </a:t>
            </a:r>
            <a:r>
              <a:rPr lang="ru-RU" dirty="0">
                <a:latin typeface="Sylfaen" panose="010A0502050306030303" pitchFamily="18" charset="0"/>
              </a:rPr>
              <a:t>и </a:t>
            </a:r>
            <a:r>
              <a:rPr lang="ru-RU" b="1" dirty="0">
                <a:latin typeface="Sylfaen" panose="010A0502050306030303" pitchFamily="18" charset="0"/>
              </a:rPr>
              <a:t>экономическому росту </a:t>
            </a:r>
            <a:r>
              <a:rPr lang="ru-RU" dirty="0">
                <a:latin typeface="Sylfaen" panose="010A0502050306030303" pitchFamily="18" charset="0"/>
              </a:rPr>
              <a:t>в долгосрочной перспективе.</a:t>
            </a:r>
          </a:p>
          <a:p>
            <a:pPr marL="0" indent="0">
              <a:buNone/>
            </a:pPr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Иммунизация также улучшает состояние питания, что в свою очередь приводит к </a:t>
            </a:r>
            <a:r>
              <a:rPr lang="ru-RU" b="1" dirty="0">
                <a:latin typeface="Sylfaen" panose="010A0502050306030303" pitchFamily="18" charset="0"/>
              </a:rPr>
              <a:t>улучшению здоровья, результатов образования и перспектив трудоустройства</a:t>
            </a:r>
            <a:r>
              <a:rPr lang="ru-RU" dirty="0">
                <a:latin typeface="Sylfaen" panose="010A0502050306030303" pitchFamily="18" charset="0"/>
              </a:rPr>
              <a:t>.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FCD9D-9A5B-401C-B423-0E402A151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21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4FB54F7-6BE9-480A-8E42-2900882893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10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ED00-8BCD-45A0-BACE-7C158B8E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14640" cy="1143000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является медицинской помощью, ориентированной на нужды малоимущих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0CA9-EE4F-4CC9-906D-CC441DD53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134429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достигает большую часть малоимущих семей, чем большинство других видов медицинской помощи.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Расходы на здравоохранение и потеря заработной платы по причине болезней, предотвращаемых иммунизацией, вгоняют многие семьи в нищету.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Предотвращая эти потери, иммунизация обеспечивает своего рода защиту от финансовых рисков, особенно для малоимущих.</a:t>
            </a: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6F029-A66E-48B9-80C2-E94BEA177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22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433D8CD-AF61-4E09-96BD-9A4E4AD6E3FB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/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62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1A-6952-4848-8F53-66C40627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434" cy="1143000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является основным компонентом прогресса в направлении всеобщего охвата здравоохранением (UHC)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A358-B88B-47E3-B059-53E6CC96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8547"/>
            <a:ext cx="8229600" cy="36071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>
                <a:latin typeface="Sylfaen" panose="010A0502050306030303" pitchFamily="18" charset="0"/>
              </a:rPr>
              <a:t>Всеобщий </a:t>
            </a:r>
            <a:r>
              <a:rPr lang="ru-RU" sz="2200" dirty="0">
                <a:latin typeface="Sylfaen" panose="010A0502050306030303" pitchFamily="18" charset="0"/>
              </a:rPr>
              <a:t>охват здравоохранением означает обеспечение того, чтобы каждый человек имел доступ к качественным медицинским услугам без финансовых трудностей или риска обнищания.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8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200" dirty="0">
                <a:latin typeface="Sylfaen" panose="010A0502050306030303" pitchFamily="18" charset="0"/>
              </a:rPr>
              <a:t>Иммунизация является одним из наиболее рентабельным медицинским мероприятием, спасающим жизни. </a:t>
            </a:r>
            <a:endParaRPr lang="en-US" sz="22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endParaRPr lang="ru-RU" sz="12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200" dirty="0">
                <a:latin typeface="Sylfaen" panose="010A0502050306030303" pitchFamily="18" charset="0"/>
              </a:rPr>
              <a:t>Обеспечение досягаемости и доступности иммунизации путем включения ее в пакет основных услуг или пакет льгот национальной системы медицинского страхования является важным шагом на пути к достижению всеобщего охвата медико-санитарными услугами </a:t>
            </a:r>
            <a:endParaRPr lang="en-US" sz="22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57C5E-EA15-42C3-B56B-14CE76ECD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23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484FAC9-B020-4E0C-89A1-C5DF649BFF7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FA7E9C-2AA0-4342-B425-974152634C0B}"/>
              </a:ext>
            </a:extLst>
          </p:cNvPr>
          <p:cNvSpPr/>
          <p:nvPr/>
        </p:nvSpPr>
        <p:spPr>
          <a:xfrm>
            <a:off x="457200" y="5054135"/>
            <a:ext cx="8339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Sylfaen" panose="010A0502050306030303" pitchFamily="18" charset="0"/>
              </a:rPr>
              <a:t>Источник</a:t>
            </a:r>
            <a:r>
              <a:rPr lang="en-US" sz="1400" dirty="0">
                <a:latin typeface="Sylfaen" panose="010A0502050306030303" pitchFamily="18" charset="0"/>
              </a:rPr>
              <a:t>: Immunization Financing Resource Guide (2017). Available at: </a:t>
            </a:r>
            <a:r>
              <a:rPr lang="en-US" sz="1400" dirty="0">
                <a:latin typeface="Sylfaen" panose="010A0502050306030303" pitchFamily="18" charset="0"/>
                <a:hlinkClick r:id="rId2"/>
              </a:rPr>
              <a:t>http://www.immunizationfinancing.org/en/immunization-fundamentals/universal-health-coverage-and-immunization-financing#</a:t>
            </a:r>
            <a:r>
              <a:rPr lang="en-US" sz="1400" dirty="0">
                <a:latin typeface="Sylfaen" panose="010A0502050306030303" pitchFamily="18" charset="0"/>
              </a:rPr>
              <a:t>!</a:t>
            </a:r>
          </a:p>
          <a:p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11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858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являются платформой для обеспечения готовности к пандемии (1/2)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348"/>
            <a:ext cx="8229600" cy="4675007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Крупные вспышки болезней могут нанести серьезный вред экономике и замедлить рост, подрывая торговлю, туризм, производство, транспорт.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Эпидемия SARS 2003 года, возможно, стоила Гонконгу более 1% своего ВВП в том году. *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Иммунизация может непосредственно предотвратить вспышки некоторых заболеваний, включая желтую лихорадку, холеру, менингит, корь и японский энцефалит, против которых уже существуют вакцины.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24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89F90B-08AA-4A92-845D-50A3A6BD3F81}"/>
              </a:ext>
            </a:extLst>
          </p:cNvPr>
          <p:cNvSpPr txBox="1"/>
          <p:nvPr/>
        </p:nvSpPr>
        <p:spPr>
          <a:xfrm>
            <a:off x="457200" y="4949591"/>
            <a:ext cx="833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Sylfaen" panose="010A0502050306030303" pitchFamily="18" charset="0"/>
              </a:rPr>
              <a:t>*</a:t>
            </a:r>
            <a:r>
              <a:rPr lang="en-US" sz="1400" i="1" dirty="0" err="1">
                <a:latin typeface="Sylfaen" panose="010A0502050306030303" pitchFamily="18" charset="0"/>
              </a:rPr>
              <a:t>Brahmbhatt</a:t>
            </a:r>
            <a:r>
              <a:rPr lang="en-US" sz="1400" i="1" dirty="0">
                <a:latin typeface="Sylfaen" panose="010A0502050306030303" pitchFamily="18" charset="0"/>
              </a:rPr>
              <a:t>, Milan; Dutta, Arindam. 2008. On SARS Type Economic Effects During Infectious Disease Outbreaks. Policy Research Working Paper; No. 4466. World Bank, Washington, DC. © World Bank. </a:t>
            </a:r>
            <a:r>
              <a:rPr lang="en-US" sz="1400" i="1" dirty="0">
                <a:latin typeface="Sylfaen" panose="010A0502050306030303" pitchFamily="18" charset="0"/>
                <a:hlinkClick r:id="rId2"/>
              </a:rPr>
              <a:t>https://openknowledge.worldbank.org/handle/10986/6440</a:t>
            </a:r>
            <a:r>
              <a:rPr lang="ru-RU" sz="1400" i="1" dirty="0">
                <a:latin typeface="Sylfaen" panose="010A0502050306030303" pitchFamily="18" charset="0"/>
              </a:rPr>
              <a:t> </a:t>
            </a:r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AEBFEAA-FEC2-4B41-BD4C-4A54195CF81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13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E3B2-57DC-48C8-A36E-34785FD84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916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являются платформой для обеспечения готовности к пандемии </a:t>
            </a:r>
            <a:r>
              <a:rPr lang="en-US" dirty="0">
                <a:latin typeface="Sylfaen" panose="010A0502050306030303" pitchFamily="18" charset="0"/>
              </a:rPr>
              <a:t>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251D-2805-4D85-9BDD-32477F464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1257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позволяют странам быстро реагировать, когда станут доступными новые вакцины против дополнительных вспышек заболеваний.</a:t>
            </a: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Вакцины разрабатываются против </a:t>
            </a:r>
            <a:r>
              <a:rPr lang="ru-RU" dirty="0" err="1">
                <a:latin typeface="Sylfaen" panose="010A0502050306030303" pitchFamily="18" charset="0"/>
              </a:rPr>
              <a:t>Эбола</a:t>
            </a:r>
            <a:r>
              <a:rPr lang="ru-RU" dirty="0">
                <a:latin typeface="Sylfaen" panose="010A0502050306030303" pitchFamily="18" charset="0"/>
              </a:rPr>
              <a:t>, </a:t>
            </a:r>
            <a:r>
              <a:rPr lang="ru-RU" dirty="0" err="1">
                <a:latin typeface="Sylfaen" panose="010A0502050306030303" pitchFamily="18" charset="0"/>
              </a:rPr>
              <a:t>Зика</a:t>
            </a:r>
            <a:r>
              <a:rPr lang="ru-RU" dirty="0">
                <a:latin typeface="Sylfaen" panose="010A0502050306030303" pitchFamily="18" charset="0"/>
              </a:rPr>
              <a:t> и ряда других потенциальных эпидемических заболеваний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Сильные программы иммунизации могут помочь странам реагировать на вспышки другими способами, даже на вспышки болезней, для которых нет вакцин. </a:t>
            </a:r>
            <a:r>
              <a:rPr lang="en-US" dirty="0">
                <a:latin typeface="Sylfaen" panose="010A0502050306030303" pitchFamily="18" charset="0"/>
              </a:rPr>
              <a:t> 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Например, инфраструктура полиомиелита в Нигерии помогла предотвратить серьезную вспышку вируса </a:t>
            </a:r>
            <a:r>
              <a:rPr lang="ru-RU" dirty="0" err="1">
                <a:latin typeface="Sylfaen" panose="010A0502050306030303" pitchFamily="18" charset="0"/>
              </a:rPr>
              <a:t>Эбола</a:t>
            </a:r>
            <a:r>
              <a:rPr lang="ru-RU" dirty="0">
                <a:latin typeface="Sylfaen" panose="010A0502050306030303" pitchFamily="18" charset="0"/>
              </a:rPr>
              <a:t> в 2014 году.</a:t>
            </a:r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E1FE-CBC3-404C-858B-E582E2347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25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B7AD3830-933B-4411-B370-D7D79ECFBF8C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71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69"/>
            <a:ext cx="7691120" cy="1147762"/>
          </a:xfrm>
        </p:spPr>
        <p:txBody>
          <a:bodyPr>
            <a:noAutofit/>
          </a:bodyPr>
          <a:lstStyle/>
          <a:p>
            <a:r>
              <a:rPr lang="ru-RU" sz="2100" dirty="0">
                <a:latin typeface="Sylfaen" panose="010A0502050306030303" pitchFamily="18" charset="0"/>
              </a:rPr>
              <a:t>Использование данных для демонстрации того, что иммунизация в вашей стране дает очевидные экономические результаты (и что многое еще нужно сделать)</a:t>
            </a:r>
            <a:endParaRPr lang="en-US" sz="2100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296115"/>
              </p:ext>
            </p:extLst>
          </p:nvPr>
        </p:nvGraphicFramePr>
        <p:xfrm>
          <a:off x="416665" y="1435565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58878"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Пример гипотетического анализа</a:t>
                      </a:r>
                      <a:r>
                        <a:rPr lang="en-US" dirty="0">
                          <a:latin typeface="Sylfaen" panose="010A0502050306030303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828860">
                <a:tc>
                  <a:txBody>
                    <a:bodyPr/>
                    <a:lstStyle/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endParaRPr lang="en-US" sz="1600" dirty="0">
                        <a:latin typeface="Sylfaen" panose="010A0502050306030303" pitchFamily="18" charset="0"/>
                      </a:endParaRPr>
                    </a:p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Охват иммунизацией в целом и по районам или подгруппам населения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Мы, как страна, добились значительного прогресса в охвате иммунизацией, но дети в районах _____ и ______  подвергаются значительно более высокому риску болезней, предотвращаемых вакцинацией. Увеличение инвестиций в иммунизацию для охвата этих семей могло бы повысить уровень образования и познания, что приведет к повышению производительности и экономическому росту в долгосрочной перспективе.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01639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Расходы 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OOP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на здравоохранение по </a:t>
                      </a:r>
                      <a:r>
                        <a:rPr lang="ru-RU" sz="1600" dirty="0" err="1">
                          <a:latin typeface="Sylfaen" panose="010A0502050306030303" pitchFamily="18" charset="0"/>
                        </a:rPr>
                        <a:t>квинтилю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благосостояния; охват иммунизацией по </a:t>
                      </a:r>
                      <a:r>
                        <a:rPr lang="ru-RU" sz="1600" dirty="0" err="1">
                          <a:latin typeface="Sylfaen" panose="010A0502050306030303" pitchFamily="18" charset="0"/>
                        </a:rPr>
                        <a:t>квинтилю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 благосостояния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Неимущие дети подвергаются влиянию болезней, предотвращаемых вакцинацией, в значительно большей степени, чем дети из более обеспеченных семей. Высокие издержки на здравоохранение из собственных средств и обнищание из-за</a:t>
                      </a:r>
                      <a:r>
                        <a:rPr lang="ru-RU" sz="1600" baseline="0" dirty="0">
                          <a:latin typeface="Sylfaen" panose="010A0502050306030303" pitchFamily="18" charset="0"/>
                        </a:rPr>
                        <a:t>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расходов на здравоохранение также больше влияют на бедные семьи. Иммунизация обеспечивает защиту от финансовых рисков за счет сокращения расходов, связанных с заболеваниями, предотвращаемыми вакцинацией.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7384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 dirty="0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26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86E6EA12-0F4C-4055-BD77-F1A6CFFE7FBD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62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6835AC-3E06-43BA-9501-4A0B093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615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Если те кто, принимает у вас решения, больше всего заинтересованы в повышении ЭФФЕКТИВНОСТИ И ЭКОНОМИЧНОСТИ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66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187-EB66-4715-A5F0-0A5CC526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- лучшая покупка для здоровья и она дает очевидные результаты, но нужно сделать еще больше (1 из 2)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7ECD-5327-46EF-A63B-1297DD15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8017"/>
            <a:ext cx="8229600" cy="3836833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является одним из наиболее рентабельных форм медицинского вмешательства.</a:t>
            </a:r>
          </a:p>
          <a:p>
            <a:endParaRPr lang="ru-RU" sz="1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Другими словами, ресурсы, потраченные на иммунизацию, приносят больше выгоды, чем те же ресурсы, которые тратятся на большинство других вмешательств. </a:t>
            </a:r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Например, исследование 2009 года, моделирующее экономическую эффективность введения </a:t>
            </a:r>
            <a:r>
              <a:rPr lang="ru-RU" dirty="0" err="1">
                <a:latin typeface="Sylfaen" panose="010A0502050306030303" pitchFamily="18" charset="0"/>
              </a:rPr>
              <a:t>ротавирусной</a:t>
            </a:r>
            <a:r>
              <a:rPr lang="ru-RU" dirty="0">
                <a:latin typeface="Sylfaen" panose="010A0502050306030303" pitchFamily="18" charset="0"/>
              </a:rPr>
              <a:t> вакцины в странах </a:t>
            </a:r>
            <a:r>
              <a:rPr lang="en-US" dirty="0">
                <a:latin typeface="Sylfaen" panose="010A0502050306030303" pitchFamily="18" charset="0"/>
              </a:rPr>
              <a:t>Gavi</a:t>
            </a:r>
            <a:r>
              <a:rPr lang="ru-RU" dirty="0">
                <a:latin typeface="Sylfaen" panose="010A0502050306030303" pitchFamily="18" charset="0"/>
              </a:rPr>
              <a:t>, установило, что затраты на год жизни, скорректированные по нетрудоспособности (DALY) составили бы 43 долл. США в период с 2008 по 2025 годы, что было бы очень рентабельным.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4AF49-61C6-494F-A70A-2D57AEE39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28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33982-2CD0-44FF-B96D-E760D7E081FE}"/>
              </a:ext>
            </a:extLst>
          </p:cNvPr>
          <p:cNvSpPr txBox="1"/>
          <p:nvPr/>
        </p:nvSpPr>
        <p:spPr>
          <a:xfrm>
            <a:off x="443688" y="5110928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anose="010A0502050306030303" pitchFamily="18" charset="0"/>
              </a:rPr>
              <a:t>*</a:t>
            </a:r>
            <a:r>
              <a:rPr lang="en-US" sz="1200" dirty="0">
                <a:latin typeface="Sylfaen" panose="010A0502050306030303" pitchFamily="18" charset="0"/>
              </a:rPr>
              <a:t>Atherly et al. Rotavirus Vaccination: Cost-Effectiveness and Impact on Child Mortality  in Developing Countries, </a:t>
            </a:r>
            <a:r>
              <a:rPr lang="en-US" sz="1200" i="1" dirty="0">
                <a:latin typeface="Sylfaen" panose="010A0502050306030303" pitchFamily="18" charset="0"/>
              </a:rPr>
              <a:t>The Journal of Infectious Diseases</a:t>
            </a:r>
            <a:r>
              <a:rPr lang="en-US" sz="1200" dirty="0">
                <a:latin typeface="Sylfaen" panose="010A0502050306030303" pitchFamily="18" charset="0"/>
              </a:rPr>
              <a:t>, Volume 200, Issue Supplement_1, 1 November 2009, Pages S28–S38, </a:t>
            </a:r>
            <a:r>
              <a:rPr lang="en-US" sz="1200" dirty="0">
                <a:latin typeface="Sylfaen" panose="010A0502050306030303" pitchFamily="18" charset="0"/>
                <a:hlinkClick r:id="rId3"/>
              </a:rPr>
              <a:t>https://doi.org/10.1086/605033</a:t>
            </a:r>
            <a:r>
              <a:rPr lang="en-US" sz="1200" dirty="0"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3A256296-3293-4D70-B009-E8FA05B1A2F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39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D187-EB66-4715-A5F0-0A5CC5261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09295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– лучшая инвестиция и она дает очевидные результаты, но нужно сделать еще больше (2 из 2)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7ECD-5327-46EF-A63B-1297DD15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523"/>
          </a:xfrm>
        </p:spPr>
        <p:txBody>
          <a:bodyPr>
            <a:normAutofit/>
          </a:bodyPr>
          <a:lstStyle/>
          <a:p>
            <a:r>
              <a:rPr lang="ru-RU" sz="1900" dirty="0">
                <a:latin typeface="Sylfaen" panose="010A0502050306030303" pitchFamily="18" charset="0"/>
              </a:rPr>
              <a:t>С </a:t>
            </a:r>
            <a:r>
              <a:rPr lang="ru-RU" dirty="0">
                <a:latin typeface="Sylfaen" panose="010A0502050306030303" pitchFamily="18" charset="0"/>
              </a:rPr>
              <a:t>появлением новых поставщиков и благодаря международным усилиям по формированию рынков, цены на многие вакцины снизились, что сделало их еще более рентабельными.</a:t>
            </a:r>
          </a:p>
          <a:p>
            <a:pPr marL="0" indent="0">
              <a:buNone/>
            </a:pPr>
            <a:endParaRPr lang="ru-RU" sz="105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Например, вакцина «пятивалентная» пять-в-одном стоила 3,60 долл. США за дозу через службу закупок ЮНИСЕФ в 2005 году. В 2017 году она уже доступна за 0,85 долл. США за дозу.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ru-RU" dirty="0">
              <a:latin typeface="Sylfaen" panose="010A0502050306030303" pitchFamily="18" charset="0"/>
            </a:endParaRP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 предстоящие годы ожидается большая конкуренция и выбор.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Производители заключили ценовые соглашения, чтобы продолжить поддерживать доступные цены после перехода </a:t>
            </a:r>
            <a:r>
              <a:rPr lang="en-US" dirty="0">
                <a:latin typeface="Sylfaen" panose="010A0502050306030303" pitchFamily="18" charset="0"/>
              </a:rPr>
              <a:t>GAVI</a:t>
            </a:r>
            <a:r>
              <a:rPr lang="ru-RU" dirty="0">
                <a:latin typeface="Sylfaen" panose="010A0502050306030303" pitchFamily="18" charset="0"/>
              </a:rPr>
              <a:t>. 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4AF49-61C6-494F-A70A-2D57AEE39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29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3A256296-3293-4D70-B009-E8FA05B1A2F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5" y="247232"/>
            <a:ext cx="822960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Почему иммунизация является важной инвестицией?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478587F-672E-43EB-87CE-495103F66784}"/>
              </a:ext>
            </a:extLst>
          </p:cNvPr>
          <p:cNvSpPr txBox="1"/>
          <p:nvPr/>
        </p:nvSpPr>
        <p:spPr>
          <a:xfrm>
            <a:off x="4395270" y="6214210"/>
            <a:ext cx="4565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prstClr val="black"/>
                </a:solidFill>
                <a:latin typeface="Sylfaen" panose="010A0502050306030303" pitchFamily="18" charset="0"/>
              </a:rPr>
              <a:t>По материалам: </a:t>
            </a:r>
            <a:r>
              <a:rPr lang="en-US" sz="900" dirty="0" err="1">
                <a:solidFill>
                  <a:prstClr val="black"/>
                </a:solidFill>
                <a:latin typeface="Sylfaen" panose="010A0502050306030303" pitchFamily="18" charset="0"/>
              </a:rPr>
              <a:t>Palu</a:t>
            </a:r>
            <a:r>
              <a:rPr lang="en-US" sz="900" dirty="0">
                <a:solidFill>
                  <a:prstClr val="black"/>
                </a:solidFill>
                <a:latin typeface="Sylfaen" panose="010A0502050306030303" pitchFamily="18" charset="0"/>
              </a:rPr>
              <a:t>, T. (2016). </a:t>
            </a:r>
          </a:p>
          <a:p>
            <a:pPr algn="r"/>
            <a:r>
              <a:rPr lang="en-US" sz="900" dirty="0">
                <a:solidFill>
                  <a:prstClr val="black"/>
                </a:solidFill>
                <a:latin typeface="Sylfaen" panose="010A0502050306030303" pitchFamily="18" charset="0"/>
              </a:rPr>
              <a:t>Sustainable Immunization Through Universal Health Coverage. World Bank SAGE Meeting.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28559BD-B490-4161-A262-804DEE31F925}"/>
              </a:ext>
            </a:extLst>
          </p:cNvPr>
          <p:cNvGrpSpPr/>
          <p:nvPr/>
        </p:nvGrpSpPr>
        <p:grpSpPr>
          <a:xfrm>
            <a:off x="451530" y="1009861"/>
            <a:ext cx="8868035" cy="5061344"/>
            <a:chOff x="430995" y="493284"/>
            <a:chExt cx="8868035" cy="50613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A438E7A-C538-494D-8675-A167A44D6566}"/>
                </a:ext>
              </a:extLst>
            </p:cNvPr>
            <p:cNvSpPr txBox="1"/>
            <p:nvPr/>
          </p:nvSpPr>
          <p:spPr>
            <a:xfrm>
              <a:off x="517047" y="493284"/>
              <a:ext cx="42333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rPr>
                <a:t>Платформа пандемической готовности</a:t>
              </a:r>
              <a:endParaRPr lang="en-US" sz="1600" dirty="0">
                <a:solidFill>
                  <a:srgbClr val="4472C4">
                    <a:lumMod val="50000"/>
                  </a:srgbClr>
                </a:solidFill>
                <a:latin typeface="Sylfaen" panose="010A0502050306030303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C3A3C-8039-4F53-A630-BF17C618EB44}"/>
                </a:ext>
              </a:extLst>
            </p:cNvPr>
            <p:cNvGrpSpPr/>
            <p:nvPr/>
          </p:nvGrpSpPr>
          <p:grpSpPr>
            <a:xfrm>
              <a:off x="430995" y="662560"/>
              <a:ext cx="8868035" cy="4892068"/>
              <a:chOff x="430995" y="662560"/>
              <a:chExt cx="8868035" cy="4892068"/>
            </a:xfrm>
          </p:grpSpPr>
          <p:cxnSp>
            <p:nvCxnSpPr>
              <p:cNvPr id="72" name="Connector: Elbow 71">
                <a:extLst>
                  <a:ext uri="{FF2B5EF4-FFF2-40B4-BE49-F238E27FC236}">
                    <a16:creationId xmlns:a16="http://schemas.microsoft.com/office/drawing/2014/main" id="{451427EB-09B8-4BD5-9B1F-ED5CA1215735}"/>
                  </a:ext>
                </a:extLst>
              </p:cNvPr>
              <p:cNvCxnSpPr>
                <a:cxnSpLocks/>
                <a:stCxn id="97" idx="1"/>
              </p:cNvCxnSpPr>
              <p:nvPr/>
            </p:nvCxnSpPr>
            <p:spPr>
              <a:xfrm rot="10800000" flipV="1">
                <a:off x="456541" y="662560"/>
                <a:ext cx="60507" cy="3302921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1182C4E-E619-477A-98C1-812364E5854E}"/>
                  </a:ext>
                </a:extLst>
              </p:cNvPr>
              <p:cNvSpPr/>
              <p:nvPr/>
            </p:nvSpPr>
            <p:spPr>
              <a:xfrm>
                <a:off x="430995" y="2666795"/>
                <a:ext cx="8255805" cy="2887833"/>
              </a:xfrm>
              <a:prstGeom prst="ellipse">
                <a:avLst/>
              </a:prstGeom>
              <a:solidFill>
                <a:srgbClr val="4472C4">
                  <a:lumMod val="20000"/>
                  <a:lumOff val="80000"/>
                </a:srgbClr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814EF9C-82B9-4299-8F32-84CD0B247DC6}"/>
                  </a:ext>
                </a:extLst>
              </p:cNvPr>
              <p:cNvSpPr/>
              <p:nvPr/>
            </p:nvSpPr>
            <p:spPr>
              <a:xfrm>
                <a:off x="937433" y="2726072"/>
                <a:ext cx="7264375" cy="254103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9B6D8EF-5DA2-4062-9AD3-89D649FD859B}"/>
                  </a:ext>
                </a:extLst>
              </p:cNvPr>
              <p:cNvSpPr/>
              <p:nvPr/>
            </p:nvSpPr>
            <p:spPr>
              <a:xfrm>
                <a:off x="1244611" y="2767219"/>
                <a:ext cx="6670281" cy="2333226"/>
              </a:xfrm>
              <a:prstGeom prst="ellipse">
                <a:avLst/>
              </a:prstGeom>
              <a:solidFill>
                <a:srgbClr val="4472C4">
                  <a:lumMod val="40000"/>
                  <a:lumOff val="60000"/>
                </a:srgbClr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9EF77D5-CE36-4E1B-AA43-B898E087E97A}"/>
                  </a:ext>
                </a:extLst>
              </p:cNvPr>
              <p:cNvSpPr/>
              <p:nvPr/>
            </p:nvSpPr>
            <p:spPr>
              <a:xfrm>
                <a:off x="1623952" y="2833672"/>
                <a:ext cx="5865654" cy="205177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40000"/>
                    <a:lumOff val="6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6901C9EE-F76F-451F-AE4C-6EAB9A0FD3C4}"/>
                  </a:ext>
                </a:extLst>
              </p:cNvPr>
              <p:cNvSpPr/>
              <p:nvPr/>
            </p:nvSpPr>
            <p:spPr>
              <a:xfrm>
                <a:off x="1942550" y="2872535"/>
                <a:ext cx="5259574" cy="1839769"/>
              </a:xfrm>
              <a:prstGeom prst="ellipse">
                <a:avLst/>
              </a:prstGeom>
              <a:solidFill>
                <a:srgbClr val="4472C4">
                  <a:lumMod val="60000"/>
                  <a:lumOff val="40000"/>
                </a:srgbClr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AEDD2029-2F11-4480-8A51-F0922F29A263}"/>
                  </a:ext>
                </a:extLst>
              </p:cNvPr>
              <p:cNvSpPr/>
              <p:nvPr/>
            </p:nvSpPr>
            <p:spPr>
              <a:xfrm>
                <a:off x="2335930" y="2934717"/>
                <a:ext cx="4480560" cy="15672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60000"/>
                    <a:lumOff val="4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5534C8A-9C93-4051-9B07-3CE45FFBE051}"/>
                  </a:ext>
                </a:extLst>
              </p:cNvPr>
              <p:cNvSpPr/>
              <p:nvPr/>
            </p:nvSpPr>
            <p:spPr>
              <a:xfrm>
                <a:off x="2650255" y="2996785"/>
                <a:ext cx="3813048" cy="1333782"/>
              </a:xfrm>
              <a:prstGeom prst="ellipse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2C1D085B-111C-4E98-BBBA-A1376448EECC}"/>
                  </a:ext>
                </a:extLst>
              </p:cNvPr>
              <p:cNvSpPr/>
              <p:nvPr/>
            </p:nvSpPr>
            <p:spPr>
              <a:xfrm>
                <a:off x="3179464" y="3063839"/>
                <a:ext cx="2772918" cy="1064852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cxnSp>
            <p:nvCxnSpPr>
              <p:cNvPr id="85" name="Connector: Elbow 84">
                <a:extLst>
                  <a:ext uri="{FF2B5EF4-FFF2-40B4-BE49-F238E27FC236}">
                    <a16:creationId xmlns:a16="http://schemas.microsoft.com/office/drawing/2014/main" id="{602FF6F4-247F-49E7-AE91-45F0BE7A2D5F}"/>
                  </a:ext>
                </a:extLst>
              </p:cNvPr>
              <p:cNvCxnSpPr>
                <a:cxnSpLocks/>
                <a:stCxn id="94" idx="1"/>
              </p:cNvCxnSpPr>
              <p:nvPr/>
            </p:nvCxnSpPr>
            <p:spPr>
              <a:xfrm rot="10800000" flipV="1">
                <a:off x="5602053" y="1750606"/>
                <a:ext cx="191476" cy="1806879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B1620885-999B-48CB-AD2E-EECD51136B07}"/>
                  </a:ext>
                </a:extLst>
              </p:cNvPr>
              <p:cNvSpPr/>
              <p:nvPr/>
            </p:nvSpPr>
            <p:spPr>
              <a:xfrm>
                <a:off x="3482359" y="3106930"/>
                <a:ext cx="2148840" cy="847944"/>
              </a:xfrm>
              <a:prstGeom prst="ellipse">
                <a:avLst/>
              </a:prstGeom>
              <a:solidFill>
                <a:srgbClr val="4472C4">
                  <a:lumMod val="75000"/>
                </a:srgbClr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BD49D715-3DAB-45E4-8A17-5AB1D1519E44}"/>
                  </a:ext>
                </a:extLst>
              </p:cNvPr>
              <p:cNvSpPr/>
              <p:nvPr/>
            </p:nvSpPr>
            <p:spPr>
              <a:xfrm>
                <a:off x="3817258" y="3153712"/>
                <a:ext cx="1479042" cy="55092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ylfaen" panose="010A0502050306030303" pitchFamily="18" charset="0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A8C8DBD-3A4A-462D-8CF5-C3015D3BCC75}"/>
                  </a:ext>
                </a:extLst>
              </p:cNvPr>
              <p:cNvGrpSpPr/>
              <p:nvPr/>
            </p:nvGrpSpPr>
            <p:grpSpPr>
              <a:xfrm>
                <a:off x="4080148" y="2307258"/>
                <a:ext cx="953262" cy="1223645"/>
                <a:chOff x="5550408" y="2099226"/>
                <a:chExt cx="1271016" cy="1631526"/>
              </a:xfrm>
            </p:grpSpPr>
            <p:sp>
              <p:nvSpPr>
                <p:cNvPr id="89" name="Oval 88">
                  <a:extLst>
                    <a:ext uri="{FF2B5EF4-FFF2-40B4-BE49-F238E27FC236}">
                      <a16:creationId xmlns:a16="http://schemas.microsoft.com/office/drawing/2014/main" id="{F89E0C56-83FB-430D-9A8E-1DFF16E5A98C}"/>
                    </a:ext>
                  </a:extLst>
                </p:cNvPr>
                <p:cNvSpPr/>
                <p:nvPr/>
              </p:nvSpPr>
              <p:spPr>
                <a:xfrm>
                  <a:off x="5550408" y="3300984"/>
                  <a:ext cx="1271016" cy="429768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2916E2B-D9B9-4DB6-A2C5-F0F7E10268BE}"/>
                    </a:ext>
                  </a:extLst>
                </p:cNvPr>
                <p:cNvSpPr/>
                <p:nvPr/>
              </p:nvSpPr>
              <p:spPr>
                <a:xfrm>
                  <a:off x="5734514" y="2777693"/>
                  <a:ext cx="902801" cy="655882"/>
                </a:xfrm>
                <a:custGeom>
                  <a:avLst/>
                  <a:gdLst>
                    <a:gd name="connsiteX0" fmla="*/ 451401 w 902801"/>
                    <a:gd name="connsiteY0" fmla="*/ 0 h 655882"/>
                    <a:gd name="connsiteX1" fmla="*/ 691091 w 902801"/>
                    <a:gd name="connsiteY1" fmla="*/ 14744 h 655882"/>
                    <a:gd name="connsiteX2" fmla="*/ 808392 w 902801"/>
                    <a:gd name="connsiteY2" fmla="*/ 37687 h 655882"/>
                    <a:gd name="connsiteX3" fmla="*/ 715762 w 902801"/>
                    <a:gd name="connsiteY3" fmla="*/ 106766 h 655882"/>
                    <a:gd name="connsiteX4" fmla="*/ 674339 w 902801"/>
                    <a:gd name="connsiteY4" fmla="*/ 152161 h 655882"/>
                    <a:gd name="connsiteX5" fmla="*/ 673141 w 902801"/>
                    <a:gd name="connsiteY5" fmla="*/ 154095 h 655882"/>
                    <a:gd name="connsiteX6" fmla="*/ 611512 w 902801"/>
                    <a:gd name="connsiteY6" fmla="*/ 200292 h 655882"/>
                    <a:gd name="connsiteX7" fmla="*/ 548169 w 902801"/>
                    <a:gd name="connsiteY7" fmla="*/ 327941 h 655882"/>
                    <a:gd name="connsiteX8" fmla="*/ 784250 w 902801"/>
                    <a:gd name="connsiteY8" fmla="*/ 559831 h 655882"/>
                    <a:gd name="connsiteX9" fmla="*/ 902801 w 902801"/>
                    <a:gd name="connsiteY9" fmla="*/ 599626 h 655882"/>
                    <a:gd name="connsiteX10" fmla="*/ 902062 w 902801"/>
                    <a:gd name="connsiteY10" fmla="*/ 599875 h 655882"/>
                    <a:gd name="connsiteX11" fmla="*/ 451401 w 902801"/>
                    <a:gd name="connsiteY11" fmla="*/ 655882 h 655882"/>
                    <a:gd name="connsiteX12" fmla="*/ 741 w 902801"/>
                    <a:gd name="connsiteY12" fmla="*/ 599875 h 655882"/>
                    <a:gd name="connsiteX13" fmla="*/ 0 w 902801"/>
                    <a:gd name="connsiteY13" fmla="*/ 599626 h 655882"/>
                    <a:gd name="connsiteX14" fmla="*/ 118551 w 902801"/>
                    <a:gd name="connsiteY14" fmla="*/ 559831 h 655882"/>
                    <a:gd name="connsiteX15" fmla="*/ 354632 w 902801"/>
                    <a:gd name="connsiteY15" fmla="*/ 327941 h 655882"/>
                    <a:gd name="connsiteX16" fmla="*/ 291291 w 902801"/>
                    <a:gd name="connsiteY16" fmla="*/ 200292 h 655882"/>
                    <a:gd name="connsiteX17" fmla="*/ 264648 w 902801"/>
                    <a:gd name="connsiteY17" fmla="*/ 180321 h 655882"/>
                    <a:gd name="connsiteX18" fmla="*/ 244875 w 902801"/>
                    <a:gd name="connsiteY18" fmla="*/ 148399 h 655882"/>
                    <a:gd name="connsiteX19" fmla="*/ 203452 w 902801"/>
                    <a:gd name="connsiteY19" fmla="*/ 103003 h 655882"/>
                    <a:gd name="connsiteX20" fmla="*/ 111408 w 902801"/>
                    <a:gd name="connsiteY20" fmla="*/ 34362 h 655882"/>
                    <a:gd name="connsiteX21" fmla="*/ 211712 w 902801"/>
                    <a:gd name="connsiteY21" fmla="*/ 14744 h 655882"/>
                    <a:gd name="connsiteX22" fmla="*/ 451401 w 902801"/>
                    <a:gd name="connsiteY22" fmla="*/ 0 h 655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902801" h="655882">
                      <a:moveTo>
                        <a:pt x="451401" y="0"/>
                      </a:moveTo>
                      <a:cubicBezTo>
                        <a:pt x="534869" y="0"/>
                        <a:pt x="615374" y="5162"/>
                        <a:pt x="691091" y="14744"/>
                      </a:cubicBezTo>
                      <a:lnTo>
                        <a:pt x="808392" y="37687"/>
                      </a:lnTo>
                      <a:lnTo>
                        <a:pt x="715762" y="106766"/>
                      </a:lnTo>
                      <a:cubicBezTo>
                        <a:pt x="699773" y="121945"/>
                        <a:pt x="685886" y="137152"/>
                        <a:pt x="674339" y="152161"/>
                      </a:cubicBezTo>
                      <a:lnTo>
                        <a:pt x="673141" y="154095"/>
                      </a:lnTo>
                      <a:lnTo>
                        <a:pt x="611512" y="200292"/>
                      </a:lnTo>
                      <a:cubicBezTo>
                        <a:pt x="570724" y="239526"/>
                        <a:pt x="548169" y="282662"/>
                        <a:pt x="548169" y="327941"/>
                      </a:cubicBezTo>
                      <a:cubicBezTo>
                        <a:pt x="548169" y="418500"/>
                        <a:pt x="638388" y="500485"/>
                        <a:pt x="784250" y="559831"/>
                      </a:cubicBezTo>
                      <a:lnTo>
                        <a:pt x="902801" y="599626"/>
                      </a:lnTo>
                      <a:lnTo>
                        <a:pt x="902062" y="599875"/>
                      </a:lnTo>
                      <a:cubicBezTo>
                        <a:pt x="773418" y="635235"/>
                        <a:pt x="618337" y="655882"/>
                        <a:pt x="451401" y="655882"/>
                      </a:cubicBezTo>
                      <a:cubicBezTo>
                        <a:pt x="284466" y="655882"/>
                        <a:pt x="129385" y="635235"/>
                        <a:pt x="741" y="599875"/>
                      </a:cubicBezTo>
                      <a:lnTo>
                        <a:pt x="0" y="599626"/>
                      </a:lnTo>
                      <a:lnTo>
                        <a:pt x="118551" y="559831"/>
                      </a:lnTo>
                      <a:cubicBezTo>
                        <a:pt x="264416" y="500485"/>
                        <a:pt x="354632" y="418500"/>
                        <a:pt x="354632" y="327941"/>
                      </a:cubicBezTo>
                      <a:cubicBezTo>
                        <a:pt x="354632" y="282662"/>
                        <a:pt x="332078" y="239526"/>
                        <a:pt x="291291" y="200292"/>
                      </a:cubicBezTo>
                      <a:lnTo>
                        <a:pt x="264648" y="180321"/>
                      </a:lnTo>
                      <a:lnTo>
                        <a:pt x="244875" y="148399"/>
                      </a:lnTo>
                      <a:cubicBezTo>
                        <a:pt x="233327" y="133389"/>
                        <a:pt x="219441" y="118182"/>
                        <a:pt x="203452" y="103003"/>
                      </a:cubicBezTo>
                      <a:lnTo>
                        <a:pt x="111408" y="34362"/>
                      </a:lnTo>
                      <a:lnTo>
                        <a:pt x="211712" y="14744"/>
                      </a:lnTo>
                      <a:cubicBezTo>
                        <a:pt x="287430" y="5162"/>
                        <a:pt x="367934" y="0"/>
                        <a:pt x="451401" y="0"/>
                      </a:cubicBezTo>
                      <a:close/>
                    </a:path>
                  </a:pathLst>
                </a:cu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6F454860-CF97-4E0B-8166-126C849EB2FD}"/>
                    </a:ext>
                  </a:extLst>
                </p:cNvPr>
                <p:cNvSpPr/>
                <p:nvPr/>
              </p:nvSpPr>
              <p:spPr>
                <a:xfrm>
                  <a:off x="5734515" y="2099226"/>
                  <a:ext cx="902801" cy="892956"/>
                </a:xfrm>
                <a:prstGeom prst="ellipse">
                  <a:avLst/>
                </a:prstGeom>
                <a:solidFill>
                  <a:srgbClr val="4472C4">
                    <a:lumMod val="50000"/>
                  </a:srgbClr>
                </a:solidFill>
                <a:ln w="12700" cap="flat" cmpd="sng" algn="ctr">
                  <a:solidFill>
                    <a:srgbClr val="4472C4">
                      <a:lumMod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ylfaen" panose="010A0502050306030303" pitchFamily="18" charset="0"/>
                  </a:endParaRPr>
                </a:p>
              </p:txBody>
            </p:sp>
          </p:grp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0C007537-8714-4A62-88BA-DD3A836C7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381498" y="2398068"/>
                <a:ext cx="368853" cy="432054"/>
              </a:xfrm>
              <a:prstGeom prst="rect">
                <a:avLst/>
              </a:prstGeom>
            </p:spPr>
          </p:pic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B6E651C-A616-42E8-AF68-7D0496F98F6B}"/>
                  </a:ext>
                </a:extLst>
              </p:cNvPr>
              <p:cNvSpPr txBox="1"/>
              <p:nvPr/>
            </p:nvSpPr>
            <p:spPr>
              <a:xfrm>
                <a:off x="5209833" y="834926"/>
                <a:ext cx="37580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Отправная точка для оказания медицинских услуг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2E22D186-4369-45C1-9507-7BFBE4D1C401}"/>
                  </a:ext>
                </a:extLst>
              </p:cNvPr>
              <p:cNvSpPr txBox="1"/>
              <p:nvPr/>
            </p:nvSpPr>
            <p:spPr>
              <a:xfrm>
                <a:off x="5793529" y="1458219"/>
                <a:ext cx="35055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Улучшение здоровья, снижение смертности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82E6C5D-9B1A-400E-AB65-DAA048DC5378}"/>
                  </a:ext>
                </a:extLst>
              </p:cNvPr>
              <p:cNvSpPr txBox="1"/>
              <p:nvPr/>
            </p:nvSpPr>
            <p:spPr>
              <a:xfrm>
                <a:off x="6511169" y="2047039"/>
                <a:ext cx="23379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Самая эффективная инвестиция в здравоохранении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A657D5-F019-488B-B138-B9156ECF6E58}"/>
                  </a:ext>
                </a:extLst>
              </p:cNvPr>
              <p:cNvSpPr txBox="1"/>
              <p:nvPr/>
            </p:nvSpPr>
            <p:spPr>
              <a:xfrm>
                <a:off x="7346652" y="2880491"/>
                <a:ext cx="1909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Ориентированное на интересы малоимущих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17DEE8-2613-431D-A6F3-5AEDC15A5E56}"/>
                  </a:ext>
                </a:extLst>
              </p:cNvPr>
              <p:cNvSpPr txBox="1"/>
              <p:nvPr/>
            </p:nvSpPr>
            <p:spPr>
              <a:xfrm>
                <a:off x="1099737" y="872639"/>
                <a:ext cx="39336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Снижение будущей бремени на систему здравоохранения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cxnSp>
            <p:nvCxnSpPr>
              <p:cNvPr id="99" name="Connector: Elbow 98">
                <a:extLst>
                  <a:ext uri="{FF2B5EF4-FFF2-40B4-BE49-F238E27FC236}">
                    <a16:creationId xmlns:a16="http://schemas.microsoft.com/office/drawing/2014/main" id="{CC3A303C-6451-435F-84E0-87FEEAC725B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5071752" y="1100382"/>
                <a:ext cx="152611" cy="1577340"/>
              </a:xfrm>
              <a:prstGeom prst="bentConnector2">
                <a:avLst/>
              </a:prstGeom>
              <a:noFill/>
              <a:ln w="19050" cap="flat" cmpd="sng" algn="ctr">
                <a:solidFill>
                  <a:srgbClr val="4472C4">
                    <a:lumMod val="50000"/>
                  </a:srgbClr>
                </a:solidFill>
                <a:prstDash val="solid"/>
                <a:miter lim="800000"/>
              </a:ln>
              <a:effectLst/>
            </p:spPr>
          </p:cxn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4B22CA2-4526-45B1-BC95-1CAE98017E2D}"/>
                  </a:ext>
                </a:extLst>
              </p:cNvPr>
              <p:cNvSpPr txBox="1"/>
              <p:nvPr/>
            </p:nvSpPr>
            <p:spPr>
              <a:xfrm>
                <a:off x="1766130" y="1415476"/>
                <a:ext cx="31603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Повышение производительности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D31F766-5686-4B83-9DFF-E4AA623B22EC}"/>
                  </a:ext>
                </a:extLst>
              </p:cNvPr>
              <p:cNvSpPr txBox="1"/>
              <p:nvPr/>
            </p:nvSpPr>
            <p:spPr>
              <a:xfrm>
                <a:off x="2363578" y="1792832"/>
                <a:ext cx="27873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rgbClr val="4472C4">
                        <a:lumMod val="50000"/>
                      </a:srgbClr>
                    </a:solidFill>
                    <a:latin typeface="Sylfaen" panose="010A0502050306030303" pitchFamily="18" charset="0"/>
                  </a:rPr>
                  <a:t>Улучшенные познания, уровень образования, питание</a:t>
                </a:r>
                <a:endParaRPr lang="en-US" sz="1600" dirty="0">
                  <a:solidFill>
                    <a:srgbClr val="4472C4">
                      <a:lumMod val="50000"/>
                    </a:srgbClr>
                  </a:solidFill>
                  <a:latin typeface="Sylfaen" panose="010A0502050306030303" pitchFamily="18" charset="0"/>
                </a:endParaRPr>
              </a:p>
            </p:txBody>
          </p:sp>
        </p:grpSp>
      </p:grp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2E8DCC66-E8A7-46B7-8580-32E324FDBA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76407" y="2110199"/>
            <a:ext cx="38457" cy="1712566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CC693F5A-F7BF-44F2-B47B-FE7845B0B60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12419" y="1666573"/>
            <a:ext cx="59892" cy="2171020"/>
          </a:xfrm>
          <a:prstGeom prst="bentConnector2">
            <a:avLst/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D58EC386-1C51-4469-AED3-6684CA062F32}"/>
              </a:ext>
            </a:extLst>
          </p:cNvPr>
          <p:cNvCxnSpPr>
            <a:cxnSpLocks/>
          </p:cNvCxnSpPr>
          <p:nvPr/>
        </p:nvCxnSpPr>
        <p:spPr>
          <a:xfrm rot="5400000">
            <a:off x="1835814" y="298780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8B707848-FF38-4C02-8417-77EE25EBCCA8}"/>
              </a:ext>
            </a:extLst>
          </p:cNvPr>
          <p:cNvCxnSpPr>
            <a:cxnSpLocks/>
          </p:cNvCxnSpPr>
          <p:nvPr/>
        </p:nvCxnSpPr>
        <p:spPr>
          <a:xfrm rot="5400000">
            <a:off x="5981191" y="3223931"/>
            <a:ext cx="1101026" cy="96641"/>
          </a:xfrm>
          <a:prstGeom prst="bentConnector3">
            <a:avLst>
              <a:gd name="adj1" fmla="val 835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691FA243-0573-4F0F-896F-3507E3A11FBC}"/>
              </a:ext>
            </a:extLst>
          </p:cNvPr>
          <p:cNvCxnSpPr>
            <a:cxnSpLocks/>
          </p:cNvCxnSpPr>
          <p:nvPr/>
        </p:nvCxnSpPr>
        <p:spPr>
          <a:xfrm rot="5400000">
            <a:off x="7058713" y="3625106"/>
            <a:ext cx="564032" cy="125101"/>
          </a:xfrm>
          <a:prstGeom prst="bentConnector3">
            <a:avLst>
              <a:gd name="adj1" fmla="val 716"/>
            </a:avLst>
          </a:prstGeom>
          <a:noFill/>
          <a:ln w="19050" cap="flat" cmpd="sng" algn="ctr">
            <a:solidFill>
              <a:srgbClr val="4472C4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1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57846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Иммунизация ведет к сокращению будущей бремени на систему здравоохранения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51161"/>
          </a:xfrm>
        </p:spPr>
        <p:txBody>
          <a:bodyPr/>
          <a:lstStyle/>
          <a:p>
            <a:r>
              <a:rPr lang="ru-RU" sz="2400" dirty="0">
                <a:latin typeface="Sylfaen" panose="010A0502050306030303" pitchFamily="18" charset="0"/>
              </a:rPr>
              <a:t>Предотвращая инфекционные заболевания, иммунизация может высвободить ограниченные ресурсы здравоохранения для решения других приоритетов, включая неинфекционные болезни.</a:t>
            </a:r>
            <a:endParaRPr lang="en-US" sz="2400" dirty="0">
              <a:latin typeface="Sylfaen" panose="010A0502050306030303" pitchFamily="18" charset="0"/>
            </a:endParaRPr>
          </a:p>
          <a:p>
            <a:pPr lvl="1"/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30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81737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4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9758A-559A-4713-8213-7162F318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57846" cy="1143000"/>
          </a:xfrm>
        </p:spPr>
        <p:txBody>
          <a:bodyPr>
            <a:noAutofit/>
          </a:bodyPr>
          <a:lstStyle/>
          <a:p>
            <a:r>
              <a:rPr lang="ru-RU" sz="2100" dirty="0">
                <a:latin typeface="Sylfaen" panose="010A0502050306030303" pitchFamily="18" charset="0"/>
              </a:rPr>
              <a:t>Программы иммунизации - это больше, чем финансирование вакцин - нам необходимо полностью финансировать операционные расходы программ и стратегий доставки</a:t>
            </a:r>
            <a:endParaRPr lang="en-US" sz="2100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0213-F697-4963-8E25-043BD540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51161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Программы зависят не только от вакцин, но и от всех элементов программы – с тем, чтобы эффективно доставлять их и отслеживать прогресс: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Системы цепи поставок 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Мониторинг и наблюдение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Планирование и поддерживающий надзор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Обучение персонала</a:t>
            </a:r>
          </a:p>
          <a:p>
            <a:pPr lvl="1"/>
            <a:r>
              <a:rPr lang="ru-RU" sz="2000" dirty="0">
                <a:latin typeface="Sylfaen" panose="010A0502050306030303" pitchFamily="18" charset="0"/>
              </a:rPr>
              <a:t>Пропаганда </a:t>
            </a:r>
            <a:endParaRPr lang="en-US" sz="2000" dirty="0">
              <a:latin typeface="Sylfaen" panose="010A0502050306030303" pitchFamily="18" charset="0"/>
            </a:endParaRPr>
          </a:p>
          <a:p>
            <a:pPr lvl="1"/>
            <a:endParaRPr lang="en-US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Программы иммунизации зависят от сильных систем первичной медико-санитарной помощи</a:t>
            </a:r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1557-4042-4D25-A1EE-03563ED1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31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67A25E7-C6FC-4BBB-A283-A5EE8BC9853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85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12B5-FE99-4A0D-B4F1-4AB69D7E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706563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Sylfaen" panose="010A0502050306030303" pitchFamily="18" charset="0"/>
              </a:rPr>
              <a:t>Использование данных для демонстрации того, что иммунизация в вашей стране дает очевидные экономические результаты (и что многое еще нужно сделать)</a:t>
            </a:r>
            <a:endParaRPr lang="en-US" sz="2000" dirty="0"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626D1D3-5C32-46A4-BCA3-370B805395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4016444"/>
              </p:ext>
            </p:extLst>
          </p:nvPr>
        </p:nvGraphicFramePr>
        <p:xfrm>
          <a:off x="457200" y="1417638"/>
          <a:ext cx="8229600" cy="3391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542">
                  <a:extLst>
                    <a:ext uri="{9D8B030D-6E8A-4147-A177-3AD203B41FA5}">
                      <a16:colId xmlns:a16="http://schemas.microsoft.com/office/drawing/2014/main" val="390586330"/>
                    </a:ext>
                  </a:extLst>
                </a:gridCol>
                <a:gridCol w="5565058">
                  <a:extLst>
                    <a:ext uri="{9D8B030D-6E8A-4147-A177-3AD203B41FA5}">
                      <a16:colId xmlns:a16="http://schemas.microsoft.com/office/drawing/2014/main" val="1200782510"/>
                    </a:ext>
                  </a:extLst>
                </a:gridCol>
              </a:tblGrid>
              <a:tr h="383990"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Потребность в данных</a:t>
                      </a:r>
                      <a:endParaRPr lang="en-US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Sylfaen" panose="010A0502050306030303" pitchFamily="18" charset="0"/>
                        </a:rPr>
                        <a:t>Пример гипотетического анализа</a:t>
                      </a:r>
                      <a:r>
                        <a:rPr lang="en-US" dirty="0">
                          <a:latin typeface="Sylfaen" panose="010A0502050306030303" pitchFamily="18" charset="0"/>
                        </a:rPr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736081"/>
                  </a:ext>
                </a:extLst>
              </a:tr>
              <a:tr h="1631958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Расходы на вакцины, общая численность населения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Sylfaen" panose="010A0502050306030303" pitchFamily="18" charset="0"/>
                        </a:rPr>
                        <a:t>Вакцины - это мощная инвестиция, и они недороги. Наша страна тратит 0,76 долл. США на душу населения на </a:t>
                      </a:r>
                      <a:r>
                        <a:rPr lang="en-US" sz="1600" dirty="0">
                          <a:latin typeface="Sylfaen" panose="010A0502050306030303" pitchFamily="18" charset="0"/>
                        </a:rPr>
                        <a:t>EPI </a:t>
                      </a:r>
                      <a:r>
                        <a:rPr lang="ru-RU" sz="1600" dirty="0">
                          <a:latin typeface="Sylfaen" panose="010A0502050306030303" pitchFamily="18" charset="0"/>
                        </a:rPr>
                        <a:t>вакцины. Это позволило нам добиться больших успехов в области здравоохранения. Умеренное увеличение затрат позволит получить еще большую выгоду.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73849"/>
                  </a:ext>
                </a:extLst>
              </a:tr>
              <a:tr h="1375964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Сэкономленные расходы на госпитализацию и другие примеры экономии в системе здравоохранения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PCV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(пневмококковая конъюгированная вакцина) предотвращает расходы на госпитализацию при лечении пневмонии и инвазивных заболеваний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Sylfaen" panose="010A0502050306030303" pitchFamily="18" charset="0"/>
                          <a:ea typeface="+mn-ea"/>
                          <a:cs typeface="+mn-cs"/>
                        </a:rPr>
                        <a:t>Вакцинация Гепатита В предотвращает затраты на лечение цирроза и случаев рака печени </a:t>
                      </a:r>
                      <a:endParaRPr lang="en-US" sz="1600" dirty="0">
                        <a:latin typeface="Sylfaen" panose="010A050205030603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1842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6234E-E7B5-49ED-9ABB-B961F583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32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E4A38701-78D7-4AAC-90C9-DAB7C68F6C7D}"/>
              </a:ext>
            </a:extLst>
          </p:cNvPr>
          <p:cNvSpPr/>
          <p:nvPr/>
        </p:nvSpPr>
        <p:spPr>
          <a:xfrm>
            <a:off x="8013119" y="59056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2836C-114D-431B-B61B-7FE33DA5C427}"/>
              </a:ext>
            </a:extLst>
          </p:cNvPr>
          <p:cNvSpPr txBox="1"/>
          <p:nvPr/>
        </p:nvSpPr>
        <p:spPr>
          <a:xfrm>
            <a:off x="506361" y="4890122"/>
            <a:ext cx="805753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Возможно, вы захотите рассмотреть вопрос о проведении калькуляции затрат на национальные программы, чтобы лучше понять различия в расходах и стоимости доставки вакцин с помощью различных стратегий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9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8018300" y="5972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93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BB3AA8-EBB0-43C4-992A-CE04984C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83" y="2310787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latin typeface="Sylfaen" panose="010A0502050306030303" pitchFamily="18" charset="0"/>
              </a:rPr>
              <a:t>Ключевые </a:t>
            </a:r>
            <a:r>
              <a:rPr lang="ru-RU" dirty="0" err="1">
                <a:latin typeface="Sylfaen" panose="010A0502050306030303" pitchFamily="18" charset="0"/>
              </a:rPr>
              <a:t>тезиы</a:t>
            </a:r>
            <a:r>
              <a:rPr lang="ru-RU" dirty="0">
                <a:latin typeface="Sylfaen" panose="010A0502050306030303" pitchFamily="18" charset="0"/>
              </a:rPr>
              <a:t> по поддержке конкретных инвестиционных потребностей иммунизации в различных ситуациях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E5F2C-CFA6-4001-801E-012B6A50E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33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1187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462122-9715-45BF-AF6B-8197EC9C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539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Ситуации, в которых можно будет извлечь выгоду из конкретных тезисов по поддержке инвестиций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57422-7D7E-4578-A29C-6698088C8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0268"/>
            <a:ext cx="8460480" cy="4769020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требований перехода </a:t>
            </a:r>
            <a:r>
              <a:rPr lang="en-US" dirty="0">
                <a:latin typeface="Sylfaen" panose="010A0502050306030303" pitchFamily="18" charset="0"/>
              </a:rPr>
              <a:t>GAVI</a:t>
            </a:r>
            <a:r>
              <a:rPr lang="ru-RU" dirty="0">
                <a:latin typeface="Sylfaen" panose="010A0502050306030303" pitchFamily="18" charset="0"/>
              </a:rPr>
              <a:t> лицам, принимающим решения</a:t>
            </a:r>
          </a:p>
          <a:p>
            <a:endParaRPr lang="ru-RU" sz="9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Представление инвестиционных требований для холодовой цепи лицам, принимающим решения</a:t>
            </a:r>
          </a:p>
          <a:p>
            <a:endParaRPr lang="ru-RU" sz="8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в пользу введения новой вакцины лицам, принимающим решения</a:t>
            </a:r>
          </a:p>
          <a:p>
            <a:endParaRPr lang="ru-RU" sz="105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в пользу своевременного выделения бюджета на закупку вакцин</a:t>
            </a:r>
          </a:p>
          <a:p>
            <a:endParaRPr lang="ru-RU" sz="105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Представление лицам, принимающим решения, доказательств необходимости увеличения финансирования для улучшения охвата/справедливости распределения</a:t>
            </a:r>
          </a:p>
          <a:p>
            <a:pPr marL="0" indent="0">
              <a:buNone/>
            </a:pPr>
            <a:endParaRPr lang="en-US" sz="2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безопасности вакцин лицам, принимающим решения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11705D-2CA3-4D85-A704-FFADC9590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34</a:t>
            </a:fld>
            <a:r>
              <a:rPr lang="en-US">
                <a:latin typeface="Arial"/>
                <a:cs typeface="Arial"/>
              </a:rPr>
              <a:t> | www.lnct.global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26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91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требований перехода </a:t>
            </a:r>
            <a:r>
              <a:rPr lang="en-US" dirty="0">
                <a:latin typeface="Sylfaen" panose="010A0502050306030303" pitchFamily="18" charset="0"/>
              </a:rPr>
              <a:t>GAVI </a:t>
            </a:r>
            <a:r>
              <a:rPr lang="ru-RU" dirty="0">
                <a:latin typeface="Sylfaen" panose="010A0502050306030303" pitchFamily="18" charset="0"/>
              </a:rPr>
              <a:t>лицам, принимающим решения</a:t>
            </a:r>
            <a:endParaRPr lang="en-US" dirty="0">
              <a:solidFill>
                <a:schemeClr val="accent5"/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98" y="1215898"/>
            <a:ext cx="8687982" cy="4782530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latin typeface="Sylfaen" panose="010A0502050306030303" pitchFamily="18" charset="0"/>
              </a:rPr>
              <a:t>Переход </a:t>
            </a:r>
            <a:r>
              <a:rPr lang="en-US" sz="2600" dirty="0">
                <a:latin typeface="Sylfaen" panose="010A0502050306030303" pitchFamily="18" charset="0"/>
              </a:rPr>
              <a:t>GAVI </a:t>
            </a:r>
            <a:r>
              <a:rPr lang="ru-RU" sz="2600" dirty="0">
                <a:latin typeface="Sylfaen" panose="010A0502050306030303" pitchFamily="18" charset="0"/>
              </a:rPr>
              <a:t>требует быстрого увеличения правительственного со-финансирования </a:t>
            </a:r>
            <a:r>
              <a:rPr lang="ru-RU" sz="2600" i="1" dirty="0">
                <a:latin typeface="Sylfaen" panose="010A0502050306030303" pitchFamily="18" charset="0"/>
              </a:rPr>
              <a:t>{изменить в зависимости от ситуации в вашей стране}</a:t>
            </a:r>
          </a:p>
          <a:p>
            <a:endParaRPr lang="ru-RU" sz="1600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Переход</a:t>
            </a:r>
            <a:r>
              <a:rPr lang="en-US" sz="2600" dirty="0">
                <a:latin typeface="Sylfaen" panose="010A0502050306030303" pitchFamily="18" charset="0"/>
              </a:rPr>
              <a:t> </a:t>
            </a:r>
            <a:r>
              <a:rPr lang="ru-RU" sz="2600" dirty="0">
                <a:latin typeface="Sylfaen" panose="010A0502050306030303" pitchFamily="18" charset="0"/>
              </a:rPr>
              <a:t>определяется политикой приемлемости </a:t>
            </a:r>
            <a:r>
              <a:rPr lang="en-US" sz="2600" dirty="0">
                <a:latin typeface="Sylfaen" panose="010A0502050306030303" pitchFamily="18" charset="0"/>
              </a:rPr>
              <a:t>GAVI</a:t>
            </a:r>
            <a:r>
              <a:rPr lang="ru-RU" sz="2600" dirty="0">
                <a:latin typeface="Sylfaen" panose="010A0502050306030303" pitchFamily="18" charset="0"/>
              </a:rPr>
              <a:t>: сроки не подлежат обсуждению </a:t>
            </a:r>
            <a:endParaRPr lang="en-US" sz="2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sz="1100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Поддержка </a:t>
            </a:r>
            <a:r>
              <a:rPr lang="en-US" sz="2600" dirty="0">
                <a:latin typeface="Sylfaen" panose="010A0502050306030303" pitchFamily="18" charset="0"/>
              </a:rPr>
              <a:t>GAVI </a:t>
            </a:r>
            <a:r>
              <a:rPr lang="ru-RU" sz="2600" dirty="0">
                <a:latin typeface="Sylfaen" panose="010A0502050306030303" pitchFamily="18" charset="0"/>
              </a:rPr>
              <a:t>помогла стране внедрить X спасающих жизни вакцин  </a:t>
            </a:r>
            <a:endParaRPr lang="en-US" sz="2600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Этим вакцинам характерна высокая отдача от инвестиций</a:t>
            </a:r>
          </a:p>
          <a:p>
            <a:endParaRPr lang="ru-RU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Изъятие вакцины из текущего графика будет иметь отрицательные, потенциально более дорогостоящие, медицинские и экономические последствия 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Необходимо поддерживать или увеличивать охват и справедливость распределения, что потребует дополнительных ресурсов</a:t>
            </a:r>
            <a:r>
              <a:rPr lang="en-US" sz="2600" dirty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</a:p>
          <a:p>
            <a:endParaRPr lang="en-US" sz="14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r>
              <a:rPr lang="ru-RU" sz="2600" dirty="0">
                <a:latin typeface="Sylfaen" panose="010A0502050306030303" pitchFamily="18" charset="0"/>
              </a:rPr>
              <a:t>Покажите прогнозируемые бюджетные требования в течение следующих нескольких лет</a:t>
            </a:r>
            <a:endParaRPr lang="en-US" sz="26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35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E0BCB324-0494-41FA-938E-A18FE3DC62CB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32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11466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инвестиционных требований для холодовой цепи лицам, принимающим решения</a:t>
            </a:r>
            <a:endParaRPr lang="en-US" dirty="0">
              <a:solidFill>
                <a:schemeClr val="accent5"/>
              </a:solidFill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2918"/>
            <a:ext cx="8229600" cy="49176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>
                <a:latin typeface="Sylfaen" panose="010A0502050306030303" pitchFamily="18" charset="0"/>
              </a:rPr>
              <a:t>Мы запросили $$ в 2018 году и $$ в 2019 году за инвестиции в холодовую цепь. Модернизация нашей холодовой цепи с помощью высокопроизводительного оборудования позволит:</a:t>
            </a:r>
            <a:endParaRPr lang="en-US" sz="2200" dirty="0">
              <a:latin typeface="Sylfaen" panose="010A0502050306030303" pitchFamily="18" charset="0"/>
            </a:endParaRPr>
          </a:p>
          <a:p>
            <a:r>
              <a:rPr lang="ru-RU" sz="2200" dirty="0">
                <a:latin typeface="Sylfaen" panose="010A0502050306030303" pitchFamily="18" charset="0"/>
              </a:rPr>
              <a:t>Сократите эксплуатационные расходы, уменьшив зависимость от керосина, сменных солнечных батарей и пакетов льда</a:t>
            </a:r>
          </a:p>
          <a:p>
            <a:endParaRPr lang="en-US" sz="1500" dirty="0">
              <a:latin typeface="Sylfaen" panose="010A0502050306030303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Sylfaen" panose="010A0502050306030303" pitchFamily="18" charset="0"/>
              </a:rPr>
              <a:t>Защитить наши инвестиции в иммунизацию путем сокращения потерь вакцины (ненадежное оборудование для холодовой цепи подвергает вакцины чрезмерному нагреву/замораживанию, что приводит к дорогостоящим потерям) </a:t>
            </a:r>
            <a:r>
              <a:rPr lang="en-US" sz="2200" dirty="0">
                <a:latin typeface="Sylfaen" panose="010A0502050306030303" pitchFamily="18" charset="0"/>
              </a:rPr>
              <a:t> </a:t>
            </a:r>
          </a:p>
          <a:p>
            <a:endParaRPr lang="en-US" sz="1300" dirty="0">
              <a:latin typeface="Sylfaen" panose="010A0502050306030303" pitchFamily="18" charset="0"/>
            </a:endParaRPr>
          </a:p>
          <a:p>
            <a:r>
              <a:rPr lang="ru-RU" sz="2200" dirty="0">
                <a:latin typeface="Sylfaen" panose="010A0502050306030303" pitchFamily="18" charset="0"/>
              </a:rPr>
              <a:t>Помогут улучшить охват и справедливость распределения. Новые технологии пассивного охлаждения расширят географический охват нашей холодовой цепи, позволяя удаленным объектам безопасно хранить вакцины.</a:t>
            </a:r>
          </a:p>
          <a:p>
            <a:endParaRPr lang="en-US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  <a:p>
            <a:pPr lvl="1"/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36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DF251D92-CA97-4346-B798-91EEA01FEC2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376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4694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в пользу введения новой вакцины лицам, принимающим решения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9408"/>
            <a:ext cx="8229600" cy="4498394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XX вакцина сократит заболеваемость и смертность до YY и ZZ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XX вакцина сэкономит $$$ ежегодно благодаря сокращению числа амбулаторных посещений и госпитализаций</a:t>
            </a:r>
          </a:p>
          <a:p>
            <a:endParaRPr lang="ru-RU" sz="11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Наш анализ показывает, что вакцина очень экономична</a:t>
            </a:r>
          </a:p>
          <a:p>
            <a:endParaRPr lang="ru-RU" sz="12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XX вакцина будет стимулировать экономический рост за счет повышения производительности</a:t>
            </a:r>
          </a:p>
          <a:p>
            <a:endParaRPr lang="ru-RU" sz="12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XX вакцина рекомендуется нашей Национальной консультативной группой по иммунизации и ВОЗ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Наши соседние страны ____ и ____ уже ввели у себя эту вакцину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37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A22F2EE-F0F4-488E-8F29-966F00476F76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58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в пользу своевременного выделения бюджета на закупку вакцин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844173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Закупка вакцин должна быть запланирована заблаговременно.</a:t>
            </a:r>
          </a:p>
          <a:p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Служба закупок ЮНИСЕФ требуют предварительной оплаты до размещения заказа.</a:t>
            </a:r>
          </a:p>
          <a:p>
            <a:pPr marL="0" indent="0">
              <a:buNone/>
            </a:pPr>
            <a:endParaRPr lang="ru-RU" sz="14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Задержки с выдаче средств могут привести к перебоям в поставках, что поставит детей под угрозу заболеваний, предотвращаемых вакцинацией.</a:t>
            </a:r>
            <a:r>
              <a:rPr lang="en-US" dirty="0">
                <a:latin typeface="Sylfaen" panose="010A0502050306030303" pitchFamily="18" charset="0"/>
              </a:rPr>
              <a:t> </a:t>
            </a:r>
            <a:endParaRPr lang="ru-RU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ru-RU" sz="16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Выдача большей части средств на закупку вакцин к концу первого квартала финансового года – лучший подход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38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772AE40C-C0AB-4C47-9782-D705A3CABBC6}"/>
              </a:ext>
            </a:extLst>
          </p:cNvPr>
          <p:cNvSpPr/>
          <p:nvPr/>
        </p:nvSpPr>
        <p:spPr>
          <a:xfrm>
            <a:off x="7929677" y="117579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929676" y="123986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388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477" cy="11430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Sylfaen" panose="010A0502050306030303" pitchFamily="18" charset="0"/>
              </a:rPr>
              <a:t>Представление лицам, принимающим решения, доказательств увеличения финансирования для улучшения охвата/справедливости распределения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405261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У нас есть зоны с группами с низкой иммунизацией в городских местностях, среди кочевых групп </a:t>
            </a:r>
            <a:r>
              <a:rPr lang="ru-RU" i="1" dirty="0">
                <a:latin typeface="Sylfaen" panose="010A0502050306030303" pitchFamily="18" charset="0"/>
              </a:rPr>
              <a:t>{вставьте характерные для страны детали...} </a:t>
            </a:r>
            <a:endParaRPr lang="en-US" i="1" dirty="0">
              <a:latin typeface="Sylfaen" panose="010A0502050306030303" pitchFamily="18" charset="0"/>
            </a:endParaRPr>
          </a:p>
          <a:p>
            <a:pPr algn="just"/>
            <a:r>
              <a:rPr lang="ru-RU" dirty="0">
                <a:latin typeface="Sylfaen" panose="010A0502050306030303" pitchFamily="18" charset="0"/>
              </a:rPr>
              <a:t>Чтобы охватить эти группы населения, нам необходимо: (подход будет отличаться от страны к стране...)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Более общего финансирования для первичной медико-санитарной помощи?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Больше финансирования для новых вмешательств на уровне общин в определенных местах? 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Обновление холодовой цепи...?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Меры социальной мобилизации для увеличения спроса?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И т.п.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39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4A7E6FE-274D-44EE-99F4-51E6B223AEC7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2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708BD7-7DBD-4CEC-8749-E384D2043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Почему потребность в иммунизации может увеличиться со временем?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29E943-26B6-40E4-8344-5C70071E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87" y="1081334"/>
            <a:ext cx="8379411" cy="479550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Быстрое увеличение со</a:t>
            </a:r>
            <a:r>
              <a:rPr lang="en-US" dirty="0">
                <a:solidFill>
                  <a:schemeClr val="tx1"/>
                </a:solidFill>
                <a:latin typeface="Sylfaen" panose="010A0502050306030303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финансирования вакцин во время перехода от поддержки </a:t>
            </a:r>
            <a:r>
              <a:rPr lang="ru-RU" dirty="0" err="1">
                <a:solidFill>
                  <a:schemeClr val="tx1"/>
                </a:solidFill>
                <a:latin typeface="Sylfaen" panose="010A0502050306030303" pitchFamily="18" charset="0"/>
              </a:rPr>
              <a:t>Гави</a:t>
            </a:r>
            <a:endParaRPr lang="en-US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Модернизация цепи поставок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Введение новых вакцин</a:t>
            </a:r>
            <a:endParaRPr lang="en-US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Другие меры по улучшению охвата, досягаемости определенных групп населения</a:t>
            </a:r>
            <a:endParaRPr lang="en-US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Растущая возрастная когорта</a:t>
            </a:r>
            <a:endParaRPr lang="en-US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Sylfaen" panose="010A0502050306030303" pitchFamily="18" charset="0"/>
              </a:rPr>
              <a:t>Больше внимания к адекватному финансированию операционных расходов</a:t>
            </a:r>
            <a:endParaRPr lang="en-US" dirty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F8F8E3-B8A3-4D16-9A4A-9F2F1DA3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 algn="l"/>
              <a:t>4</a:t>
            </a:fld>
            <a:r>
              <a:rPr lang="en-US">
                <a:latin typeface="Sylfaen" panose="010A0502050306030303" pitchFamily="18" charset="0"/>
                <a:cs typeface="Arial"/>
              </a:rPr>
              <a:t> | www.lnct.global</a:t>
            </a:r>
            <a:endParaRPr lang="en-US" dirty="0"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69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9201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Нам необходимо достичь высокого охвата, чтобы остановить распространение инфекционных заболеваний: как вакцины защищают наше население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40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187" b="1179"/>
          <a:stretch/>
        </p:blipFill>
        <p:spPr>
          <a:xfrm>
            <a:off x="657716" y="2418962"/>
            <a:ext cx="8139276" cy="317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180258" y="5464077"/>
            <a:ext cx="49637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ylfaen" panose="010A0502050306030303" pitchFamily="18" charset="0"/>
              </a:rPr>
              <a:t>Источник: Национальный институт аллергии и инфекционных заболеваний</a:t>
            </a:r>
            <a:endParaRPr lang="en-US" sz="1100" dirty="0">
              <a:latin typeface="Sylfaen" panose="010A050205030603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36DFC4-2956-401E-8462-17947F018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388766" y="1527363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10FA85C-7476-45D7-B09C-A2503840EA64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0775" y="1735644"/>
            <a:ext cx="1691640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Sylfaen" panose="010A0502050306030303" pitchFamily="18" charset="0"/>
              </a:rPr>
              <a:t>не иммунизированный, но все же здоровый</a:t>
            </a:r>
          </a:p>
          <a:p>
            <a:endParaRPr lang="en-US" sz="1050" b="1" dirty="0">
              <a:latin typeface="Sylfaen" panose="010A05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27056" y="1663091"/>
            <a:ext cx="1691640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иммунизированный и здоровый</a:t>
            </a: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3337" y="1683236"/>
            <a:ext cx="1658303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не иммунизированный, больной и заразный</a:t>
            </a: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2625" y="3274877"/>
            <a:ext cx="11278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Sylfaen" panose="010A0502050306030303" pitchFamily="18" charset="0"/>
              </a:rPr>
              <a:t>Идёт иммунизация большинства населения</a:t>
            </a:r>
            <a:endParaRPr lang="en-US" sz="1200" b="1" dirty="0">
              <a:latin typeface="Sylfaen" panose="010A0502050306030303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81407" y="4506123"/>
            <a:ext cx="1229074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Распространение инфекционных заболеваний остановлено</a:t>
            </a:r>
            <a:endParaRPr lang="en-US" sz="11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482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67574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Низкий охват означает, что инфекционная болезнь может быстро распространяться среди населения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41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37023" r="-43" b="32645"/>
          <a:stretch/>
        </p:blipFill>
        <p:spPr>
          <a:xfrm>
            <a:off x="854038" y="2256145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376580" y="5301260"/>
            <a:ext cx="432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ylfaen" panose="010A0502050306030303" pitchFamily="18" charset="0"/>
              </a:rPr>
              <a:t>Источник: Национальный институт аллергии и инфекционных заболеваний</a:t>
            </a:r>
            <a:endParaRPr lang="en-US" sz="1100" dirty="0">
              <a:latin typeface="Sylfaen" panose="010A050205030603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72662F-7CD8-4BD9-9638-E79A1B27C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457200" y="1417638"/>
            <a:ext cx="8693839" cy="719960"/>
          </a:xfrm>
          <a:prstGeom prst="rect">
            <a:avLst/>
          </a:prstGeom>
        </p:spPr>
      </p:pic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3C9679D-A5FB-4E43-8718-BA04A34981A5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2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4457" y="1562928"/>
            <a:ext cx="1658303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не иммунизированный, больной и заразный</a:t>
            </a: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7856" y="1510691"/>
            <a:ext cx="169164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иммунизированный и здоровый</a:t>
            </a:r>
          </a:p>
          <a:p>
            <a:endParaRPr lang="ru-RU" sz="1100" b="1" dirty="0">
              <a:latin typeface="Sylfaen" panose="010A0502050306030303" pitchFamily="18" charset="0"/>
            </a:endParaRP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01255" y="1625467"/>
            <a:ext cx="1691640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Sylfaen" panose="010A0502050306030303" pitchFamily="18" charset="0"/>
              </a:rPr>
              <a:t>не иммунизированный, но все же здоровый</a:t>
            </a:r>
          </a:p>
          <a:p>
            <a:endParaRPr lang="en-US" sz="1050" b="1" dirty="0">
              <a:latin typeface="Sylfaen" panose="010A05020503060303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13004" y="4285598"/>
            <a:ext cx="1502276" cy="9387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Инфекционная болезнь распространяется среди части населения.</a:t>
            </a:r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82624" y="3091997"/>
            <a:ext cx="136303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Sylfaen" panose="010A0502050306030303" pitchFamily="18" charset="0"/>
              </a:rPr>
              <a:t>Ведется  иммунизации определенной части населения</a:t>
            </a:r>
            <a:endParaRPr lang="en-US" sz="12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92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23B23-0D56-4FA2-A923-0ADEF571C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311" y="216160"/>
            <a:ext cx="7619789" cy="997729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Предоставление доказательств в пользу поддержания приверженности и финансирования в долгосрочной перспективе...</a:t>
            </a:r>
            <a:br>
              <a:rPr lang="en-US" dirty="0">
                <a:latin typeface="Sylfaen" panose="010A0502050306030303" pitchFamily="18" charset="0"/>
              </a:rPr>
            </a:b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EAEFE-D95C-42B8-AA3B-D6B12773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2" y="1853217"/>
            <a:ext cx="3842426" cy="3845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Япония, 1979, коклюш*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Показатели иммунизации снизились с 80% в 1974 году до 10% в 1976 году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13,000 случаев/41 случай смертельного исхода</a:t>
            </a: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Бывший СССР, 1990-1999, дифтерия**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Распад служб общественного здравоохранения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150,000 случаев/5,000 случаев смертельного исхода</a:t>
            </a: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Sylfaen" panose="010A050205030603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latin typeface="Sylfaen" panose="010A0502050306030303" pitchFamily="18" charset="0"/>
              </a:rPr>
              <a:t>Швеция, 1979-1996 годы, коклюш***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Sylfaen" panose="010A0502050306030303" pitchFamily="18" charset="0"/>
              </a:rPr>
              <a:t>Упущение правительства в области вакцинации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60% инфицированных в возрасте до 10 лет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6CBEAF-B91C-40B3-99DD-D548C1EFCE86}"/>
              </a:ext>
            </a:extLst>
          </p:cNvPr>
          <p:cNvSpPr txBox="1">
            <a:spLocks/>
          </p:cNvSpPr>
          <p:nvPr/>
        </p:nvSpPr>
        <p:spPr>
          <a:xfrm>
            <a:off x="4535424" y="1853217"/>
            <a:ext cx="4007796" cy="384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lang="en-US" sz="1600" b="0" i="0" kern="1200">
                <a:solidFill>
                  <a:srgbClr val="313231"/>
                </a:solidFill>
                <a:latin typeface="Arial"/>
                <a:ea typeface="+mj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4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b="0" i="0" kern="1200">
                <a:solidFill>
                  <a:srgbClr val="31323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Ирландия, 2000, Корь †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Отказ от вакцины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Результат: 300 случаев / 3 случая детской смертности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Sylfaen" panose="010A0502050306030303" pitchFamily="18" charset="0"/>
              </a:rPr>
              <a:t>Вьетнам, 2013, </a:t>
            </a:r>
            <a:r>
              <a:rPr lang="ru-RU" sz="1600" b="1" dirty="0" err="1">
                <a:latin typeface="Sylfaen" panose="010A0502050306030303" pitchFamily="18" charset="0"/>
              </a:rPr>
              <a:t>HepB</a:t>
            </a:r>
            <a:r>
              <a:rPr lang="ru-RU" sz="1600" b="1" dirty="0">
                <a:latin typeface="Sylfaen" panose="010A0502050306030303" pitchFamily="18" charset="0"/>
              </a:rPr>
              <a:t> ‡</a:t>
            </a: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Снижение охвата после шумихи в  средствах массовой информации вокруг неблагоприятных событий, последовавших за иммунизацией пятивалентной вакциной</a:t>
            </a:r>
            <a:r>
              <a:rPr lang="en-US" sz="1600" dirty="0">
                <a:latin typeface="Sylfaen" panose="010A0502050306030303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Sylfaen" panose="010A0502050306030303" pitchFamily="18" charset="0"/>
              </a:rPr>
              <a:t>Ожидаемый результат годового снижения охвата: в когорте рождения 2013 года более 17 000 будущих смертей от хронической инфекции гепатита B (рак печени, цирроз печени) и более 90,000 случаев хронических инфекций.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59C8E-43AB-404F-905A-A41257095F8A}"/>
              </a:ext>
            </a:extLst>
          </p:cNvPr>
          <p:cNvSpPr txBox="1"/>
          <p:nvPr/>
        </p:nvSpPr>
        <p:spPr>
          <a:xfrm>
            <a:off x="2082906" y="6173312"/>
            <a:ext cx="3296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Sylfaen" panose="010A0502050306030303" pitchFamily="18" charset="0"/>
              </a:rPr>
              <a:t>*  </a:t>
            </a:r>
            <a:r>
              <a:rPr lang="en-US" sz="1000" dirty="0">
                <a:latin typeface="Sylfaen" panose="010A0502050306030303" pitchFamily="18" charset="0"/>
                <a:hlinkClick r:id="rId2"/>
              </a:rPr>
              <a:t>https://www.cdc.gov/vaccines/vac-gen/why.htm</a:t>
            </a:r>
            <a:endParaRPr lang="en-US" sz="1000" dirty="0">
              <a:latin typeface="Sylfaen" panose="010A0502050306030303" pitchFamily="18" charset="0"/>
            </a:endParaRPr>
          </a:p>
          <a:p>
            <a:r>
              <a:rPr lang="en-US" sz="1000" dirty="0">
                <a:latin typeface="Sylfaen" panose="010A0502050306030303" pitchFamily="18" charset="0"/>
              </a:rPr>
              <a:t>** </a:t>
            </a:r>
            <a:r>
              <a:rPr lang="en-US" sz="1000" dirty="0">
                <a:latin typeface="Sylfaen" panose="010A0502050306030303" pitchFamily="18" charset="0"/>
                <a:hlinkClick r:id="rId3"/>
              </a:rPr>
              <a:t>https://wwwnc.cdc.gov/eid/article/4/4/98-0404_article</a:t>
            </a:r>
            <a:endParaRPr lang="en-US" sz="1000" dirty="0">
              <a:latin typeface="Sylfaen" panose="010A0502050306030303" pitchFamily="18" charset="0"/>
            </a:endParaRPr>
          </a:p>
          <a:p>
            <a:r>
              <a:rPr lang="en-US" sz="1000" b="1" dirty="0">
                <a:latin typeface="Sylfaen" panose="010A0502050306030303" pitchFamily="18" charset="0"/>
              </a:rPr>
              <a:t>***</a:t>
            </a:r>
            <a:r>
              <a:rPr lang="en-US" sz="1000" dirty="0">
                <a:latin typeface="Sylfaen" panose="010A0502050306030303" pitchFamily="18" charset="0"/>
                <a:hlinkClick r:id="rId4"/>
              </a:rPr>
              <a:t>https://www.ncbi.nlm.nih.gov/pubmed/8483621</a:t>
            </a:r>
            <a:endParaRPr lang="en-US" sz="1000" dirty="0">
              <a:latin typeface="Sylfaen" panose="010A050205030603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06B264-0311-40F3-85F6-8BCFB13F08F9}"/>
              </a:ext>
            </a:extLst>
          </p:cNvPr>
          <p:cNvSpPr txBox="1"/>
          <p:nvPr/>
        </p:nvSpPr>
        <p:spPr>
          <a:xfrm>
            <a:off x="5554609" y="6173312"/>
            <a:ext cx="306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Sylfaen" panose="010A0502050306030303" pitchFamily="18" charset="0"/>
              </a:rPr>
              <a:t>† </a:t>
            </a:r>
            <a:r>
              <a:rPr lang="en-US" sz="1000" dirty="0">
                <a:latin typeface="Sylfaen" panose="010A0502050306030303" pitchFamily="18" charset="0"/>
                <a:hlinkClick r:id="rId5"/>
              </a:rPr>
              <a:t>https://www.ncbi.nlm.nih.gov/pubmed/12867830</a:t>
            </a:r>
            <a:r>
              <a:rPr lang="en-US" sz="1000" dirty="0">
                <a:latin typeface="Sylfaen" panose="010A0502050306030303" pitchFamily="18" charset="0"/>
              </a:rPr>
              <a:t> </a:t>
            </a:r>
          </a:p>
          <a:p>
            <a:r>
              <a:rPr lang="en-US" sz="1000" b="1" dirty="0">
                <a:latin typeface="Sylfaen" panose="010A0502050306030303" pitchFamily="18" charset="0"/>
              </a:rPr>
              <a:t>‡ </a:t>
            </a:r>
            <a:r>
              <a:rPr lang="en-US" sz="1000" dirty="0">
                <a:latin typeface="Sylfaen" panose="010A0502050306030303" pitchFamily="18" charset="0"/>
                <a:hlinkClick r:id="rId6"/>
              </a:rPr>
              <a:t>https://www.ncbi.nlm.nih.gov/pubmed/26055296</a:t>
            </a:r>
            <a:r>
              <a:rPr lang="en-US" sz="1000" dirty="0">
                <a:latin typeface="Sylfaen" panose="010A0502050306030303" pitchFamily="18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0FDE-D8D5-41C4-9985-3607DE2F898E}"/>
              </a:ext>
            </a:extLst>
          </p:cNvPr>
          <p:cNvSpPr txBox="1"/>
          <p:nvPr/>
        </p:nvSpPr>
        <p:spPr>
          <a:xfrm>
            <a:off x="491612" y="1215660"/>
            <a:ext cx="8365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Sylfaen" panose="010A0502050306030303" pitchFamily="18" charset="0"/>
              </a:rPr>
              <a:t>Когда программы заходили в тупик, это имело ужасные последствия ...</a:t>
            </a:r>
            <a:endParaRPr lang="en-US" sz="2000" b="1" dirty="0">
              <a:latin typeface="Sylfaen" panose="010A0502050306030303" pitchFamily="18" charset="0"/>
            </a:endParaRP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0FF4FFD6-9AB9-49D0-A01B-922E03AA7927}"/>
              </a:ext>
            </a:extLst>
          </p:cNvPr>
          <p:cNvSpPr/>
          <p:nvPr/>
        </p:nvSpPr>
        <p:spPr>
          <a:xfrm>
            <a:off x="7888761" y="183415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Sylfaen" panose="010A0502050306030303" pitchFamily="18" charset="0"/>
              </a:rPr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1" name="Star: 6 Points 7">
            <a:extLst>
              <a:ext uri="{FF2B5EF4-FFF2-40B4-BE49-F238E27FC236}">
                <a16:creationId xmlns:a16="http://schemas.microsoft.com/office/drawing/2014/main" id="{802928AB-761B-4E5B-A5F7-B36F013DD2FF}"/>
              </a:ext>
            </a:extLst>
          </p:cNvPr>
          <p:cNvSpPr/>
          <p:nvPr/>
        </p:nvSpPr>
        <p:spPr>
          <a:xfrm>
            <a:off x="7888760" y="181644"/>
            <a:ext cx="1036467" cy="886742"/>
          </a:xfrm>
          <a:prstGeom prst="star6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Sylfaen" panose="010A0502050306030303" pitchFamily="18" charset="0"/>
              </a:rPr>
              <a:t>Данные</a:t>
            </a:r>
            <a:endParaRPr lang="en-US" sz="10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03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0B68-1024-4535-A714-0F451240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13955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Представление доказательств безопасности вакцин лицам, принимающим решения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2E82E-BBD8-467C-B5F4-5C2CFE7F0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33" y="1175368"/>
            <a:ext cx="8430079" cy="4502875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Вакцины безопасны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Лицензирование вакцины требует исчерпывающей оценки и тестирования, чтобы убедиться, что она безопасна и эффективна.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После предварительной квалификации и лицензирования ВОЗ продолжает следить за вакциной, и любой серьезный побочный эффект тщательно исследуется.</a:t>
            </a:r>
          </a:p>
          <a:p>
            <a:pPr marL="457200" lvl="1" indent="0">
              <a:buNone/>
            </a:pPr>
            <a:endParaRPr lang="en-US" sz="8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Вакцины все еще необходимы, даже если заболевания стали редкими.</a:t>
            </a:r>
          </a:p>
          <a:p>
            <a:endParaRPr lang="en-US" sz="10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Комбинированные вакцины</a:t>
            </a:r>
            <a:r>
              <a:rPr lang="en-US" dirty="0">
                <a:latin typeface="Sylfaen" panose="010A0502050306030303" pitchFamily="18" charset="0"/>
              </a:rPr>
              <a:t>: 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Экономят время и деньги за счет меньшего числа посещений клиник;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Уменьшают дискомфорт для ребенка за счет меньшего количества инъекций;</a:t>
            </a:r>
          </a:p>
          <a:p>
            <a:pPr lvl="1"/>
            <a:r>
              <a:rPr lang="ru-RU" dirty="0">
                <a:latin typeface="Sylfaen" panose="010A0502050306030303" pitchFamily="18" charset="0"/>
              </a:rPr>
              <a:t>Увеличивают вероятность того, что ребенок получит полный набор прививок в соответствии с национальным графиком.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3C0C1-D657-4FF6-81AB-AB7622E97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43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DDB324-6CA3-4998-A028-30DA07286039}"/>
              </a:ext>
            </a:extLst>
          </p:cNvPr>
          <p:cNvSpPr txBox="1"/>
          <p:nvPr/>
        </p:nvSpPr>
        <p:spPr>
          <a:xfrm>
            <a:off x="1967789" y="6008242"/>
            <a:ext cx="6313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ylfaen" panose="010A0502050306030303" pitchFamily="18" charset="0"/>
              </a:rPr>
              <a:t>Цитируется из документов, хранящихся в библиотеке ВОЗ ЕВРО по вакцинации и доверию, где имеется еще много полезных материалов. См.: </a:t>
            </a:r>
            <a:r>
              <a:rPr lang="en-US" sz="1200" dirty="0">
                <a:latin typeface="Sylfaen" panose="010A0502050306030303" pitchFamily="18" charset="0"/>
                <a:hlinkClick r:id="rId2"/>
              </a:rPr>
              <a:t>http://www.euro.who.int/en/health-topics/disease-prevention/vaccines-and-immunization/publications/vaccination-and-trust-library-1</a:t>
            </a:r>
            <a:r>
              <a:rPr lang="ru-RU" sz="1200" dirty="0">
                <a:latin typeface="Sylfaen" panose="010A0502050306030303" pitchFamily="18" charset="0"/>
              </a:rPr>
              <a:t> </a:t>
            </a:r>
            <a:r>
              <a:rPr lang="en-US" sz="1200" dirty="0">
                <a:latin typeface="Sylfaen" panose="010A0502050306030303" pitchFamily="18" charset="0"/>
              </a:rPr>
              <a:t>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0A461A2A-C6D1-421B-91D4-442C8BD0C11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255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5929B6-5602-4794-8526-6C90D72C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29653"/>
            <a:ext cx="822960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Групповая работа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BD330-39C4-424A-91AE-85C8DCF37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44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0551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DC56-08B2-47F1-84C1-0E55192D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Команды  стран сотрудничают друг с другом, чтобы разработать презентацию для убедительного обоснования инвестиций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78B06-76F6-48C3-AB18-04D566278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7288"/>
            <a:ext cx="8229600" cy="47979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Sylfaen" panose="010A0502050306030303" pitchFamily="18" charset="0"/>
              </a:rPr>
              <a:t>Ваша программа нуждается в дополнительном финансировании для конкретной цели (ВЫ РЕШАЕТЕ, КАКИЕ ИМЕННО КОНКРЕТНЫЕ ПОТРЕБНОСТИ)</a:t>
            </a:r>
            <a:r>
              <a:rPr lang="en-US" sz="1800" dirty="0">
                <a:latin typeface="Sylfaen" panose="010A0502050306030303" pitchFamily="18" charset="0"/>
              </a:rPr>
              <a:t> </a:t>
            </a:r>
            <a:r>
              <a:rPr lang="ru-RU" sz="1800" dirty="0">
                <a:latin typeface="Sylfaen" panose="010A0502050306030303" pitchFamily="18" charset="0"/>
              </a:rPr>
              <a:t> </a:t>
            </a:r>
            <a:endParaRPr lang="en-US" sz="1800" dirty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Sylfaen" panose="010A0502050306030303" pitchFamily="18" charset="0"/>
              </a:rPr>
              <a:t>Министр здравоохранения попросил вас, представить презентацию на межотраслевом совещании под председательством заместителя премьер-министра, на котором будут обсуждаться приоритеты правительства на следующие три года</a:t>
            </a:r>
          </a:p>
          <a:p>
            <a:pPr marL="0" indent="0">
              <a:buNone/>
            </a:pPr>
            <a:endParaRPr lang="en-US" sz="1000" dirty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Sylfaen" panose="010A0502050306030303" pitchFamily="18" charset="0"/>
              </a:rPr>
              <a:t>Отличная возможность представить цели и потребности вашей программы (все </a:t>
            </a:r>
            <a:r>
              <a:rPr lang="ru-RU" sz="1800" b="1" dirty="0">
                <a:latin typeface="Sylfaen" panose="010A0502050306030303" pitchFamily="18" charset="0"/>
              </a:rPr>
              <a:t>ключевые лица, принимающие решения</a:t>
            </a:r>
            <a:r>
              <a:rPr lang="ru-RU" sz="1800" dirty="0">
                <a:latin typeface="Sylfaen" panose="010A0502050306030303" pitchFamily="18" charset="0"/>
              </a:rPr>
              <a:t>, будут там, например, Министерство планирования, Министерство финансов и другие)</a:t>
            </a:r>
            <a:endParaRPr lang="en-US" sz="1800" dirty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000" dirty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Sylfaen" panose="010A0502050306030303" pitchFamily="18" charset="0"/>
              </a:rPr>
              <a:t>10 минут на презентацию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900" dirty="0">
              <a:latin typeface="Sylfaen" panose="010A05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800" dirty="0">
                <a:latin typeface="Sylfaen" panose="010A0502050306030303" pitchFamily="18" charset="0"/>
              </a:rPr>
              <a:t>Подготовьте презентацию (или набросок), в которой выделены достижения, проблемы, будущие цели и потребности, учитывая типы ключевых тезисов, которые, вероятно, будут иметь успех у этой аудитории</a:t>
            </a:r>
            <a:endParaRPr lang="en-US" sz="1800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E20F-3A59-4072-844F-CED5BF9E2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45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84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57B2-E5AC-4DCC-974C-2FC061B31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8996"/>
            <a:ext cx="822960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Помните!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47B2E-2AF4-4404-B545-6DB60DA22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02134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Ссылайтесь на программные достижения</a:t>
            </a:r>
          </a:p>
          <a:p>
            <a:r>
              <a:rPr lang="ru-RU" dirty="0">
                <a:latin typeface="Sylfaen" panose="010A0502050306030303" pitchFamily="18" charset="0"/>
              </a:rPr>
              <a:t>Кратко опишите инвестиционные потребности</a:t>
            </a:r>
          </a:p>
          <a:p>
            <a:r>
              <a:rPr lang="ru-RU" dirty="0">
                <a:latin typeface="Sylfaen" panose="010A0502050306030303" pitchFamily="18" charset="0"/>
              </a:rPr>
              <a:t>Используйте доказательства для поддержки инвестиционных потребностей</a:t>
            </a:r>
          </a:p>
          <a:p>
            <a:r>
              <a:rPr lang="ru-RU" dirty="0">
                <a:latin typeface="Sylfaen" panose="010A0502050306030303" pitchFamily="18" charset="0"/>
              </a:rPr>
              <a:t>Выражайтесь ясно, используйте простой язык, вызывайте эмоции, подбирайте тезисы, которые вызовут отзыв у лиц, принимающих решения 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AF322-A5ED-4A3E-97A6-11E613757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46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44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45929B6-5602-4794-8526-6C90D72C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829653"/>
            <a:ext cx="8229600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Дополнительные слайды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BD330-39C4-424A-91AE-85C8DCF37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47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2255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3094-961B-4E8D-9BD6-9CBC2155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Низкий охват - как вакцины защищают наше население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032CE-6F77-4C63-BAFA-E59DDAF3B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48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15DC4-FBEC-4195-95FC-13862257F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286"/>
          <a:stretch/>
        </p:blipFill>
        <p:spPr>
          <a:xfrm>
            <a:off x="264408" y="1024503"/>
            <a:ext cx="8693839" cy="719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83EEB-C50D-47E0-8327-994A54FEA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" t="6892" r="-43" b="62777"/>
          <a:stretch/>
        </p:blipFill>
        <p:spPr>
          <a:xfrm>
            <a:off x="661246" y="1863010"/>
            <a:ext cx="8139276" cy="30451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8710E-E627-4ADB-9A51-C33C4C51FE02}"/>
              </a:ext>
            </a:extLst>
          </p:cNvPr>
          <p:cNvSpPr txBox="1"/>
          <p:nvPr/>
        </p:nvSpPr>
        <p:spPr>
          <a:xfrm>
            <a:off x="4183788" y="4908125"/>
            <a:ext cx="4329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Sylfaen" panose="010A0502050306030303" pitchFamily="18" charset="0"/>
              </a:rPr>
              <a:t>Источник: Национальный институт аллергии и инфекционных заболеваний</a:t>
            </a:r>
            <a:endParaRPr lang="en-US" sz="1100" dirty="0">
              <a:latin typeface="Sylfaen" panose="010A05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8871" y="1167382"/>
            <a:ext cx="1691640" cy="57708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Sylfaen" panose="010A0502050306030303" pitchFamily="18" charset="0"/>
              </a:rPr>
              <a:t>не иммунизированный, но все же здоровый</a:t>
            </a:r>
          </a:p>
          <a:p>
            <a:endParaRPr lang="en-US" sz="1050" b="1" dirty="0">
              <a:latin typeface="Sylfaen" panose="010A05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5064" y="1207204"/>
            <a:ext cx="1691640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иммунизированный и здоровый</a:t>
            </a:r>
          </a:p>
          <a:p>
            <a:endParaRPr lang="ru-RU" sz="1100" b="1" dirty="0">
              <a:latin typeface="Sylfaen" panose="010A0502050306030303" pitchFamily="18" charset="0"/>
            </a:endParaRP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1257" y="1219201"/>
            <a:ext cx="1658303" cy="6001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Sylfaen" panose="010A0502050306030303" pitchFamily="18" charset="0"/>
              </a:rPr>
              <a:t>не иммунизированный, больной и заразный</a:t>
            </a:r>
          </a:p>
          <a:p>
            <a:endParaRPr lang="en-US" sz="1100" b="1" dirty="0">
              <a:latin typeface="Sylfaen" panose="010A050205030603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5064" y="3019729"/>
            <a:ext cx="136303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Sylfaen" panose="010A0502050306030303" pitchFamily="18" charset="0"/>
              </a:rPr>
              <a:t>Никто не привит</a:t>
            </a:r>
          </a:p>
          <a:p>
            <a:endParaRPr lang="en-US" sz="1200" b="1" dirty="0">
              <a:latin typeface="Sylfaen" panose="010A05020503060303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0764" y="3892462"/>
            <a:ext cx="136303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Sylfaen" panose="010A0502050306030303" pitchFamily="18" charset="0"/>
              </a:rPr>
              <a:t>Инфекционная болезнь распространяется среди населения.</a:t>
            </a:r>
            <a:endParaRPr lang="en-US" sz="12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7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6A2360-2B0B-43E4-80A6-0D2345FB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738" y="30056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Sylfaen" panose="010A0502050306030303" pitchFamily="18" charset="0"/>
              </a:rPr>
              <a:t>В слайдах 6-32 представлены примеры </a:t>
            </a:r>
            <a:r>
              <a:rPr lang="ru-RU" b="1" u="sng" dirty="0">
                <a:latin typeface="Sylfaen" panose="010A0502050306030303" pitchFamily="18" charset="0"/>
              </a:rPr>
              <a:t>ключевых тезисов</a:t>
            </a:r>
            <a:r>
              <a:rPr lang="ru-RU" dirty="0">
                <a:latin typeface="Sylfaen" panose="010A0502050306030303" pitchFamily="18" charset="0"/>
              </a:rPr>
              <a:t> </a:t>
            </a:r>
            <a:r>
              <a:rPr lang="ru-RU" b="1" dirty="0">
                <a:latin typeface="Sylfaen" panose="010A0502050306030303" pitchFamily="18" charset="0"/>
              </a:rPr>
              <a:t>и </a:t>
            </a:r>
            <a:r>
              <a:rPr lang="ru-RU" b="1" u="sng" dirty="0">
                <a:latin typeface="Sylfaen" panose="010A0502050306030303" pitchFamily="18" charset="0"/>
              </a:rPr>
              <a:t>данных</a:t>
            </a:r>
            <a:r>
              <a:rPr lang="ru-RU" b="1" dirty="0">
                <a:latin typeface="Sylfaen" panose="010A0502050306030303" pitchFamily="18" charset="0"/>
              </a:rPr>
              <a:t> для поддержки инвестиций, вкладываемых в иммунизацию, с трех точек зрения: </a:t>
            </a:r>
            <a:br>
              <a:rPr lang="en-US" b="1" dirty="0">
                <a:latin typeface="Sylfaen" panose="010A0502050306030303" pitchFamily="18" charset="0"/>
              </a:rPr>
            </a:br>
            <a:br>
              <a:rPr lang="en-US" b="1" dirty="0">
                <a:latin typeface="Sylfaen" panose="010A0502050306030303" pitchFamily="18" charset="0"/>
              </a:rPr>
            </a:br>
            <a:r>
              <a:rPr lang="ru-RU" b="1" dirty="0">
                <a:latin typeface="Sylfaen" panose="010A0502050306030303" pitchFamily="18" charset="0"/>
              </a:rPr>
              <a:t>ЗДОРОВЬЕ, ЭКОНОМИЧЕСКИЙ РОСТ И ЭФФЕКТИВНОСТЬ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5E702-73A9-4F53-B7AF-D9E4C8891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www.lnct.global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5</a:t>
            </a:fld>
            <a:endParaRPr lang="en-US" dirty="0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67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96835AC-3E06-43BA-9501-4A0B093D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6158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Sylfaen" panose="010A0502050306030303" pitchFamily="18" charset="0"/>
              </a:rPr>
              <a:t>Если те кто, принимает у вас решения, больше всего заинтересованы в улучшении ЗДОРОВЬЯ И ВЫЖИВАНИЯ РЕБЕНКА </a:t>
            </a:r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6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4AF17-3D39-48CF-86F9-2C11697E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68"/>
            <a:ext cx="7370064" cy="1143000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Иммунизация ведет к улучшению здоровья и уменьшению смертности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A217-3291-48CD-9509-8EA02482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209" y="1053778"/>
            <a:ext cx="8620425" cy="4382999"/>
          </a:xfrm>
        </p:spPr>
        <p:txBody>
          <a:bodyPr>
            <a:no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Сегодня иммунизация от смертельных заболеваний уже предотвращает от 2 до 3 миллионов смертей ежегодно. Еще больше жизней можно было бы спасти в случае еще большего охвата существующими вакцинами. Большинство из этих спасенных жизней - дети.</a:t>
            </a:r>
            <a:endParaRPr lang="en-US" dirty="0">
              <a:latin typeface="Sylfaen" panose="010A0502050306030303" pitchFamily="18" charset="0"/>
            </a:endParaRPr>
          </a:p>
          <a:p>
            <a:endParaRPr lang="en-US" sz="500" dirty="0">
              <a:solidFill>
                <a:srgbClr val="FF0000"/>
              </a:solidFill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Будет продолжаться разработка</a:t>
            </a:r>
            <a:r>
              <a:rPr lang="ru-RU" dirty="0">
                <a:solidFill>
                  <a:srgbClr val="FF0000"/>
                </a:solidFill>
                <a:latin typeface="Sylfaen" panose="010A0502050306030303" pitchFamily="18" charset="0"/>
              </a:rPr>
              <a:t> </a:t>
            </a:r>
            <a:r>
              <a:rPr lang="ru-RU" dirty="0">
                <a:latin typeface="Sylfaen" panose="010A0502050306030303" pitchFamily="18" charset="0"/>
              </a:rPr>
              <a:t>новых, спасающих жизни вакцин, которые будут важны для нашей страны.</a:t>
            </a:r>
          </a:p>
          <a:p>
            <a:endParaRPr lang="ru-RU" sz="10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Иммунизация может сделать возможной полное искоренение опасных болезней</a:t>
            </a:r>
            <a:r>
              <a:rPr lang="en-US" dirty="0">
                <a:latin typeface="Sylfaen" panose="010A0502050306030303" pitchFamily="18" charset="0"/>
              </a:rPr>
              <a:t>. </a:t>
            </a:r>
          </a:p>
          <a:p>
            <a:endParaRPr lang="en-US" sz="800" dirty="0">
              <a:latin typeface="Sylfaen" panose="010A0502050306030303" pitchFamily="18" charset="0"/>
            </a:endParaRPr>
          </a:p>
          <a:p>
            <a:r>
              <a:rPr lang="ru-RU" dirty="0">
                <a:latin typeface="Sylfaen" panose="010A0502050306030303" pitchFamily="18" charset="0"/>
              </a:rPr>
              <a:t>Например, она привела к искоренению оспы в 1979 году и благодаря ей недалеко и искоренение полиомиелита - в 1988 году ежегодно было зарегистрировано 350 000 новых случаев (дикого полиомиелита), и эта цифра снизилось до 37 к 2016 году и до 16 в 2017 году (по состоянию на 4 декабря 2017 года).</a:t>
            </a:r>
            <a:r>
              <a:rPr lang="en-US" dirty="0">
                <a:latin typeface="Sylfaen" panose="010A0502050306030303" pitchFamily="18" charset="0"/>
              </a:rPr>
              <a:t>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14AE-5FB9-4A71-B87B-CB2D2042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7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DE34B-17EC-4F6B-A5A3-64019551EE0F}"/>
              </a:ext>
            </a:extLst>
          </p:cNvPr>
          <p:cNvSpPr txBox="1"/>
          <p:nvPr/>
        </p:nvSpPr>
        <p:spPr>
          <a:xfrm>
            <a:off x="1958985" y="5917275"/>
            <a:ext cx="5992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ylfaen" panose="010A0502050306030303" pitchFamily="18" charset="0"/>
                <a:hlinkClick r:id="rId2"/>
              </a:rPr>
              <a:t>http://polioeradication.org/polio-today/polio-now/</a:t>
            </a:r>
            <a:endParaRPr lang="en-US" sz="1400" dirty="0">
              <a:latin typeface="Sylfaen" panose="010A0502050306030303" pitchFamily="18" charset="0"/>
            </a:endParaRPr>
          </a:p>
          <a:p>
            <a:r>
              <a:rPr lang="en-US" sz="1400" dirty="0">
                <a:latin typeface="Sylfaen" panose="010A0502050306030303" pitchFamily="18" charset="0"/>
                <a:hlinkClick r:id="rId3"/>
              </a:rPr>
              <a:t>http://www.who.int/campaigns/immunization-week/2017/infographic/en/</a:t>
            </a:r>
            <a:endParaRPr lang="en-US" sz="1400" dirty="0">
              <a:latin typeface="Sylfaen" panose="010A0502050306030303" pitchFamily="18" charset="0"/>
            </a:endParaRPr>
          </a:p>
          <a:p>
            <a:r>
              <a:rPr lang="en-US" sz="1400" dirty="0">
                <a:latin typeface="Sylfaen" panose="010A0502050306030303" pitchFamily="18" charset="0"/>
                <a:hlinkClick r:id="rId4"/>
              </a:rPr>
              <a:t>http://www.who.int/csr/disease/smallpox/en/</a:t>
            </a:r>
            <a:endParaRPr lang="en-US" sz="1400" dirty="0">
              <a:latin typeface="Sylfaen" panose="010A0502050306030303" pitchFamily="18" charset="0"/>
            </a:endParaRPr>
          </a:p>
          <a:p>
            <a:endParaRPr lang="en-US" sz="1400" dirty="0">
              <a:latin typeface="Sylfaen" panose="010A0502050306030303" pitchFamily="18" charset="0"/>
            </a:endParaRP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016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2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8CB87-6829-4089-B3B4-74C0EF65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82395" cy="1092526"/>
          </a:xfrm>
        </p:spPr>
        <p:txBody>
          <a:bodyPr/>
          <a:lstStyle/>
          <a:p>
            <a:r>
              <a:rPr lang="ru-RU" dirty="0">
                <a:latin typeface="Sylfaen" panose="010A0502050306030303" pitchFamily="18" charset="0"/>
              </a:rPr>
              <a:t>Иммунизация является отправной точкой предоставления медицинских услуг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57A51-8D39-4F49-91E0-BECADCE3C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7438"/>
            <a:ext cx="8072323" cy="46888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Схема иммунизации требует несколько точек контакта матери и ребенка с медучреждением, особенно в первый год жизни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3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Например, вакцины  скоро после рождения, на 6 неделе, на 8 неделе, на 10 неделе, на 14 неделе жизни, на 6 месяце, 9 месяце, 12 месяце</a:t>
            </a:r>
          </a:p>
          <a:p>
            <a:pPr marL="0" indent="0">
              <a:lnSpc>
                <a:spcPct val="120000"/>
              </a:lnSpc>
              <a:buNone/>
            </a:pPr>
            <a:endParaRPr lang="en-US" sz="8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Иммунизация представляет собой платформу для интеграции других служб здравоохранения, включая, например, витамин А, дегельминтизацию, планирование семьи</a:t>
            </a:r>
            <a:endParaRPr lang="en-US" sz="24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endParaRPr lang="en-US" sz="900" dirty="0">
              <a:latin typeface="Sylfaen" panose="010A0502050306030303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Sylfaen" panose="010A0502050306030303" pitchFamily="18" charset="0"/>
              </a:rPr>
              <a:t>Услуги по иммунизации основаны на сильных услугах первичной медико-санитарной помощи</a:t>
            </a:r>
            <a:endParaRPr lang="en-US" sz="2400" dirty="0">
              <a:latin typeface="Sylfaen" panose="010A0502050306030303" pitchFamily="18" charset="0"/>
            </a:endParaRPr>
          </a:p>
          <a:p>
            <a:pPr marL="0" indent="0">
              <a:buNone/>
            </a:pPr>
            <a:endParaRPr lang="en-US" dirty="0">
              <a:latin typeface="Sylfaen" panose="010A0502050306030303" pitchFamily="18" charset="0"/>
            </a:endParaRPr>
          </a:p>
          <a:p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3B9C3C-B9A7-479D-9A22-E1086B555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  <a:latin typeface="Sylfaen" panose="010A0502050306030303" pitchFamily="18" charset="0"/>
                <a:cs typeface="Arial"/>
              </a:rPr>
              <a:t>www.lnct.global </a:t>
            </a:r>
            <a:r>
              <a:rPr lang="en-US">
                <a:latin typeface="Sylfaen" panose="010A0502050306030303" pitchFamily="18" charset="0"/>
                <a:cs typeface="Arial"/>
              </a:rPr>
              <a:t>| </a:t>
            </a:r>
            <a:fld id="{2459FD92-E8AB-4F86-BA9A-090210CAFD7B}" type="slidenum">
              <a:rPr lang="en-US" smtClean="0">
                <a:latin typeface="Sylfaen" panose="010A0502050306030303" pitchFamily="18" charset="0"/>
                <a:cs typeface="Arial"/>
              </a:rPr>
              <a:pPr/>
              <a:t>8</a:t>
            </a:fld>
            <a:endParaRPr lang="en-US" dirty="0">
              <a:solidFill>
                <a:srgbClr val="E32726"/>
              </a:solidFill>
              <a:latin typeface="Sylfaen" panose="010A0502050306030303" pitchFamily="18" charset="0"/>
              <a:cs typeface="Arial"/>
            </a:endParaRP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E4A9093B-8CE4-4B11-A374-A47048E1E79E}"/>
              </a:ext>
            </a:extLst>
          </p:cNvPr>
          <p:cNvSpPr/>
          <p:nvPr/>
        </p:nvSpPr>
        <p:spPr>
          <a:xfrm>
            <a:off x="7760525" y="176100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latin typeface="Sylfaen" panose="010A0502050306030303" pitchFamily="18" charset="0"/>
              </a:rPr>
              <a:t>Key Message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Star: 6 Points 5">
            <a:extLst>
              <a:ext uri="{FF2B5EF4-FFF2-40B4-BE49-F238E27FC236}">
                <a16:creationId xmlns:a16="http://schemas.microsoft.com/office/drawing/2014/main" id="{66D992EA-040C-4C33-A8A4-3354EB64C937}"/>
              </a:ext>
            </a:extLst>
          </p:cNvPr>
          <p:cNvSpPr/>
          <p:nvPr/>
        </p:nvSpPr>
        <p:spPr>
          <a:xfrm>
            <a:off x="7760525" y="177782"/>
            <a:ext cx="1036467" cy="886742"/>
          </a:xfrm>
          <a:prstGeom prst="star6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latin typeface="Sylfaen" panose="010A0502050306030303" pitchFamily="18" charset="0"/>
              </a:rPr>
              <a:t>Ключевой  тезис</a:t>
            </a:r>
            <a:endParaRPr lang="en-US" sz="9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0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F93A2-3585-462A-8475-29B6DE3F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38160" cy="771436"/>
          </a:xfrm>
        </p:spPr>
        <p:txBody>
          <a:bodyPr>
            <a:normAutofit/>
          </a:bodyPr>
          <a:lstStyle/>
          <a:p>
            <a:r>
              <a:rPr lang="ru-RU" dirty="0">
                <a:latin typeface="Sylfaen" panose="010A0502050306030303" pitchFamily="18" charset="0"/>
              </a:rPr>
              <a:t>Пример - иммунизация вызвала искоренение черной оспы</a:t>
            </a:r>
            <a:endParaRPr lang="en-US" dirty="0">
              <a:latin typeface="Sylfaen" panose="010A050205030603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C98C1-86C9-4CCB-808F-3FDAEA0C7578}"/>
              </a:ext>
            </a:extLst>
          </p:cNvPr>
          <p:cNvSpPr txBox="1"/>
          <p:nvPr/>
        </p:nvSpPr>
        <p:spPr>
          <a:xfrm>
            <a:off x="4255287" y="917016"/>
            <a:ext cx="44315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Sylfaen" panose="010A0502050306030303" pitchFamily="18" charset="0"/>
              </a:rPr>
              <a:t>Черная оспа является разрушительной болезнью. В среднем умирало 3 из 10 человек, заразившихся черной оспой. Черная оспа, возможно, была ответственна за 300 миллионов смертей в 20 веке.</a:t>
            </a:r>
            <a:endParaRPr lang="en-US" sz="1600" dirty="0">
              <a:latin typeface="Sylfaen" panose="010A0502050306030303" pitchFamily="18" charset="0"/>
            </a:endParaRPr>
          </a:p>
          <a:p>
            <a:r>
              <a:rPr lang="en-US" sz="1600" dirty="0">
                <a:latin typeface="Sylfaen" panose="010A0502050306030303" pitchFamily="18" charset="0"/>
              </a:rPr>
              <a:t> </a:t>
            </a:r>
          </a:p>
          <a:p>
            <a:r>
              <a:rPr lang="ru-RU" sz="1600" dirty="0">
                <a:latin typeface="Sylfaen" panose="010A0502050306030303" pitchFamily="18" charset="0"/>
              </a:rPr>
              <a:t>Последний известный естественный случай черной оспы имел место в Сомали в 1977 году. Болезнь была объявлена ликвидированной в 1980 году после осуществления продолжительной глобальной программы по ее искоренению.</a:t>
            </a:r>
          </a:p>
          <a:p>
            <a:endParaRPr lang="en-US" sz="1600" dirty="0">
              <a:latin typeface="Sylfaen" panose="010A0502050306030303" pitchFamily="18" charset="0"/>
            </a:endParaRPr>
          </a:p>
          <a:p>
            <a:r>
              <a:rPr lang="ru-RU" sz="1600" dirty="0">
                <a:latin typeface="Sylfaen" panose="010A0502050306030303" pitchFamily="18" charset="0"/>
              </a:rPr>
              <a:t>Искоренение болезни не всегда возможно, но когда оно возможно, это дает дополнительное преимущество странам, которым больше не нужно тратить на ресурсы на контроль болезни.</a:t>
            </a:r>
            <a:endParaRPr lang="en-US" sz="1600" dirty="0">
              <a:latin typeface="Sylfaen" panose="010A0502050306030303" pitchFamily="18" charset="0"/>
            </a:endParaRPr>
          </a:p>
        </p:txBody>
      </p:sp>
      <p:pic>
        <p:nvPicPr>
          <p:cNvPr id="19" name="Content Placeholder 18" descr="Young girl in Bangladesh infected with smallpox in 1973&#10;">
            <a:extLst>
              <a:ext uri="{FF2B5EF4-FFF2-40B4-BE49-F238E27FC236}">
                <a16:creationId xmlns:a16="http://schemas.microsoft.com/office/drawing/2014/main" id="{5390E353-D9A9-49EC-883B-729EBB139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1" y="953306"/>
            <a:ext cx="3077725" cy="4689869"/>
          </a:xfr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0BA195-F1D8-423C-9A88-C0CC789C35CC}"/>
              </a:ext>
            </a:extLst>
          </p:cNvPr>
          <p:cNvSpPr txBox="1"/>
          <p:nvPr/>
        </p:nvSpPr>
        <p:spPr>
          <a:xfrm>
            <a:off x="2007533" y="5979117"/>
            <a:ext cx="634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dirty="0">
                <a:latin typeface="Sylfaen" panose="010A0502050306030303" pitchFamily="18" charset="0"/>
              </a:rPr>
              <a:t>Фото: девочка из Бангладеша, зараженная оспой в 1973 году</a:t>
            </a:r>
            <a:endParaRPr lang="en-US" sz="1100" dirty="0">
              <a:latin typeface="Sylfaen" panose="010A0502050306030303" pitchFamily="18" charset="0"/>
            </a:endParaRPr>
          </a:p>
          <a:p>
            <a:r>
              <a:rPr lang="ru-RU" sz="1100" dirty="0">
                <a:latin typeface="Sylfaen" panose="010A0502050306030303" pitchFamily="18" charset="0"/>
              </a:rPr>
              <a:t>Источник фотографии </a:t>
            </a:r>
            <a:r>
              <a:rPr lang="en-US" sz="1100" dirty="0">
                <a:latin typeface="Sylfaen" panose="010A0502050306030303" pitchFamily="18" charset="0"/>
              </a:rPr>
              <a:t>CDC/</a:t>
            </a:r>
            <a:r>
              <a:rPr lang="ru-RU" sz="1100" dirty="0">
                <a:latin typeface="Sylfaen" panose="010A0502050306030303" pitchFamily="18" charset="0"/>
              </a:rPr>
              <a:t> Джеймс </a:t>
            </a:r>
            <a:r>
              <a:rPr lang="ru-RU" sz="1100" dirty="0" err="1">
                <a:latin typeface="Sylfaen" panose="010A0502050306030303" pitchFamily="18" charset="0"/>
              </a:rPr>
              <a:t>Хикс</a:t>
            </a:r>
            <a:r>
              <a:rPr lang="en-US" sz="1100" dirty="0">
                <a:latin typeface="Sylfaen" panose="010A0502050306030303" pitchFamily="18" charset="0"/>
              </a:rPr>
              <a:t>, </a:t>
            </a:r>
            <a:r>
              <a:rPr lang="ru-RU" sz="1100" dirty="0">
                <a:latin typeface="Sylfaen" panose="010A0502050306030303" pitchFamily="18" charset="0"/>
              </a:rPr>
              <a:t>общественное достояние, через </a:t>
            </a:r>
            <a:r>
              <a:rPr lang="ru-RU" sz="1100" dirty="0" err="1">
                <a:latin typeface="Sylfaen" panose="010A0502050306030303" pitchFamily="18" charset="0"/>
              </a:rPr>
              <a:t>Wikimedia</a:t>
            </a:r>
            <a:r>
              <a:rPr lang="ru-RU" sz="1100" dirty="0">
                <a:latin typeface="Sylfaen" panose="010A0502050306030303" pitchFamily="18" charset="0"/>
              </a:rPr>
              <a:t> </a:t>
            </a:r>
            <a:r>
              <a:rPr lang="ru-RU" sz="1100" dirty="0" err="1">
                <a:latin typeface="Sylfaen" panose="010A0502050306030303" pitchFamily="18" charset="0"/>
              </a:rPr>
              <a:t>Commons</a:t>
            </a:r>
            <a:r>
              <a:rPr lang="ru-RU" sz="1100" dirty="0">
                <a:latin typeface="Sylfaen" panose="010A0502050306030303" pitchFamily="18" charset="0"/>
              </a:rPr>
              <a:t>: </a:t>
            </a:r>
            <a:r>
              <a:rPr lang="en-US" sz="1100" dirty="0">
                <a:latin typeface="Sylfaen" panose="010A0502050306030303" pitchFamily="18" charset="0"/>
              </a:rPr>
              <a:t> </a:t>
            </a:r>
            <a:r>
              <a:rPr lang="en-US" sz="1100" dirty="0">
                <a:latin typeface="Sylfaen" panose="010A0502050306030303" pitchFamily="18" charset="0"/>
                <a:hlinkClick r:id="rId3"/>
              </a:rPr>
              <a:t>http://www.who.int/csr/disease/smallpox/en/</a:t>
            </a:r>
            <a:endParaRPr lang="en-US" sz="1100" dirty="0">
              <a:latin typeface="Sylfaen" panose="010A0502050306030303" pitchFamily="18" charset="0"/>
            </a:endParaRPr>
          </a:p>
          <a:p>
            <a:endParaRPr lang="en-US" sz="1100" dirty="0">
              <a:latin typeface="Sylfaen" panose="010A0502050306030303" pitchFamily="18" charset="0"/>
            </a:endParaRPr>
          </a:p>
          <a:p>
            <a:endParaRPr lang="en-US" sz="1100" dirty="0">
              <a:latin typeface="Sylfaen" panose="010A05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0343" y="6335584"/>
            <a:ext cx="878937" cy="2462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500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</a:rPr>
              <a:t>Учебная Сеть для Стран Переходного периода </a:t>
            </a:r>
            <a:endParaRPr lang="en-US" sz="500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81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W-Document" ma:contentTypeID="0x010100C4C8B401AAE50B4896808F1C5415D9AD00D1DF2435BB006A4EB48DC2F170205CA1" ma:contentTypeVersion="4" ma:contentTypeDescription="Create a new document." ma:contentTypeScope="" ma:versionID="4ceb07d3f29f4f75ed2a9e5554d44026">
  <xsd:schema xmlns:xsd="http://www.w3.org/2001/XMLSchema" xmlns:xs="http://www.w3.org/2001/XMLSchema" xmlns:p="http://schemas.microsoft.com/office/2006/metadata/properties" xmlns:ns2="2af4539b-39f3-4771-ac1a-16de5a20c394" targetNamespace="http://schemas.microsoft.com/office/2006/metadata/properties" ma:root="true" ma:fieldsID="0738113eb48008679cdea5f3923427d1" ns2:_="">
    <xsd:import namespace="2af4539b-39f3-4771-ac1a-16de5a20c394"/>
    <xsd:element name="properties">
      <xsd:complexType>
        <xsd:sequence>
          <xsd:element name="documentManagement">
            <xsd:complexType>
              <xsd:all>
                <xsd:element ref="ns2:kd16009dc51444af92aa78db77815af5" minOccurs="0"/>
                <xsd:element ref="ns2:TaxCatchAll" minOccurs="0"/>
                <xsd:element ref="ns2:TaxCatchAllLabel" minOccurs="0"/>
                <xsd:element ref="ns2:OW-Author" minOccurs="0"/>
                <xsd:element ref="ns2:OW-Brief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f4539b-39f3-4771-ac1a-16de5a20c394" elementFormDefault="qualified">
    <xsd:import namespace="http://schemas.microsoft.com/office/2006/documentManagement/types"/>
    <xsd:import namespace="http://schemas.microsoft.com/office/infopath/2007/PartnerControls"/>
    <xsd:element name="kd16009dc51444af92aa78db77815af5" ma:index="8" nillable="true" ma:taxonomy="true" ma:internalName="kd16009dc51444af92aa78db77815af5" ma:taxonomyFieldName="OW_x002d_Topics" ma:displayName="OW-Topics" ma:default="-1;#Communications|d8600aaf-13ee-4a11-996f-f272b3ac4916" ma:fieldId="{4d16009d-c514-44af-92aa-78db77815af5}" ma:taxonomyMulti="true" ma:sspId="99a65aa6-ac8d-46e4-9aa8-b40f8e8101fc" ma:termSetId="a91bfab0-4954-4226-aefc-bfb9268498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32858f98-1365-490f-9ce0-cc7840cd00c3}" ma:internalName="TaxCatchAll" ma:showField="CatchAllData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32858f98-1365-490f-9ce0-cc7840cd00c3}" ma:internalName="TaxCatchAllLabel" ma:readOnly="true" ma:showField="CatchAllDataLabel" ma:web="2af4539b-39f3-4771-ac1a-16de5a20c3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W-Author" ma:index="12" nillable="true" ma:displayName="OW-Author" ma:list="UserInfo" ma:SharePointGroup="0" ma:internalName="OW_x002d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W-BriefDescription" ma:index="13" nillable="true" ma:displayName="OW-Brief Description" ma:internalName="OW_x002d_Brief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-Author xmlns="2af4539b-39f3-4771-ac1a-16de5a20c394">
      <UserInfo>
        <DisplayName/>
        <AccountId xsi:nil="true"/>
        <AccountType/>
      </UserInfo>
    </OW-Author>
    <OW-BriefDescription xmlns="2af4539b-39f3-4771-ac1a-16de5a20c394" xsi:nil="true"/>
    <kd16009dc51444af92aa78db77815af5 xmlns="2af4539b-39f3-4771-ac1a-16de5a20c39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d8600aaf-13ee-4a11-996f-f272b3ac4916</TermId>
        </TermInfo>
      </Terms>
    </kd16009dc51444af92aa78db77815af5>
    <TaxCatchAll xmlns="2af4539b-39f3-4771-ac1a-16de5a20c394">
      <Value>8</Value>
    </TaxCatchAll>
  </documentManagement>
</p:properties>
</file>

<file path=customXml/itemProps1.xml><?xml version="1.0" encoding="utf-8"?>
<ds:datastoreItem xmlns:ds="http://schemas.openxmlformats.org/officeDocument/2006/customXml" ds:itemID="{CB09E880-9EA9-4D12-BE04-9D0443764B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f4539b-39f3-4771-ac1a-16de5a20c3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2DF4FB-3862-44CE-9A6B-693D610474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8F70BE-E4CC-4D73-8BA0-08FE658F0A9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af4539b-39f3-4771-ac1a-16de5a20c39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15420</TotalTime>
  <Words>4867</Words>
  <Application>Microsoft Office PowerPoint</Application>
  <PresentationFormat>On-screen Show (4:3)</PresentationFormat>
  <Paragraphs>527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Museo Sans 300</vt:lpstr>
      <vt:lpstr>Museo Slab 300</vt:lpstr>
      <vt:lpstr>Sylfaen</vt:lpstr>
      <vt:lpstr>Wingdings</vt:lpstr>
      <vt:lpstr>R4D_StandardTemplate_MAC</vt:lpstr>
      <vt:lpstr>think-cell Slide</vt:lpstr>
      <vt:lpstr>Рассказывая историю - почему инвестирование в иммунизацию является приоритетом для нашей страны</vt:lpstr>
      <vt:lpstr>Назначение презентации</vt:lpstr>
      <vt:lpstr>Почему иммунизация является важной инвестицией?</vt:lpstr>
      <vt:lpstr>Почему потребность в иммунизации может увеличиться со временем?</vt:lpstr>
      <vt:lpstr>В слайдах 6-32 представлены примеры ключевых тезисов и данных для поддержки инвестиций, вкладываемых в иммунизацию, с трех точек зрения:   ЗДОРОВЬЕ, ЭКОНОМИЧЕСКИЙ РОСТ И ЭФФЕКТИВНОСТЬ</vt:lpstr>
      <vt:lpstr>Если те кто, принимает у вас решения, больше всего заинтересованы в улучшении ЗДОРОВЬЯ И ВЫЖИВАНИЯ РЕБЕНКА </vt:lpstr>
      <vt:lpstr>Иммунизация ведет к улучшению здоровья и уменьшению смертности</vt:lpstr>
      <vt:lpstr>Иммунизация является отправной точкой предоставления медицинских услуг</vt:lpstr>
      <vt:lpstr>Пример - иммунизация вызвала искоренение черной оспы</vt:lpstr>
      <vt:lpstr>Пример: вакцина против кори привела к 99%-ному сокращению случаев кори по сравнению с периодом до вакцинации</vt:lpstr>
      <vt:lpstr>Пример: случаи полиомиелита упали на 99% с 1988 года</vt:lpstr>
      <vt:lpstr>Использование данных для поддержки придания приоритетного значения здравоохранению в рамках государственного бюджета и придания приоритетного значения ПМСП в рамках здравоохранения</vt:lpstr>
      <vt:lpstr>Иллюстрация: «Наша страна отстает по инвестированию в здравоохранение»</vt:lpstr>
      <vt:lpstr>Иллюстрация: «Наша страна отстает по инвестированию в здравоохранение»</vt:lpstr>
      <vt:lpstr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vt:lpstr>
      <vt:lpstr>Использование данных для демонстрации того, что иммунизация вашей страны дает очевидные результаты в отношении здоровья (и ещё больше нужно сделать) (1/2)</vt:lpstr>
      <vt:lpstr>Примеры из стран УССПП по использованию данных для демонстрации того, что иммунизация в их странах дает очевидные результаты </vt:lpstr>
      <vt:lpstr>Подкрепляющие сведения из литературных источников</vt:lpstr>
      <vt:lpstr>Если те кто, принимает у вас решения, больше всего заинтересованы в ЭКОНОМИЧЕСКОМ РОСТЕ И СНИЖЕНИИ УРОВНЯ БЕДНОСТИ</vt:lpstr>
      <vt:lpstr>Иммунизация приносит большие экономические выгоды</vt:lpstr>
      <vt:lpstr>Иммунизация ведет к улучшению познания, уровня образования и питания</vt:lpstr>
      <vt:lpstr>Иммунизация является медицинской помощью, ориентированной на нужды малоимущих</vt:lpstr>
      <vt:lpstr>Иммунизация является основным компонентом прогресса в направлении всеобщего охвата здравоохранением (UHC)</vt:lpstr>
      <vt:lpstr>Сильные программы иммунизации являются платформой для обеспечения готовности к пандемии (1/2)</vt:lpstr>
      <vt:lpstr>Сильные программы иммунизации являются платформой для обеспечения готовности к пандемии (2/2)</vt:lpstr>
      <vt:lpstr>Использование данных для демонстрации того, что иммунизация в вашей стране дает очевидные экономические результаты (и что многое еще нужно сделать)</vt:lpstr>
      <vt:lpstr>Если те кто, принимает у вас решения, больше всего заинтересованы в повышении ЭФФЕКТИВНОСТИ И ЭКОНОМИЧНОСТИ</vt:lpstr>
      <vt:lpstr>Иммунизация - лучшая покупка для здоровья и она дает очевидные результаты, но нужно сделать еще больше (1 из 2)</vt:lpstr>
      <vt:lpstr>Иммунизация – лучшая инвестиция и она дает очевидные результаты, но нужно сделать еще больше (2 из 2)</vt:lpstr>
      <vt:lpstr>Иммунизация ведет к сокращению будущей бремени на систему здравоохранения</vt:lpstr>
      <vt:lpstr>Программы иммунизации - это больше, чем финансирование вакцин - нам необходимо полностью финансировать операционные расходы программ и стратегий доставки</vt:lpstr>
      <vt:lpstr>Использование данных для демонстрации того, что иммунизация в вашей стране дает очевидные экономические результаты (и что многое еще нужно сделать)</vt:lpstr>
      <vt:lpstr>Ключевые тезиы по поддержке конкретных инвестиционных потребностей иммунизации в различных ситуациях</vt:lpstr>
      <vt:lpstr>Ситуации, в которых можно будет извлечь выгоду из конкретных тезисов по поддержке инвестиций</vt:lpstr>
      <vt:lpstr>Представление требований перехода GAVI лицам, принимающим решения</vt:lpstr>
      <vt:lpstr>Представление инвестиционных требований для холодовой цепи лицам, принимающим решения</vt:lpstr>
      <vt:lpstr>Представление доказательств в пользу введения новой вакцины лицам, принимающим решения</vt:lpstr>
      <vt:lpstr>Представление доказательств в пользу своевременного выделения бюджета на закупку вакцин</vt:lpstr>
      <vt:lpstr>Представление лицам, принимающим решения, доказательств увеличения финансирования для улучшения охвата/справедливости распределения</vt:lpstr>
      <vt:lpstr>Нам необходимо достичь высокого охвата, чтобы остановить распространение инфекционных заболеваний: как вакцины защищают наше население</vt:lpstr>
      <vt:lpstr>Низкий охват означает, что инфекционная болезнь может быстро распространяться среди населения</vt:lpstr>
      <vt:lpstr>Предоставление доказательств в пользу поддержания приверженности и финансирования в долгосрочной перспективе... </vt:lpstr>
      <vt:lpstr>Представление доказательств безопасности вакцин лицам, принимающим решения</vt:lpstr>
      <vt:lpstr>Групповая работа</vt:lpstr>
      <vt:lpstr>Команды  стран сотрудничают друг с другом, чтобы разработать презентацию для убедительного обоснования инвестиций</vt:lpstr>
      <vt:lpstr>Помните!</vt:lpstr>
      <vt:lpstr>Дополнительные слайды</vt:lpstr>
      <vt:lpstr>Низкий охват - как вакцины защищают наше население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R4D PowerPoint Template</dc:title>
  <dc:creator>R4D17</dc:creator>
  <cp:lastModifiedBy>Candice Hwang</cp:lastModifiedBy>
  <cp:revision>409</cp:revision>
  <cp:lastPrinted>2017-10-25T18:40:38Z</cp:lastPrinted>
  <dcterms:created xsi:type="dcterms:W3CDTF">2013-09-25T20:04:22Z</dcterms:created>
  <dcterms:modified xsi:type="dcterms:W3CDTF">2017-12-14T17:44:27Z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0x010100C4C8B401AAE50B4896808F1C5415D9AD00D1DF2435BB006A4EB48DC2F170205CA1</vt:lpwstr>
  </property>
  <property fmtid="{D5CDD505-2E9C-101B-9397-08002B2CF9AE}" pid="3" name="OW-Topics">
    <vt:lpwstr>8;#Communications|d8600aaf-13ee-4a11-996f-f272b3ac4916</vt:lpwstr>
  </property>
</Properties>
</file>