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53"/>
  </p:notesMasterIdLst>
  <p:handoutMasterIdLst>
    <p:handoutMasterId r:id="rId54"/>
  </p:handoutMasterIdLst>
  <p:sldIdLst>
    <p:sldId id="331" r:id="rId5"/>
    <p:sldId id="305" r:id="rId6"/>
    <p:sldId id="281" r:id="rId7"/>
    <p:sldId id="339" r:id="rId8"/>
    <p:sldId id="341" r:id="rId9"/>
    <p:sldId id="306" r:id="rId10"/>
    <p:sldId id="282" r:id="rId11"/>
    <p:sldId id="288" r:id="rId12"/>
    <p:sldId id="293" r:id="rId13"/>
    <p:sldId id="294" r:id="rId14"/>
    <p:sldId id="298" r:id="rId15"/>
    <p:sldId id="330" r:id="rId16"/>
    <p:sldId id="335" r:id="rId17"/>
    <p:sldId id="337" r:id="rId18"/>
    <p:sldId id="310" r:id="rId19"/>
    <p:sldId id="311" r:id="rId20"/>
    <p:sldId id="318" r:id="rId21"/>
    <p:sldId id="315" r:id="rId22"/>
    <p:sldId id="307" r:id="rId23"/>
    <p:sldId id="319" r:id="rId24"/>
    <p:sldId id="283" r:id="rId25"/>
    <p:sldId id="287" r:id="rId26"/>
    <p:sldId id="340" r:id="rId27"/>
    <p:sldId id="289" r:id="rId28"/>
    <p:sldId id="326" r:id="rId29"/>
    <p:sldId id="316" r:id="rId30"/>
    <p:sldId id="308" r:id="rId31"/>
    <p:sldId id="286" r:id="rId32"/>
    <p:sldId id="338" r:id="rId33"/>
    <p:sldId id="284" r:id="rId34"/>
    <p:sldId id="343" r:id="rId35"/>
    <p:sldId id="303" r:id="rId36"/>
    <p:sldId id="314" r:id="rId37"/>
    <p:sldId id="342" r:id="rId38"/>
    <p:sldId id="292" r:id="rId39"/>
    <p:sldId id="321" r:id="rId40"/>
    <p:sldId id="322" r:id="rId41"/>
    <p:sldId id="323" r:id="rId42"/>
    <p:sldId id="324" r:id="rId43"/>
    <p:sldId id="296" r:id="rId44"/>
    <p:sldId id="295" r:id="rId45"/>
    <p:sldId id="327" r:id="rId46"/>
    <p:sldId id="325" r:id="rId47"/>
    <p:sldId id="333" r:id="rId48"/>
    <p:sldId id="332" r:id="rId49"/>
    <p:sldId id="334" r:id="rId50"/>
    <p:sldId id="313" r:id="rId51"/>
    <p:sldId id="290" r:id="rId52"/>
  </p:sldIdLst>
  <p:sldSz cx="9144000" cy="6858000" type="screen4x3"/>
  <p:notesSz cx="7010400" cy="92964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>
    <p:extLst/>
  </p:cmAuthor>
  <p:cmAuthor id="2" name="Meghan O'Connell" initials="MO" lastIdx="7" clrIdx="2">
    <p:extLst/>
  </p:cmAuthor>
  <p:cmAuthor id="3" name="Paul Wilson" initials="" lastIdx="28" clrIdx="3"/>
  <p:cmAuthor id="4" name="Helen Saxenian" initials="HS" lastIdx="4" clrIdx="4">
    <p:extLst/>
  </p:cmAuthor>
  <p:cmAuthor id="5" name="Author" initials="A" lastIdx="16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32726"/>
    <a:srgbClr val="000000"/>
    <a:srgbClr val="636466"/>
    <a:srgbClr val="313231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365" autoAdjust="0"/>
    <p:restoredTop sz="94683" autoAdjust="0"/>
  </p:normalViewPr>
  <p:slideViewPr>
    <p:cSldViewPr snapToGrid="0">
      <p:cViewPr varScale="1">
        <p:scale>
          <a:sx n="69" d="100"/>
          <a:sy n="69" d="100"/>
        </p:scale>
        <p:origin x="82" y="264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1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'[Data_Extract_From_World_Development_Indicators (2).xlsx]Data'!$D$2</c:f>
              <c:strCache>
                <c:ptCount val="1"/>
                <c:pt idx="0">
                  <c:v>LMIC Average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(2).xlsx]Data'!$E$2:$G$2</c:f>
              <c:numCache>
                <c:formatCode>0.00</c:formatCode>
                <c:ptCount val="3"/>
                <c:pt idx="0">
                  <c:v>6.9104358572316391</c:v>
                </c:pt>
                <c:pt idx="1">
                  <c:v>6.9133111464604333</c:v>
                </c:pt>
                <c:pt idx="2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1E-4257-AD9C-FB896AE3B46F}"/>
            </c:ext>
          </c:extLst>
        </c:ser>
        <c:ser>
          <c:idx val="1"/>
          <c:order val="1"/>
          <c:tx>
            <c:strRef>
              <c:f>'[Data_Extract_From_World_Development_Indicators (2).xlsx]Data'!$D$3</c:f>
              <c:strCache>
                <c:ptCount val="1"/>
                <c:pt idx="0">
                  <c:v>Neighbor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(2).xlsx]Data'!$E$3:$G$3</c:f>
              <c:numCache>
                <c:formatCode>0.00</c:formatCode>
                <c:ptCount val="3"/>
                <c:pt idx="0">
                  <c:v>6.0933767200000002</c:v>
                </c:pt>
                <c:pt idx="1">
                  <c:v>6.0290047900000001</c:v>
                </c:pt>
                <c:pt idx="2">
                  <c:v>5.7300650500000003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1E-4257-AD9C-FB896AE3B46F}"/>
            </c:ext>
          </c:extLst>
        </c:ser>
        <c:ser>
          <c:idx val="2"/>
          <c:order val="2"/>
          <c:tx>
            <c:strRef>
              <c:f>'[Data_Extract_From_World_Development_Indicators (2).xlsx]Data'!$D$4</c:f>
              <c:strCache>
                <c:ptCount val="1"/>
                <c:pt idx="0">
                  <c:v>Our country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(2).xlsx]Data'!$E$4:$G$4</c:f>
              <c:numCache>
                <c:formatCode>0.00</c:formatCode>
                <c:ptCount val="3"/>
                <c:pt idx="0">
                  <c:v>3.44296158</c:v>
                </c:pt>
                <c:pt idx="1">
                  <c:v>3.44296158</c:v>
                </c:pt>
                <c:pt idx="2">
                  <c:v>3.44296158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1E-4257-AD9C-FB896AE3B46F}"/>
            </c:ext>
          </c:extLst>
        </c:ser>
        <c:ser>
          <c:idx val="3"/>
          <c:order val="3"/>
          <c:tx>
            <c:strRef>
              <c:f>'[Data_Extract_From_World_Development_Indicators (2).xlsx]Data'!$D$5</c:f>
              <c:strCache>
                <c:ptCount val="1"/>
                <c:pt idx="0">
                  <c:v>Neighbor 2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(2).xlsx]Data'!$E$5:$G$5</c:f>
              <c:numCache>
                <c:formatCode>0.00</c:formatCode>
                <c:ptCount val="3"/>
                <c:pt idx="0">
                  <c:v>12.659274910000001</c:v>
                </c:pt>
                <c:pt idx="1">
                  <c:v>13.190241</c:v>
                </c:pt>
                <c:pt idx="2">
                  <c:v>14.22160103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1E-4257-AD9C-FB896AE3B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066008"/>
        <c:axId val="582972128"/>
      </c:lineChart>
      <c:catAx>
        <c:axId val="41706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72128"/>
        <c:crosses val="autoZero"/>
        <c:auto val="1"/>
        <c:lblAlgn val="ctr"/>
        <c:lblOffset val="100"/>
        <c:noMultiLvlLbl val="0"/>
      </c:catAx>
      <c:valAx>
        <c:axId val="58297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660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'[Data_Extract_From_World_Development_Indicators (6).xlsx]Data'!$A$2:$A$5</c:f>
              <c:strCache>
                <c:ptCount val="4"/>
                <c:pt idx="0">
                  <c:v>Lower middle income country average</c:v>
                </c:pt>
                <c:pt idx="1">
                  <c:v>Our country</c:v>
                </c:pt>
                <c:pt idx="2">
                  <c:v>Neighbor 1</c:v>
                </c:pt>
                <c:pt idx="3">
                  <c:v>Neighbor 2</c:v>
                </c:pt>
              </c:strCache>
            </c:strRef>
          </c:cat>
          <c:val>
            <c:numRef>
              <c:f>'[Data_Extract_From_World_Development_Indicators (6).xlsx]Data'!$B$2:$B$5</c:f>
              <c:numCache>
                <c:formatCode>_("$"* #,##0_);_("$"* \(#,##0\);_("$"* "-"??_);_(@_)</c:formatCode>
                <c:ptCount val="4"/>
                <c:pt idx="0">
                  <c:v>34.176801768865133</c:v>
                </c:pt>
                <c:pt idx="1">
                  <c:v>16.458741075895635</c:v>
                </c:pt>
                <c:pt idx="2">
                  <c:v>37.556972898503979</c:v>
                </c:pt>
                <c:pt idx="3">
                  <c:v>76.961657896933644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3-47AE-90A6-423F100D97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82968600"/>
        <c:axId val="582974088"/>
      </c:barChart>
      <c:catAx>
        <c:axId val="582968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74088"/>
        <c:crosses val="autoZero"/>
        <c:auto val="1"/>
        <c:lblAlgn val="ctr"/>
        <c:lblOffset val="100"/>
        <c:noMultiLvlLbl val="0"/>
      </c:catAx>
      <c:valAx>
        <c:axId val="5829740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6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0.55117</cdr:x>
      <cdr:y>0.3054</cdr:y>
    </cdr:from>
    <cdr:to>
      <cdr:x>0.89001</cdr:x>
      <cdr:y>0.51849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2863E7-03E1-4963-B22B-AE9E8A7C0276}"/>
            </a:ext>
          </a:extLst>
        </cdr:cNvPr>
        <cdr:cNvSpPr txBox="1"/>
      </cdr:nvSpPr>
      <cdr:spPr>
        <a:xfrm xmlns:a="http://schemas.openxmlformats.org/drawingml/2006/main">
          <a:off x="4535927" y="932299"/>
          <a:ext cx="2788477" cy="65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/>
            <a:t>Média</a:t>
          </a:r>
          <a:r>
            <a:rPr lang="en-US" sz="1600" dirty="0"/>
            <a:t> de </a:t>
          </a:r>
          <a:r>
            <a:rPr lang="en-US" sz="1600" dirty="0" err="1"/>
            <a:t>países</a:t>
          </a:r>
          <a:r>
            <a:rPr lang="en-US" sz="1600" dirty="0"/>
            <a:t> de </a:t>
          </a:r>
          <a:r>
            <a:rPr lang="en-US" sz="1600" dirty="0" err="1"/>
            <a:t>baixo-médio</a:t>
          </a:r>
          <a:r>
            <a:rPr lang="en-US" sz="1600" dirty="0"/>
            <a:t> </a:t>
          </a:r>
          <a:r>
            <a:rPr lang="en-US" sz="1600" dirty="0" err="1"/>
            <a:t>ingresso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0.2047</cdr:x>
      <cdr:y>0.06617</cdr:y>
    </cdr:from>
    <cdr:to>
      <cdr:x>0.40455</cdr:x>
      <cdr:y>0.16066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E85D56C-4582-42B0-B8C3-480EF3092F1B}"/>
            </a:ext>
          </a:extLst>
        </cdr:cNvPr>
        <cdr:cNvSpPr txBox="1"/>
      </cdr:nvSpPr>
      <cdr:spPr>
        <a:xfrm xmlns:a="http://schemas.openxmlformats.org/drawingml/2006/main">
          <a:off x="1684583" y="202007"/>
          <a:ext cx="1644692" cy="288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País </a:t>
          </a:r>
          <a:r>
            <a:rPr lang="en-US" sz="1600" dirty="0" err="1"/>
            <a:t>vizinho</a:t>
          </a:r>
          <a:r>
            <a:rPr lang="en-US" sz="1600" dirty="0"/>
            <a:t> 1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0.31059</cdr:x>
      <cdr:y>0.58482</cdr:y>
    </cdr:from>
    <cdr:to>
      <cdr:x>0.60142</cdr:x>
      <cdr:y>0.68701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56DD441-D94C-4329-AC16-02BE05431548}"/>
            </a:ext>
          </a:extLst>
        </cdr:cNvPr>
        <cdr:cNvSpPr txBox="1"/>
      </cdr:nvSpPr>
      <cdr:spPr>
        <a:xfrm xmlns:a="http://schemas.openxmlformats.org/drawingml/2006/main">
          <a:off x="2556031" y="1785317"/>
          <a:ext cx="2393415" cy="311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País </a:t>
          </a:r>
          <a:r>
            <a:rPr lang="en-US" sz="1600" dirty="0" err="1"/>
            <a:t>vizinho</a:t>
          </a:r>
          <a:r>
            <a:rPr lang="en-US" sz="1600" dirty="0"/>
            <a:t> 2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0.47327</cdr:x>
      <cdr:y>0.58482</cdr:y>
    </cdr:from>
    <cdr:to>
      <cdr:x>0.4959</cdr:x>
      <cdr:y>0.65756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B41D8A95-4BCF-42D7-9C6B-34E332C1CDB0}"/>
            </a:ext>
          </a:extLst>
        </cdr:cNvPr>
        <cdr:cNvCxnSpPr/>
      </cdr:nvCxnSpPr>
      <cdr:spPr>
        <a:xfrm xmlns:a="http://schemas.openxmlformats.org/drawingml/2006/main" flipV="1">
          <a:off x="3894804" y="1785317"/>
          <a:ext cx="186254" cy="2220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0.74286</cdr:x>
      <cdr:y>0.41229</cdr:y>
    </cdr:from>
    <cdr:to>
      <cdr:x>0.76151</cdr:x>
      <cdr:y>0.4843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1A8ED5B-4BF0-4420-9B3A-F505D31D8586}"/>
            </a:ext>
          </a:extLst>
        </cdr:cNvPr>
        <cdr:cNvCxnSpPr/>
      </cdr:nvCxnSpPr>
      <cdr:spPr>
        <a:xfrm xmlns:a="http://schemas.openxmlformats.org/drawingml/2006/main" flipH="1">
          <a:off x="6113423" y="1258615"/>
          <a:ext cx="153520" cy="2198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0.34862</cdr:x>
      <cdr:y>0.12246</cdr:y>
    </cdr:from>
    <cdr:to>
      <cdr:x>0.36055</cdr:x>
      <cdr:y>0.13854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6294F907-3947-4090-A728-71169EA7B66B}"/>
            </a:ext>
          </a:extLst>
        </cdr:cNvPr>
        <cdr:cNvCxnSpPr/>
      </cdr:nvCxnSpPr>
      <cdr:spPr>
        <a:xfrm xmlns:a="http://schemas.openxmlformats.org/drawingml/2006/main">
          <a:off x="2869007" y="373840"/>
          <a:ext cx="98190" cy="49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/>
              <a:t>25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624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/>
              <a:t>28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43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/>
              <a:t>29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72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286/e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nha/database/Select/Indicators/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ho.int/immunization/newsroom/global_immunization_data_july_2014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munizationfinancing.org/en/immunization-fundamentals/universal-health-coverage-and-immunization-financ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6/605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4/4/98-0404_article" TargetMode="External"/><Relationship Id="rId2" Type="http://schemas.openxmlformats.org/officeDocument/2006/relationships/hyperlink" Target="https://www.cdc.gov/vaccines/vac-gen/wh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6055296" TargetMode="External"/><Relationship Id="rId5" Type="http://schemas.openxmlformats.org/officeDocument/2006/relationships/hyperlink" Target="https://www.ncbi.nlm.nih.gov/pubmed/12867830" TargetMode="External"/><Relationship Id="rId4" Type="http://schemas.openxmlformats.org/officeDocument/2006/relationships/hyperlink" Target="https://www.ncbi.nlm.nih.gov/pubmed/8483621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ampaigns/immunization-week/2017/infographic/en/" TargetMode="External"/><Relationship Id="rId2" Type="http://schemas.openxmlformats.org/officeDocument/2006/relationships/hyperlink" Target="http://polioeradication.org/polio-today/polio-no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csr/disease/smallpox/e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disease/smallpox/e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Contando uma </a:t>
            </a:r>
            <a:r>
              <a:rPr lang="pt-PT" dirty="0"/>
              <a:t>e</a:t>
            </a:r>
            <a:r>
              <a:rPr lang="pt-PT" b="0" i="0" u="none" baseline="0" dirty="0"/>
              <a:t>stória - Porque investir em vacinas é uma prioridade para nosso país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339" y="4236539"/>
            <a:ext cx="6810571" cy="737121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pt-PT" b="0" i="0" u="none" baseline="0" dirty="0"/>
              <a:t>Parte 1:  Exemplos de mensagens essenciais e dados que apoiam as diferentes necessidades de investimento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42339" y="5447665"/>
            <a:ext cx="7467390" cy="737121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Nota: esta apresentação baseia-se fortemente em materiais da Immunization Advocacy Library da OMS-Euro assim como noutras fontes.  Nesta reunião, estão disponíveis cópias dos materiais da Immunization Advocacy Library.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704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99C4-0FE2-4DF6-AAD6-7576869E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pt-PT" b="0" i="0" u="none" baseline="0"/>
              <a:t>Exemplo: A vacina contra o sarampo levou a uma redução de 99% nos casos de sarampo em comparação com o período pré-vacina</a:t>
            </a:r>
          </a:p>
        </p:txBody>
      </p:sp>
      <p:pic>
        <p:nvPicPr>
          <p:cNvPr id="7" name="Content Placeholder 6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EA684984-0877-4D8D-B7BA-BA6AFC86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43" y="1289898"/>
            <a:ext cx="2935822" cy="45027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A31E7-E019-4CB6-B7EB-CDA962A51D7B}"/>
              </a:ext>
            </a:extLst>
          </p:cNvPr>
          <p:cNvSpPr txBox="1"/>
          <p:nvPr/>
        </p:nvSpPr>
        <p:spPr>
          <a:xfrm>
            <a:off x="2354094" y="6034813"/>
            <a:ext cx="48323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pt-PT" sz="1100" b="0" i="0" u="none" baseline="0" dirty="0"/>
              <a:t>Foto: Criança com exantema do sarampo</a:t>
            </a:r>
          </a:p>
          <a:p>
            <a:pPr algn="l" rtl="0"/>
            <a:r>
              <a:rPr lang="pt-PT" sz="1100" b="0" i="0" u="none" baseline="0" dirty="0"/>
              <a:t>Crédito da Fotografia: CDC/NIP/Barbara Rice, domínio público, via Wikimedia Commons: </a:t>
            </a:r>
            <a:r>
              <a:rPr lang="pt-PT" sz="1100" b="0" i="0" u="none" baseline="0" dirty="0">
                <a:hlinkClick r:id="rId3"/>
              </a:rPr>
              <a:t>http://www.who.int/mediacentre/factsheets/fs286/en/</a:t>
            </a:r>
            <a:endParaRPr lang="pt-PT" sz="1100" dirty="0"/>
          </a:p>
          <a:p>
            <a:endParaRPr lang="pt-PT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73D94-B7AC-45A2-9CEF-B3DED57AD162}"/>
              </a:ext>
            </a:extLst>
          </p:cNvPr>
          <p:cNvSpPr txBox="1"/>
          <p:nvPr/>
        </p:nvSpPr>
        <p:spPr>
          <a:xfrm>
            <a:off x="457200" y="1417638"/>
            <a:ext cx="4620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O sarampo é altamente contagioso e uma doença grave.</a:t>
            </a:r>
          </a:p>
          <a:p>
            <a:pPr algn="l" rtl="0"/>
            <a:r>
              <a:rPr lang="pt-PT" b="0" i="0" u="none" baseline="0" dirty="0"/>
              <a:t> </a:t>
            </a:r>
          </a:p>
          <a:p>
            <a:pPr algn="l" rtl="0"/>
            <a:r>
              <a:rPr lang="pt-PT" b="0" i="0" u="none" baseline="0" dirty="0"/>
              <a:t>Antes da introdução da vacina contra o sarampo em 1963, e da disseminação da vacinação, o sarampo </a:t>
            </a:r>
            <a:r>
              <a:rPr lang="pt-PT" dirty="0"/>
              <a:t>era responsável por </a:t>
            </a:r>
            <a:r>
              <a:rPr lang="pt-PT" b="0" i="0" u="none" baseline="0" dirty="0"/>
              <a:t>aproximadamente 2,6 milhões de mortes anuais.</a:t>
            </a:r>
          </a:p>
          <a:p>
            <a:pPr algn="l" rtl="0"/>
            <a:r>
              <a:rPr lang="pt-PT" b="0" i="0" u="none" baseline="0" dirty="0"/>
              <a:t> </a:t>
            </a:r>
          </a:p>
          <a:p>
            <a:pPr algn="l" rtl="0"/>
            <a:r>
              <a:rPr lang="pt-PT" b="0" i="0" u="none" baseline="0" dirty="0"/>
              <a:t>A vacina contra o sarampo é segura, eficaz e barata.</a:t>
            </a:r>
          </a:p>
          <a:p>
            <a:pPr algn="l" rtl="0"/>
            <a:r>
              <a:rPr lang="pt-PT" b="0" i="0" u="none" baseline="0" dirty="0"/>
              <a:t> </a:t>
            </a:r>
          </a:p>
          <a:p>
            <a:pPr algn="l" rtl="0"/>
            <a:r>
              <a:rPr lang="pt-PT" b="0" i="0" u="none" baseline="0" dirty="0"/>
              <a:t>Apesar da vacina, as baixas coberturas em alguns países faz com que o sarampo ainda seja uma das causas principais de morte em crianças do mundo.</a:t>
            </a:r>
          </a:p>
        </p:txBody>
      </p:sp>
    </p:spTree>
    <p:extLst>
      <p:ext uri="{BB962C8B-B14F-4D97-AF65-F5344CB8AC3E}">
        <p14:creationId xmlns:p14="http://schemas.microsoft.com/office/powerpoint/2010/main" val="373390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049-C052-4F43-8B15-EDF8EC5F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Exemplo-</a:t>
            </a:r>
            <a:r>
              <a:rPr lang="pt-PT" b="0" i="0" u="none" baseline="0" dirty="0">
                <a:solidFill>
                  <a:srgbClr val="FF0000"/>
                </a:solidFill>
              </a:rPr>
              <a:t> </a:t>
            </a:r>
            <a:r>
              <a:rPr lang="pt-PT" b="0" i="0" u="none" baseline="0" dirty="0"/>
              <a:t>Os casos de poliomielite diminuíram</a:t>
            </a:r>
            <a:r>
              <a:rPr lang="pt-PT" b="0" i="0" u="none" dirty="0"/>
              <a:t> </a:t>
            </a:r>
            <a:r>
              <a:rPr lang="pt-PT" b="0" i="0" u="none" baseline="0" dirty="0"/>
              <a:t>em 99% desde 1988 </a:t>
            </a:r>
          </a:p>
        </p:txBody>
      </p:sp>
      <p:pic>
        <p:nvPicPr>
          <p:cNvPr id="7" name="Content Placeholder 6" descr="Handicapped children who survived polio, Freetown, Sierra Leone">
            <a:extLst>
              <a:ext uri="{FF2B5EF4-FFF2-40B4-BE49-F238E27FC236}">
                <a16:creationId xmlns:a16="http://schemas.microsoft.com/office/drawing/2014/main" id="{3D5C11CE-33B7-4D4B-A35F-EBAE8AE1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/>
          <a:stretch/>
        </p:blipFill>
        <p:spPr>
          <a:xfrm>
            <a:off x="457200" y="2484662"/>
            <a:ext cx="3431980" cy="271365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6EC0A-1782-407D-B14B-31B4F0A34C58}"/>
              </a:ext>
            </a:extLst>
          </p:cNvPr>
          <p:cNvSpPr txBox="1"/>
          <p:nvPr/>
        </p:nvSpPr>
        <p:spPr>
          <a:xfrm>
            <a:off x="1921212" y="5996226"/>
            <a:ext cx="706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pt-PT" sz="1000" b="0" i="0" u="none" baseline="0"/>
              <a:t>Foto 1: Sobreviventes da poliomielite em Freetown, na Serra Leoa. Crédito: OMS, via Immunization Action Coalition</a:t>
            </a:r>
          </a:p>
          <a:p>
            <a:pPr algn="l" rtl="0">
              <a:spcAft>
                <a:spcPts val="600"/>
              </a:spcAft>
            </a:pPr>
            <a:r>
              <a:rPr lang="pt-PT" sz="1000" b="0" i="0" u="none" baseline="0"/>
              <a:t>Foto 2: Criança com uma perna disforme devido à poliomielite. Crédito: OMS, via Immunization Act </a:t>
            </a:r>
          </a:p>
          <a:p>
            <a:pPr algn="l" rtl="0">
              <a:spcAft>
                <a:spcPts val="600"/>
              </a:spcAft>
            </a:pPr>
            <a:r>
              <a:rPr lang="pt-PT" sz="1000" b="0" i="0" u="none" baseline="0"/>
              <a:t>Foto 3: Rapaz com paralisia devido a uma infeção de poliomielite. Crédito: Regional Office for Europe da OMS, via Immunization Action Coalition</a:t>
            </a:r>
          </a:p>
        </p:txBody>
      </p:sp>
      <p:pic>
        <p:nvPicPr>
          <p:cNvPr id="10" name="Picture 9" descr="Child with deformed leg due to polio">
            <a:extLst>
              <a:ext uri="{FF2B5EF4-FFF2-40B4-BE49-F238E27FC236}">
                <a16:creationId xmlns:a16="http://schemas.microsoft.com/office/drawing/2014/main" id="{1FAA9738-D7EF-4EB8-9AA3-091D9E6CB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61" y="2484417"/>
            <a:ext cx="2148529" cy="3222794"/>
          </a:xfrm>
          <a:prstGeom prst="rect">
            <a:avLst/>
          </a:prstGeom>
        </p:spPr>
      </p:pic>
      <p:pic>
        <p:nvPicPr>
          <p:cNvPr id="13" name="Picture 12" descr="A person standing on a sidewalk&#10;&#10;Description generated with very high confidence">
            <a:extLst>
              <a:ext uri="{FF2B5EF4-FFF2-40B4-BE49-F238E27FC236}">
                <a16:creationId xmlns:a16="http://schemas.microsoft.com/office/drawing/2014/main" id="{B97CDCAB-E295-4DA4-8FA0-E9E90355F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1" y="2484417"/>
            <a:ext cx="1996997" cy="3218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FA784D-D1EC-4AA6-91EC-130E86EAF056}"/>
              </a:ext>
            </a:extLst>
          </p:cNvPr>
          <p:cNvSpPr txBox="1"/>
          <p:nvPr/>
        </p:nvSpPr>
        <p:spPr>
          <a:xfrm>
            <a:off x="457200" y="1015214"/>
            <a:ext cx="8112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A poliomielite é uma doença altamente contagiosa causada por um vírus. Afeta principalmente crianças com menos de 5 anos de idade. Um em cada 200 casos de infeção resulta em paralisia irreversível. Não existe cura, apenas prevenção. Os parceiros e os países no mundo todo</a:t>
            </a:r>
            <a:r>
              <a:rPr lang="pt-PT" b="0" i="0" u="none" dirty="0"/>
              <a:t> </a:t>
            </a:r>
            <a:r>
              <a:rPr lang="pt-PT" b="0" i="0" u="none" baseline="0" dirty="0"/>
              <a:t>estão a trabalhar para erradicar a poliomielite. </a:t>
            </a:r>
          </a:p>
        </p:txBody>
      </p:sp>
    </p:spTree>
    <p:extLst>
      <p:ext uri="{BB962C8B-B14F-4D97-AF65-F5344CB8AC3E}">
        <p14:creationId xmlns:p14="http://schemas.microsoft.com/office/powerpoint/2010/main" val="132883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7852867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Utilizando dados para apoiar a priorização da saúde dentro do orçamento de Estado e da atenção</a:t>
            </a:r>
            <a:r>
              <a:rPr lang="pt-PT" b="0" i="0" u="none" dirty="0"/>
              <a:t> </a:t>
            </a:r>
            <a:r>
              <a:rPr lang="pt-PT" b="0" i="0" u="none" baseline="0" dirty="0"/>
              <a:t>primária dentro da saúde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621956"/>
              </p:ext>
            </p:extLst>
          </p:nvPr>
        </p:nvGraphicFramePr>
        <p:xfrm>
          <a:off x="457200" y="1417638"/>
          <a:ext cx="8229600" cy="436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858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4645742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 dirty="0"/>
                        <a:t>Requisitos de Dados do 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 dirty="0"/>
                        <a:t>Exemplo de Análise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Parcela de gastos totais do governo em Saúde </a:t>
                      </a:r>
                      <a:r>
                        <a:rPr lang="pt-PT" sz="1400" b="0" i="0" u="none" baseline="0" dirty="0"/>
                        <a:t>este ano e em anos anteriores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Ao longo do tempo, o valor aumenta, está estável ou diminui?   Aproxima-se do alvo Abuja de 15% para gastos do governo em saúde?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Parcela total do total do orçamento do Ministério da Saúde direcionados para atenção primária à saúde (a maneira como se mede isto dependerá da organização do seu orçamento)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Ao longo do tempo, o valor aumenta, está estável ou diminui?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024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Base de dados da OMS de gastos em saúde. </a:t>
                      </a:r>
                      <a:r>
                        <a:rPr lang="pt-PT" sz="1400" b="0" i="0" u="none" baseline="0" dirty="0">
                          <a:hlinkClick r:id="rId2"/>
                        </a:rPr>
                        <a:t>http://apps.who.int/nha/database/Select/Indicators/en</a:t>
                      </a:r>
                      <a:endParaRPr lang="pt-PT" sz="1400" b="0" dirty="0"/>
                    </a:p>
                    <a:p>
                      <a:endParaRPr lang="pt-PT" sz="1400" b="0" dirty="0"/>
                    </a:p>
                    <a:p>
                      <a:pPr algn="l" rtl="0"/>
                      <a:r>
                        <a:rPr lang="pt-PT" sz="1400" b="0" i="0" u="none" baseline="0" dirty="0"/>
                        <a:t>Baixe o documento "Gastos gerais do governo na saúde (GGHE) em % dos gastos gerais do governo (GCE)" para os países que deseja examinar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Comparativamente, qual é a parcela dos gastos do nosso governo em saúde relativamente aos países pares?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451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12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980200" y="9782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372074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2248-941C-4A80-BF47-4FEC9F28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26593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Ilustração: "O nosso país está a ficar para trás quanto ao investimento na saúde"</a:t>
            </a:r>
            <a:endParaRPr lang="pt-PT" sz="22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3155F1C-D86F-404A-B1A5-62CEC39AC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323291"/>
              </p:ext>
            </p:extLst>
          </p:nvPr>
        </p:nvGraphicFramePr>
        <p:xfrm>
          <a:off x="763335" y="2491750"/>
          <a:ext cx="82296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1DF1-E458-4717-B479-EB476B351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31019"/>
            <a:ext cx="8229600" cy="1032056"/>
          </a:xfrm>
        </p:spPr>
        <p:txBody>
          <a:bodyPr>
            <a:noAutofit/>
          </a:bodyPr>
          <a:lstStyle/>
          <a:p>
            <a:pPr algn="l" rtl="0"/>
            <a:r>
              <a:rPr lang="pt-PT" sz="1500" b="1" i="1" u="none" baseline="0" dirty="0"/>
              <a:t>Argumento a favor do investimento: Os gastos do governo em saúde no nosso país como percentual do gastos totais do governo são baixos: quase metade da média para todos os países de baixo-médio ingresso e muito menos do que os nossos países vizinhos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29E01-47B7-4904-A681-09B9EA56B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13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E54C2-1F41-4F20-9D3D-1A50316061A2}"/>
              </a:ext>
            </a:extLst>
          </p:cNvPr>
          <p:cNvSpPr/>
          <p:nvPr/>
        </p:nvSpPr>
        <p:spPr>
          <a:xfrm>
            <a:off x="1964825" y="6036915"/>
            <a:ext cx="592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t-PT" sz="1400" b="0" i="0" u="none" baseline="0"/>
              <a:t>Fonte:  http://apps.who.int/nha/database/Home/Index/en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C446C-33F7-45B5-AE8C-75DA27078FEA}"/>
              </a:ext>
            </a:extLst>
          </p:cNvPr>
          <p:cNvSpPr txBox="1"/>
          <p:nvPr/>
        </p:nvSpPr>
        <p:spPr>
          <a:xfrm>
            <a:off x="2179929" y="4927593"/>
            <a:ext cx="155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600" b="1" i="0" u="none" baseline="0"/>
              <a:t>O nosso país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099D97-31DB-44C6-8AE8-2EB6DDC6CB2A}"/>
              </a:ext>
            </a:extLst>
          </p:cNvPr>
          <p:cNvCxnSpPr/>
          <p:nvPr/>
        </p:nvCxnSpPr>
        <p:spPr>
          <a:xfrm flipV="1">
            <a:off x="3472782" y="4712801"/>
            <a:ext cx="159560" cy="429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20E668-C3D0-4AD0-80B2-DDE6DB06C5BC}"/>
              </a:ext>
            </a:extLst>
          </p:cNvPr>
          <p:cNvSpPr txBox="1"/>
          <p:nvPr/>
        </p:nvSpPr>
        <p:spPr>
          <a:xfrm>
            <a:off x="209337" y="2491750"/>
            <a:ext cx="553998" cy="2840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rtl="0"/>
            <a:r>
              <a:rPr lang="pt-PT" sz="1200" b="0" i="0" u="none" baseline="0" dirty="0"/>
              <a:t>Os gastos em saúde </a:t>
            </a:r>
            <a:r>
              <a:rPr lang="pt-PT" sz="1200" dirty="0"/>
              <a:t>c</a:t>
            </a:r>
            <a:r>
              <a:rPr lang="pt-PT" sz="1200" b="0" i="0" u="none" baseline="0" dirty="0"/>
              <a:t>omo percentagem do gastos totais do governo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B95872AD-E16E-40C4-8601-94F18357015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374560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6329-C078-4BEE-9ED6-7DEBDB95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7366276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Ilustração: "O nosso país está a ficar para trás quanto ao</a:t>
            </a:r>
            <a:r>
              <a:rPr lang="pt-PT" b="0" i="0" u="none" dirty="0"/>
              <a:t> </a:t>
            </a:r>
            <a:r>
              <a:rPr lang="pt-PT" b="0" i="0" u="none" baseline="0" dirty="0"/>
              <a:t>investimento na saúde"</a:t>
            </a:r>
            <a:endParaRPr lang="pt-PT" sz="2200" i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E3C40E-D3AA-48D6-866F-D320A3838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308594"/>
              </p:ext>
            </p:extLst>
          </p:nvPr>
        </p:nvGraphicFramePr>
        <p:xfrm>
          <a:off x="516577" y="2583126"/>
          <a:ext cx="82296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EC159-CCA0-4460-BE67-F8F4582F3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577" y="2079409"/>
            <a:ext cx="8229600" cy="609600"/>
          </a:xfrm>
        </p:spPr>
        <p:txBody>
          <a:bodyPr/>
          <a:lstStyle/>
          <a:p>
            <a:pPr algn="l" rtl="0"/>
            <a:r>
              <a:rPr lang="pt-PT" b="1" i="0" u="none" baseline="0"/>
              <a:t>Gastos públicos em saúde per capita, 2014</a:t>
            </a: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ED189-2722-473C-81E3-705228869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14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72CEB-5F1E-4BE4-A651-47C0539849DD}"/>
              </a:ext>
            </a:extLst>
          </p:cNvPr>
          <p:cNvSpPr/>
          <p:nvPr/>
        </p:nvSpPr>
        <p:spPr>
          <a:xfrm>
            <a:off x="1899541" y="6036915"/>
            <a:ext cx="592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t-PT" sz="1400" b="0" i="0" u="none" baseline="0"/>
              <a:t>Fonte:  http://apps.who.int/nha/database/Home/Index/en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5B548E-5B8E-41DF-9295-FB5544FA15EF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200" b="1" i="0" kern="1200" baseline="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pt-PT" sz="4400" b="0" i="0" kern="1200" dirty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1" i="1" u="none" baseline="0" dirty="0"/>
              <a:t>Argumento a favor do investimento: Os gastos públicos em saúde no nosso país são menos de metade da média nacional dos países de baixo-médio ingresso e bastante abaixo dos nossos vizinhos </a:t>
            </a:r>
            <a:endParaRPr lang="pt-PT" dirty="0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11D421A9-C905-45E3-9D1F-B227E7911483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56355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14394"/>
            <a:ext cx="7808976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Utilizar os dados para mostrar que a vacinação no seu país atinge resultados de saúde evidentes (e que ainda há</a:t>
            </a:r>
            <a:r>
              <a:rPr lang="pt-PT" b="0" i="0" u="none" dirty="0"/>
              <a:t> mais a </a:t>
            </a:r>
            <a:r>
              <a:rPr lang="pt-PT" b="0" i="0" u="none" baseline="0" dirty="0"/>
              <a:t>fazer) (1/2)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172311"/>
              </p:ext>
            </p:extLst>
          </p:nvPr>
        </p:nvGraphicFramePr>
        <p:xfrm>
          <a:off x="457200" y="1417638"/>
          <a:ext cx="8229600" cy="401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pPr algn="l" rtl="0"/>
                      <a:r>
                        <a:rPr lang="pt-PT" sz="1600" b="1" i="0" u="none" baseline="0" dirty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600" b="1" i="0" u="none" baseline="0" dirty="0"/>
                        <a:t>Exemplo hipotético de análise: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pPr algn="l" rtl="0"/>
                      <a:r>
                        <a:rPr lang="pt-PT" sz="1200" b="0" i="0" u="none" baseline="0"/>
                        <a:t>Cobertura da vacinação, número de sobreviventes com um ano de idade, cobertura por distritos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200" b="0" i="0" u="none" baseline="0" dirty="0"/>
                        <a:t>O nosso país alcançou ganhos significativos na vacinação, chegando aos 87% de cobertura.  Isto traduz-se em 1 035 000 crianças totalmente vacinadas*.  Mas ainda há mais o que fazer...existem 155 000 crianças não vacinadas.  Também existe uma desigualdade na cobertura, com apenas 45% de crianças no distrito XX a estarem completamente vacinadas.  *medido por cobertura DTP3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algn="l" rtl="0"/>
                      <a:r>
                        <a:rPr lang="pt-PT" sz="1200" b="0" i="0" u="none" baseline="0" dirty="0"/>
                        <a:t>As consultas ambulatórias e internamentos para uma doença evitável com vacinas ao longo do tempo, os custos médios para uma consulta em ambulatório e um internamento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200" b="0" i="0" u="none" baseline="0" dirty="0"/>
                        <a:t>A vacinação não só melhora a saúde como também pode gerar grandes economias em despesas com a saúde. Por exemplo, estima-se que a introdução da vacina contra o rotavírus no nosso país tenha: </a:t>
                      </a:r>
                    </a:p>
                    <a:p>
                      <a:endParaRPr lang="pt-PT" sz="1200" dirty="0"/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pt-PT" sz="1200" b="0" i="0" u="none" baseline="0" dirty="0"/>
                        <a:t>Diminuído consultas em ambulatório para a diarreia de 605 000 para 190 000 por ano. A um custo estimado de $27 por consulta ambulatriais, isto representa uma grande economia. 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pt-PT" sz="1200" b="0" i="0" u="none" baseline="0" dirty="0"/>
                        <a:t>Diminuído internamentos de 16 090 para 2250 por ano. A um custo estimado de $211 por internamento, isto representa uma economia adicional. 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pt-PT" sz="1200" b="0" i="0" u="none" baseline="0" dirty="0"/>
                        <a:t>Total de economia em internamento e consultas ambulatoriais: $15 milhões de dólares anualmente.</a:t>
                      </a:r>
                    </a:p>
                    <a:p>
                      <a:endParaRPr lang="pt-P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024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15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F9158093-634E-4B9A-AD58-83E8F7FE4451}"/>
              </a:ext>
            </a:extLst>
          </p:cNvPr>
          <p:cNvSpPr/>
          <p:nvPr/>
        </p:nvSpPr>
        <p:spPr>
          <a:xfrm>
            <a:off x="8020435" y="116052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15401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91933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Utilizar os dados para mostrar que a vacinação no seu país atinge resultados de saúde evidentes (e que ainda há mais a fazer) (</a:t>
            </a:r>
            <a:r>
              <a:rPr lang="pt-PT" b="0" i="0" u="none" baseline="0" dirty="0"/>
              <a:t>2/2)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801751"/>
              </p:ext>
            </p:extLst>
          </p:nvPr>
        </p:nvGraphicFramePr>
        <p:xfrm>
          <a:off x="457200" y="1598398"/>
          <a:ext cx="825621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160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 dirty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/>
                        <a:t>Exemplo de análise hipotético: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Mortes causadas por uma doença evitável com vacinas ao longo do tempo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Com o nosso programa de vacinação, as mortes por sarampo diminuíram em 80% (mortes por 100 000 habitantes) desde 1990.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082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Mortes causadas por uma doença evitável com vacinas que ainda não foram introduzidas, cobertura de vacinação projetada, efetividade das vacinas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Com a introdução da vacina contra o rotavírus, estimamos que iriamos reduzir o número de mortes devido a diarreia em XX e o número de internamentos em YY.</a:t>
                      </a:r>
                      <a:br>
                        <a:rPr lang="pt-PT" sz="1400" dirty="0"/>
                      </a:br>
                      <a:br>
                        <a:rPr lang="pt-PT" sz="1400" dirty="0"/>
                      </a:br>
                      <a:r>
                        <a:rPr lang="pt-PT" sz="1400" b="0" i="0" u="none" baseline="0" dirty="0">
                          <a:solidFill>
                            <a:schemeClr val="tx1"/>
                          </a:solidFill>
                        </a:rPr>
                        <a:t>Com a introdução da PCV, estimamos que iriamos reduzir o número de pneumonias e casos e mortes de doenças invasivas em 33% e os custos relativos a hospitalização em 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5442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Introduções de vacinas por seu país comparado com outros países pares</a:t>
                      </a:r>
                      <a:endParaRPr lang="pt-PT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Fizemos um progresso sólido ao introduzir novas vacinas que salvam vidas, com a introdução das vacinas contra o rotavírus e a pentavalente.  Mas ainda há muito que fazer.  Os nosso países vizinhos estão a progredir mais rápido.  Também introduziram as vacinas PCV e HPV, que são as que se seguem na nossa lista prioritária.  Contudo, precisamos aumentar o nosso orçamento para oferecer estas vacinas importantes.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7003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16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375ED5A-F028-41BD-A6F6-E56DF2A6A6FD}"/>
              </a:ext>
            </a:extLst>
          </p:cNvPr>
          <p:cNvSpPr/>
          <p:nvPr/>
        </p:nvSpPr>
        <p:spPr>
          <a:xfrm>
            <a:off x="8020435" y="116052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51095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8B7B-E016-4C5C-B0F0-0F0CC725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09053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Exemplos de países da LNCT na utilização de dados para mostrar que o seu programa de vacinação atinge resultados de saúde evidentes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1F1D6-D010-4A21-8196-0F431113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17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9F8D73-E97F-4ED8-BB14-921AF76C5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34921"/>
              </p:ext>
            </p:extLst>
          </p:nvPr>
        </p:nvGraphicFramePr>
        <p:xfrm>
          <a:off x="457200" y="1722476"/>
          <a:ext cx="797096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261">
                  <a:extLst>
                    <a:ext uri="{9D8B030D-6E8A-4147-A177-3AD203B41FA5}">
                      <a16:colId xmlns:a16="http://schemas.microsoft.com/office/drawing/2014/main" val="2128763066"/>
                    </a:ext>
                  </a:extLst>
                </a:gridCol>
                <a:gridCol w="5655705">
                  <a:extLst>
                    <a:ext uri="{9D8B030D-6E8A-4147-A177-3AD203B41FA5}">
                      <a16:colId xmlns:a16="http://schemas.microsoft.com/office/drawing/2014/main" val="1202205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-PT" sz="1800" b="1" i="0" u="none" baseline="0" dirty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800" b="1" i="0" u="none" baseline="0"/>
                        <a:t>Evidência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4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400" dirty="0"/>
                    </a:p>
                    <a:p>
                      <a:endParaRPr lang="pt-PT" sz="1400" dirty="0"/>
                    </a:p>
                    <a:p>
                      <a:pPr algn="l" rtl="0"/>
                      <a:r>
                        <a:rPr lang="pt-PT" sz="1400" b="0" i="0" u="none" baseline="0"/>
                        <a:t>Carga da doença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 Lanka: Investimento em imunizãção relacionado à redução da carga da doença</a:t>
                      </a:r>
                    </a:p>
                    <a:p>
                      <a:pPr lvl="0" algn="l" rtl="0"/>
                      <a:endParaRPr lang="pt-P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Gana: Adicionalmente às evidências quantitativas, mostrou evidências anedóticas convincentes de diminuição da carga da doença</a:t>
                      </a:r>
                      <a:endParaRPr lang="pt-P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400" dirty="0"/>
                    </a:p>
                    <a:p>
                      <a:pPr algn="l" rtl="0"/>
                      <a:r>
                        <a:rPr lang="pt-PT" sz="1400" b="0" i="0" u="none" baseline="0"/>
                        <a:t>Internamento por doenças evitáveis com vacinas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Geórgia: Analizou a redução de internamentos por doenças evitáveis por vacinas</a:t>
                      </a:r>
                    </a:p>
                    <a:p>
                      <a:pPr lvl="0" algn="l" rtl="0"/>
                      <a:endParaRPr lang="pt-P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Armênia: Mostrou redução de internamentos infantis devido à infeção com o rotavírus depois da vacina ter sido introduzida</a:t>
                      </a: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P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30954"/>
                  </a:ext>
                </a:extLst>
              </a:tr>
            </a:tbl>
          </a:graphicData>
        </a:graphic>
      </p:graphicFrame>
      <p:sp>
        <p:nvSpPr>
          <p:cNvPr id="9" name="Star: 6 Points 8">
            <a:extLst>
              <a:ext uri="{FF2B5EF4-FFF2-40B4-BE49-F238E27FC236}">
                <a16:creationId xmlns:a16="http://schemas.microsoft.com/office/drawing/2014/main" id="{9F04A41C-C4B2-4DEC-8770-8883E21D46BC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87180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A59-FB51-4F20-AC43-452A5B0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Resultados de publicações acadêmicas corroborando esta</a:t>
            </a:r>
            <a:r>
              <a:rPr lang="pt-PT" dirty="0"/>
              <a:t>s mensagens</a:t>
            </a:r>
            <a:r>
              <a:rPr lang="pt-PT" b="0" i="0" u="none" baseline="0" dirty="0"/>
              <a:t> </a:t>
            </a:r>
            <a:endParaRPr lang="pt-PT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96CB-1BFC-49B0-8B96-85A1D4E9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704-7F4B-4DAA-9CFA-C5D0E5FCB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74826"/>
            <a:ext cx="8229600" cy="6096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PT" b="1" i="1" u="none" baseline="0"/>
              <a:t>Notem que certamente poderíamos acrescentar mais exemplos. Estas são mais eficazes como estudos nacionais ou globais?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8849-1E4A-4020-BFB7-F11D39AF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18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6F9798-7ADA-45CF-A792-9E3D978D4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49619"/>
              </p:ext>
            </p:extLst>
          </p:nvPr>
        </p:nvGraphicFramePr>
        <p:xfrm>
          <a:off x="436028" y="2099327"/>
          <a:ext cx="7970966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608">
                  <a:extLst>
                    <a:ext uri="{9D8B030D-6E8A-4147-A177-3AD203B41FA5}">
                      <a16:colId xmlns:a16="http://schemas.microsoft.com/office/drawing/2014/main" val="2128763066"/>
                    </a:ext>
                  </a:extLst>
                </a:gridCol>
                <a:gridCol w="6314358">
                  <a:extLst>
                    <a:ext uri="{9D8B030D-6E8A-4147-A177-3AD203B41FA5}">
                      <a16:colId xmlns:a16="http://schemas.microsoft.com/office/drawing/2014/main" val="1202205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-PT" sz="1800" b="1" i="0" u="none" baseline="0" dirty="0"/>
                        <a:t>Intervenção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800" b="1" i="0" u="none" baseline="0"/>
                        <a:t>Evidência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4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400" dirty="0"/>
                    </a:p>
                    <a:p>
                      <a:endParaRPr lang="pt-PT" sz="1400" dirty="0"/>
                    </a:p>
                    <a:p>
                      <a:endParaRPr lang="pt-PT" sz="1400" dirty="0"/>
                    </a:p>
                    <a:p>
                      <a:pPr algn="l" rtl="0"/>
                      <a:r>
                        <a:rPr lang="pt-PT" sz="1400" b="0" i="0" u="none" baseline="0"/>
                        <a:t>Vacinação contra a Hib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PT" sz="1400" b="0" i="0" u="none" baseline="0" dirty="0">
                          <a:latin typeface="+mn-lt"/>
                        </a:rPr>
                        <a:t>Um estudo no Usbequistão demonstrou que prevê-se que a vacinação contra a Hib para um coorte de nascimentos evite cerca de 350 mortes anualmente em crianças com menos de 5 anos de idade </a:t>
                      </a: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PT" sz="1400" dirty="0">
                        <a:latin typeface="+mn-lt"/>
                      </a:endParaRP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PT" sz="1400" b="0" i="0" u="none" baseline="0" dirty="0">
                          <a:latin typeface="+mn-lt"/>
                        </a:rPr>
                        <a:t>Citação: Griffiths UK, Clark A, Shimanovich V, Glinskaya I, Tursunova D, Kim L, et al. (2011) Comparative Economic Evaluation of Haemophilus influenzae Type b Vaccination in Belarus and Uzbekistan. PLoS ONE 6(6): e21472. doi:10.1371/journal.pone.0021472.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3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Vacinação, mortes evitadas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PT" sz="1400" b="0" i="0" u="none" baseline="0">
                          <a:latin typeface="+mn-lt"/>
                        </a:rPr>
                        <a:t>Em todo o mundo, a vacinação evita cerca de 2,5 milhões de mortes por ano</a:t>
                      </a: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PT" sz="1400" b="0" i="0" u="none" baseline="0">
                          <a:latin typeface="+mn-lt"/>
                        </a:rPr>
                        <a:t>Ligação para os dados: </a:t>
                      </a:r>
                      <a:r>
                        <a:rPr lang="pt-PT" sz="1400" b="0" i="0" u="none" baseline="0">
                          <a:latin typeface="+mn-lt"/>
                          <a:hlinkClick r:id="rId2"/>
                        </a:rPr>
                        <a:t>http://who.int/immunization/newsroom/global_immunization_data_july_2014.pdf</a:t>
                      </a:r>
                      <a:endParaRPr lang="pt-PT" sz="1400" dirty="0">
                        <a:latin typeface="+mn-lt"/>
                      </a:endParaRP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P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947073"/>
                  </a:ext>
                </a:extLst>
              </a:tr>
            </a:tbl>
          </a:graphicData>
        </a:graphic>
      </p:graphicFrame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A03B89E-3CDC-46C6-900B-6E6F8C01F631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194032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6835AC-3E06-43BA-9501-4A0B093D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615897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Se os vossos tomadores de decisões estiverem acima de tudo interessados CRESCIMENTO ECONÔMICO E REDUÇÃO DA POBREZA</a:t>
            </a:r>
          </a:p>
        </p:txBody>
      </p:sp>
    </p:spTree>
    <p:extLst>
      <p:ext uri="{BB962C8B-B14F-4D97-AF65-F5344CB8AC3E}">
        <p14:creationId xmlns:p14="http://schemas.microsoft.com/office/powerpoint/2010/main" val="277734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Propósito do conjunto de diapositivos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362"/>
            <a:ext cx="8323006" cy="4778350"/>
          </a:xfrm>
        </p:spPr>
        <p:txBody>
          <a:bodyPr>
            <a:normAutofit/>
          </a:bodyPr>
          <a:lstStyle/>
          <a:p>
            <a:pPr algn="l" rtl="0"/>
            <a:r>
              <a:rPr lang="pt-PT" b="1" i="0" u="none" baseline="0" dirty="0"/>
              <a:t>Propósito</a:t>
            </a:r>
            <a:r>
              <a:rPr lang="pt-PT" b="0" i="0" u="none" baseline="0" dirty="0"/>
              <a:t>: dar aos membros da LNCT um conjunto de idéias de argumentos para aumentar (ou pelo menos manter) o investimento na vacinação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Alguns materiais repetem-se propositadamente porque podem ser usados para argumentos diferentes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diapositivos foram feitos para serem usados e adaptados para diferentes públicos (por exemplo, ministros das finanças, deputados, outros) e contextos</a:t>
            </a:r>
          </a:p>
          <a:p>
            <a:endParaRPr lang="pt-PT" dirty="0"/>
          </a:p>
          <a:p>
            <a:pPr algn="l" rtl="0"/>
            <a:r>
              <a:rPr lang="pt-PT" b="1" i="0" u="none" baseline="0" dirty="0"/>
              <a:t>Precisamos da sua opinião</a:t>
            </a:r>
            <a:r>
              <a:rPr lang="pt-PT" b="0" i="0" u="none" baseline="0" dirty="0"/>
              <a:t>: isto é útil?  Podem ser melhorados para serem mais úteis para as suas necessidades e seu trabalho?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95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B5E7-2CCC-4F7C-AD25-96E9109E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A vacinação gera ganhos econômicos grandes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AC247-35AC-44AE-89D7-30D07824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20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0E217-8884-4A26-845D-1054F6325926}"/>
              </a:ext>
            </a:extLst>
          </p:cNvPr>
          <p:cNvSpPr txBox="1"/>
          <p:nvPr/>
        </p:nvSpPr>
        <p:spPr>
          <a:xfrm>
            <a:off x="457200" y="1135823"/>
            <a:ext cx="825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1" i="0" u="none" baseline="0" dirty="0"/>
              <a:t>Análises </a:t>
            </a:r>
            <a:r>
              <a:rPr lang="pt-PT" b="1" dirty="0"/>
              <a:t>de</a:t>
            </a:r>
            <a:r>
              <a:rPr lang="pt-PT" b="1" i="0" u="none" baseline="0" dirty="0"/>
              <a:t> retorno do investimento quantificam os benefícios da vacinação em termos monetários.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0ABF9-7565-480C-BF69-D8084962988D}"/>
              </a:ext>
            </a:extLst>
          </p:cNvPr>
          <p:cNvSpPr txBox="1"/>
          <p:nvPr/>
        </p:nvSpPr>
        <p:spPr>
          <a:xfrm>
            <a:off x="539883" y="1956963"/>
            <a:ext cx="429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>
                <a:solidFill>
                  <a:schemeClr val="accent2"/>
                </a:solidFill>
              </a:rPr>
              <a:t>Trabalhos recentes demonstram que por cada $1 investido em vacinação traz uma estimativa de...</a:t>
            </a:r>
            <a:endParaRPr lang="pt-PT" b="1" dirty="0">
              <a:solidFill>
                <a:schemeClr val="accent2"/>
              </a:solidFill>
              <a:latin typeface="Museo Sans 500" panose="02000000000000000000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5F6B6B-5C88-416C-8C18-4990BC2A2F22}"/>
              </a:ext>
            </a:extLst>
          </p:cNvPr>
          <p:cNvCxnSpPr/>
          <p:nvPr/>
        </p:nvCxnSpPr>
        <p:spPr>
          <a:xfrm>
            <a:off x="539883" y="1867401"/>
            <a:ext cx="8322014" cy="161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604EC9-A265-49A5-B7F2-5F3F66B8A3B5}"/>
              </a:ext>
            </a:extLst>
          </p:cNvPr>
          <p:cNvSpPr txBox="1"/>
          <p:nvPr/>
        </p:nvSpPr>
        <p:spPr>
          <a:xfrm>
            <a:off x="434706" y="2880293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5400" b="1" i="0" u="none" baseline="0">
                <a:latin typeface="Museo Sans 700" panose="02000000000000000000" pitchFamily="50" charset="0"/>
              </a:rPr>
              <a:t>$16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80657-1CEF-43B5-BA17-DA6D5D9AD35C}"/>
              </a:ext>
            </a:extLst>
          </p:cNvPr>
          <p:cNvSpPr txBox="1"/>
          <p:nvPr/>
        </p:nvSpPr>
        <p:spPr>
          <a:xfrm>
            <a:off x="2013821" y="3035258"/>
            <a:ext cx="2713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3000" b="0" i="0" u="none" baseline="0" dirty="0"/>
              <a:t>em benefícios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626916-F9DF-4914-9E92-E7FE3FC5E517}"/>
              </a:ext>
            </a:extLst>
          </p:cNvPr>
          <p:cNvCxnSpPr/>
          <p:nvPr/>
        </p:nvCxnSpPr>
        <p:spPr>
          <a:xfrm>
            <a:off x="4957459" y="1949868"/>
            <a:ext cx="0" cy="37296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C5D4278E-CF68-4414-AB8C-B771178CC650}"/>
              </a:ext>
            </a:extLst>
          </p:cNvPr>
          <p:cNvSpPr/>
          <p:nvPr/>
        </p:nvSpPr>
        <p:spPr>
          <a:xfrm>
            <a:off x="1053017" y="3825624"/>
            <a:ext cx="2918298" cy="496753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AEF749-7CF7-4375-B282-575A2D517884}"/>
              </a:ext>
            </a:extLst>
          </p:cNvPr>
          <p:cNvSpPr/>
          <p:nvPr/>
        </p:nvSpPr>
        <p:spPr>
          <a:xfrm>
            <a:off x="535832" y="4412474"/>
            <a:ext cx="4191810" cy="1298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pt-PT" sz="1500" b="0" i="0" u="none" baseline="0" dirty="0"/>
              <a:t>Estas análises mostram que vacinação é um excelente investimento.  Análises comparativas demonstram que a vacinação é um dos investimentos </a:t>
            </a:r>
            <a:r>
              <a:rPr lang="pt-PT" sz="1500" dirty="0"/>
              <a:t>em</a:t>
            </a:r>
            <a:r>
              <a:rPr lang="pt-PT" sz="1500" b="0" i="0" u="none" baseline="0" dirty="0"/>
              <a:t> desenvolvimento com melhor retorno monetário.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0C157-2B4B-47D2-B63D-FE6139ACA2A4}"/>
              </a:ext>
            </a:extLst>
          </p:cNvPr>
          <p:cNvSpPr txBox="1"/>
          <p:nvPr/>
        </p:nvSpPr>
        <p:spPr>
          <a:xfrm>
            <a:off x="5083920" y="1981123"/>
            <a:ext cx="3777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Estes retornos sobre o investimento são constituídos por: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Poupança em custos de tratamento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Poupança nos custos de procura de tratamento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Evita perdas de salários de cuidadores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Evita perdas de produtividade causadas por doença ou morte prematura</a:t>
            </a:r>
          </a:p>
          <a:p>
            <a:pPr lvl="1" algn="l" rtl="0"/>
            <a:endParaRPr lang="pt-PT" dirty="0"/>
          </a:p>
          <a:p>
            <a:pPr algn="l" rtl="0"/>
            <a:r>
              <a:rPr lang="pt-PT" b="0" i="0" u="none" baseline="0" dirty="0"/>
              <a:t>Os maiores ganhos são na produtividade.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F4F05-CBD7-4D97-8429-DD04A1393A8C}"/>
              </a:ext>
            </a:extLst>
          </p:cNvPr>
          <p:cNvSpPr txBox="1"/>
          <p:nvPr/>
        </p:nvSpPr>
        <p:spPr>
          <a:xfrm>
            <a:off x="1847605" y="6106096"/>
            <a:ext cx="660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1200" b="0" i="0" u="none" baseline="0">
                <a:solidFill>
                  <a:srgbClr val="FF0000"/>
                </a:solidFill>
              </a:rPr>
              <a:t>Fonte:  Sachi et al. Return on Investment from Childhood Immunizations in Low- and Middle- </a:t>
            </a:r>
          </a:p>
          <a:p>
            <a:pPr algn="l" rtl="0"/>
            <a:r>
              <a:rPr lang="pt-PT" sz="1200" b="0" i="0" u="none" baseline="0">
                <a:solidFill>
                  <a:srgbClr val="FF0000"/>
                </a:solidFill>
              </a:rPr>
              <a:t>Income Countries, 2011-20, Health Affairs, fevereiro de 2016.</a:t>
            </a:r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3B79315A-4E3D-40FE-929A-C675C2918281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369191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A vacinação leva a uma melhor cognição, formação educacional e nutrição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192"/>
            <a:ext cx="8229600" cy="4105247"/>
          </a:xfrm>
        </p:spPr>
        <p:txBody>
          <a:bodyPr/>
          <a:lstStyle/>
          <a:p>
            <a:pPr algn="l" rtl="0"/>
            <a:r>
              <a:rPr lang="pt-PT" b="0" i="0" u="none" baseline="0" dirty="0"/>
              <a:t>Estudos demonstraram que a proteção contra doenças preveníveis por vacinas resulta em melhoria </a:t>
            </a:r>
            <a:r>
              <a:rPr lang="pt-PT" dirty="0"/>
              <a:t>d</a:t>
            </a:r>
            <a:r>
              <a:rPr lang="pt-PT" b="0" i="0" u="none" baseline="0" dirty="0"/>
              <a:t>a cognição e melhores resultados escolares, o que se traduz numa </a:t>
            </a:r>
            <a:r>
              <a:rPr lang="pt-PT" b="1" i="0" u="none" baseline="0" dirty="0"/>
              <a:t>maior produtividade </a:t>
            </a:r>
            <a:r>
              <a:rPr lang="pt-PT" b="0" i="0" u="none" baseline="0" dirty="0"/>
              <a:t>e </a:t>
            </a:r>
            <a:r>
              <a:rPr lang="pt-PT" b="1" i="0" u="none" baseline="0" dirty="0"/>
              <a:t>crescimento econômico</a:t>
            </a:r>
            <a:r>
              <a:rPr lang="pt-PT" b="0" i="0" u="none" baseline="0" dirty="0"/>
              <a:t> a longo prazo.</a:t>
            </a:r>
            <a:br>
              <a:rPr lang="pt-PT" dirty="0"/>
            </a:br>
            <a:endParaRPr lang="pt-PT" dirty="0"/>
          </a:p>
          <a:p>
            <a:pPr algn="l" rtl="0"/>
            <a:r>
              <a:rPr lang="pt-PT" b="0" i="0" u="none" baseline="0" dirty="0"/>
              <a:t>A vacinação também melhora o estado nutricional o que leva por sua vez a uma </a:t>
            </a:r>
            <a:r>
              <a:rPr lang="pt-PT" b="1" i="0" u="none" baseline="0" dirty="0"/>
              <a:t>melhor saúde, melhores resultados educativos</a:t>
            </a:r>
            <a:r>
              <a:rPr lang="pt-PT" b="0" i="0" u="none" baseline="0" dirty="0"/>
              <a:t> e melhores </a:t>
            </a:r>
            <a:r>
              <a:rPr lang="pt-PT" b="1" i="0" u="none" baseline="0" dirty="0"/>
              <a:t>perspetivas de trabalho</a:t>
            </a:r>
            <a:r>
              <a:rPr lang="pt-PT" b="0" i="0" u="none" baseline="0" dirty="0"/>
              <a:t>. </a:t>
            </a: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21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47061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ED00-8BCD-45A0-BACE-7C158B8E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PT" sz="2200" b="0" i="0" u="none" baseline="0" dirty="0"/>
              <a:t>A vacinação é uma intervenção de saúde a favor do pobres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0CA9-EE4F-4CC9-906D-CC441DD53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34429"/>
          </a:xfrm>
        </p:spPr>
        <p:txBody>
          <a:bodyPr/>
          <a:lstStyle/>
          <a:p>
            <a:pPr algn="l" rtl="0"/>
            <a:r>
              <a:rPr lang="pt-PT" b="0" i="0" u="none" baseline="0" dirty="0"/>
              <a:t>A vacinação chega a uma maior percentagem de residências pobres do que a maior parte de outras intervenções de saúde.</a:t>
            </a:r>
          </a:p>
          <a:p>
            <a:endParaRPr lang="pt-PT" dirty="0"/>
          </a:p>
          <a:p>
            <a:r>
              <a:rPr lang="pt-PT" b="0" i="0" u="none" baseline="0" dirty="0"/>
              <a:t>Os gastos em saúde e a perda </a:t>
            </a:r>
            <a:r>
              <a:rPr lang="pt-PT" dirty="0"/>
              <a:t>de salários </a:t>
            </a:r>
            <a:r>
              <a:rPr lang="pt-PT" b="0" i="0" u="none" baseline="0" dirty="0"/>
              <a:t>causadas por doenças evitáveis com vacinas fazem com que muitas</a:t>
            </a:r>
            <a:r>
              <a:rPr lang="pt-PT" b="0" i="0" u="none" dirty="0"/>
              <a:t> </a:t>
            </a:r>
            <a:r>
              <a:rPr lang="pt-PT" dirty="0"/>
              <a:t>residências caiam </a:t>
            </a:r>
            <a:r>
              <a:rPr lang="pt-PT" b="0" i="0" u="none" baseline="0" dirty="0"/>
              <a:t>na pobreza.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Ao prevenir essas perdas, a vacinação proporciona uma espécie de proteção contra riscos financeiros, principalmente para os pobres.</a:t>
            </a: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F029-A66E-48B9-80C2-E94BEA177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22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433D8CD-AF61-4E09-96BD-9A4E4AD6E3FB}"/>
              </a:ext>
            </a:extLst>
          </p:cNvPr>
          <p:cNvSpPr/>
          <p:nvPr/>
        </p:nvSpPr>
        <p:spPr>
          <a:xfrm>
            <a:off x="7960031" y="16932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33606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1A-6952-4848-8F53-66C40627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434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A vacinação é uma componente central no avanço em direção a uma cobertura de saúde universal (UHC)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A358-B88B-47E3-B059-53E6CC96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05303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PT" b="0" i="0" u="none" baseline="0" dirty="0"/>
              <a:t>A UHC significa assegurar que toda a população</a:t>
            </a:r>
            <a:r>
              <a:rPr lang="pt-PT" b="0" i="0" u="none" dirty="0"/>
              <a:t> tenha </a:t>
            </a:r>
            <a:r>
              <a:rPr lang="pt-PT" b="0" i="0" u="none" baseline="0" dirty="0"/>
              <a:t>acesso a serviços de saúde de qualidade sem as dificuldades financeiras ou o risco de ser arrastado para a pobreza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é uma das intervenções de saúde que salva vidas mais custo-efetivas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Tornar a vacinação acessível e económica através da sua inclusão no pacote de serviços essenciais ou no pacote de benefícios do sistema de seguridade nacional de saúde é um passo crítico na direção de alcançar uma UHC </a:t>
            </a: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57C5E-EA15-42C3-B56B-14CE76EC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23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484FAC9-B020-4E0C-89A1-C5DF649BFF7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A7E9C-2AA0-4342-B425-974152634C0B}"/>
              </a:ext>
            </a:extLst>
          </p:cNvPr>
          <p:cNvSpPr/>
          <p:nvPr/>
        </p:nvSpPr>
        <p:spPr>
          <a:xfrm>
            <a:off x="457200" y="5054135"/>
            <a:ext cx="8339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t-PT" sz="1400" b="0" i="0" u="none" baseline="0"/>
              <a:t>Fonte: Immunization Financing Resource Guide (2017). Disponível em: </a:t>
            </a:r>
            <a:r>
              <a:rPr lang="pt-PT" sz="1400" b="0" i="0" u="none" baseline="0">
                <a:hlinkClick r:id="rId2"/>
              </a:rPr>
              <a:t>http://www.immunizationfinancing.org/en/immunization-fundamentals/universal-health-coverage-and-immunization-financing#</a:t>
            </a:r>
            <a:r>
              <a:rPr lang="pt-PT" sz="1400" b="0" i="0" u="none" baseline="0"/>
              <a:t>!</a:t>
            </a:r>
          </a:p>
          <a:p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75181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Programas fortes de vacinação são uma plataforma para a preparação</a:t>
            </a:r>
            <a:r>
              <a:rPr lang="pt-PT" b="0" i="0" u="none" dirty="0"/>
              <a:t> para </a:t>
            </a:r>
            <a:r>
              <a:rPr lang="pt-PT" b="0" i="0" u="none" baseline="0" dirty="0"/>
              <a:t>pandemias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70617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Grandes surtos de doenças podem danificar severamente a economia e atrasar o crescimento ao prejudicar o comércio, o turismo, a produção e os transportes.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epidemia do SARS em 2003 pode ter custado ao Hong Kong mais do que 1% do seu PIB nesse ano.*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pode prevenir diretamente surtos de algumas doenças, como por exemplo a febre amarela, a cólera, a meningite, o sarampo e a encefalite japonesa, para as quais já existem vacinas.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4949591"/>
            <a:ext cx="833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400" b="0" i="1" u="none" baseline="0"/>
              <a:t>*Brahmbhatt, Milan; Dutta, Arindam. 2008. On SARS Type Economic Effects During Infectious Disease Outbreaks. Policy Research Working Paper; No. 4466. World Bank, Washington, DC. © World Bank. https://openknowledge.worldbank.org/handle/10986/6440</a:t>
            </a:r>
            <a:endParaRPr lang="pt-PT" sz="1400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900" b="1" i="0" u="none" baseline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224613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5552" cy="1143000"/>
          </a:xfrm>
        </p:spPr>
        <p:txBody>
          <a:bodyPr/>
          <a:lstStyle/>
          <a:p>
            <a:r>
              <a:rPr lang="pt-PT" b="0" i="0" u="none" baseline="0" dirty="0"/>
              <a:t>Programas fortes de vacinação são uma plataforma para </a:t>
            </a:r>
            <a:r>
              <a:rPr lang="pt-PT" dirty="0"/>
              <a:t>a preparação </a:t>
            </a:r>
            <a:r>
              <a:rPr lang="pt-PT" b="0" i="0" u="none" baseline="0" dirty="0"/>
              <a:t>para pandemias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pt-PT" b="0" i="0" u="none" baseline="0" dirty="0"/>
              <a:t>Um programa forte de vacinação permite aos países responder rapidamente quando se tornam disponíveis novas vacinas contra pandemias adicionais.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Estão a ser desenvolvidas vacinas contra o Ébola, o Zika e outras doenças potencialmente epidémicas</a:t>
            </a:r>
          </a:p>
          <a:p>
            <a:pPr marL="0" indent="0" algn="l" rtl="0">
              <a:buNone/>
            </a:pPr>
            <a:r>
              <a:rPr lang="pt-PT" b="0" i="0" u="none" baseline="0" dirty="0"/>
              <a:t> </a:t>
            </a:r>
          </a:p>
          <a:p>
            <a:pPr algn="l" rtl="0"/>
            <a:r>
              <a:rPr lang="pt-PT" b="0" i="0" u="none" baseline="0" dirty="0"/>
              <a:t>Os programas de vacinação fortes podem ajudar os países a responder a epidemias de outras formas, até para epidemias de doenças para as quais ainda não existem vacinas.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Por exemplo, a infraestrutura nigeriana para a poliomielite ajudou a prevenir um surto grave do Ébola em 2014.</a:t>
            </a:r>
          </a:p>
          <a:p>
            <a:pPr marL="0" indent="0" algn="l" rtl="0">
              <a:buNone/>
            </a:pP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25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974371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Utilizar os dados para mostrar que a vacinação no vosso país atinge resultados económicos evidentes (e ainda há mais a</a:t>
            </a:r>
            <a:r>
              <a:rPr lang="pt-PT" b="0" i="0" u="none" dirty="0"/>
              <a:t> </a:t>
            </a:r>
            <a:r>
              <a:rPr lang="pt-PT" b="0" i="0" u="none" baseline="0" dirty="0"/>
              <a:t>fazer)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579890"/>
              </p:ext>
            </p:extLst>
          </p:nvPr>
        </p:nvGraphicFramePr>
        <p:xfrm>
          <a:off x="457200" y="1651725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/>
                        <a:t>Exemplo de análise hipotético: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endParaRPr lang="pt-PT" sz="1400" dirty="0"/>
                    </a:p>
                    <a:p>
                      <a:endParaRPr lang="pt-PT" sz="1400" dirty="0"/>
                    </a:p>
                    <a:p>
                      <a:pPr algn="l" rtl="0"/>
                      <a:r>
                        <a:rPr lang="pt-PT" sz="1400" b="0" i="0" u="none" baseline="0"/>
                        <a:t>Cobertura de vacinas total e por distrito ou grupos secundários da população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Fizemos progressos sólidos na cobertura de vacinação como país, mas as crianças dos distritos _____ e ______ estão num risco muito maior para doenças evitáveis por vacinas.  Um aumento do investimento na vacinação para chegar a estas famílias poderá melhorar o sucesso escolar e a cognição, o que se traduz numa maior produtividade e crescimento económico a longo prazo.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Gastos OOP em saúde por quintil de riqueza; cobertura de vacinação por quintil de riqueza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As crianças pobres são expostas a doenças evitáveis com vacinas consideravelmente mais do que as crianças de famílias economicamente confortáveis. Gastos próprios altos em saúde e o empobrecimento causado por gastos em saúde também afetam mais as famílias pobres. A vacinação proporciona proteção contra o risco financeiro reduzindo os gastos associados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7384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26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6E6EA12-0F4C-4055-BD77-F1A6CFFE7FB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661762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6835AC-3E06-43BA-9501-4A0B093D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615897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Se os vossos responsáveis por decisões estiverem acima de tudo interessados em aumentar a EFICIÊNCIA E </a:t>
            </a:r>
            <a:r>
              <a:rPr lang="pt-PT" dirty="0"/>
              <a:t>CUSTO-EFETIVIDADE</a:t>
            </a:r>
            <a:endParaRPr lang="pt-PT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52146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187-EB66-4715-A5F0-0A5CC526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A vacinação é o melhor investimento para a saúde e alcança resultados </a:t>
            </a:r>
            <a:r>
              <a:rPr lang="pt-PT" dirty="0"/>
              <a:t>evidentes</a:t>
            </a:r>
            <a:r>
              <a:rPr lang="pt-PT" b="0" i="0" u="none" baseline="0" dirty="0"/>
              <a:t>, mas ainda há</a:t>
            </a:r>
            <a:r>
              <a:rPr lang="pt-PT" b="0" i="0" u="none" dirty="0"/>
              <a:t> mais a </a:t>
            </a:r>
            <a:r>
              <a:rPr lang="pt-PT" b="0" i="0" u="none" baseline="0" dirty="0"/>
              <a:t>fazer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7ECD-5327-46EF-A63B-1297DD15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523"/>
          </a:xfrm>
        </p:spPr>
        <p:txBody>
          <a:bodyPr>
            <a:normAutofit/>
          </a:bodyPr>
          <a:lstStyle/>
          <a:p>
            <a:pPr algn="l" rtl="0"/>
            <a:r>
              <a:rPr lang="pt-PT" sz="1900" b="0" i="0" u="none" baseline="0" dirty="0"/>
              <a:t>A vacinação é uma das intervenções de saúde mais custo-efetivas. </a:t>
            </a:r>
          </a:p>
          <a:p>
            <a:endParaRPr lang="pt-PT" sz="1900" dirty="0"/>
          </a:p>
          <a:p>
            <a:pPr algn="l" rtl="0"/>
            <a:r>
              <a:rPr lang="pt-PT" sz="1900" b="0" i="0" u="none" baseline="0" dirty="0"/>
              <a:t>Em outras palavras, os recursos gastos </a:t>
            </a:r>
            <a:r>
              <a:rPr lang="pt-PT" sz="1900" dirty="0"/>
              <a:t>em</a:t>
            </a:r>
            <a:r>
              <a:rPr lang="pt-PT" sz="1900" b="0" i="0" u="none" baseline="0" dirty="0"/>
              <a:t> vacinação resultam em mais benefícios do que os mesmos recursos gastos na maioria das outras intervenções.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Por exemplo, um estudo de modelagem realizado em 2009 avaliou</a:t>
            </a:r>
            <a:r>
              <a:rPr lang="pt-PT" b="0" i="0" u="none" dirty="0"/>
              <a:t> o custo-efetividade </a:t>
            </a:r>
            <a:r>
              <a:rPr lang="pt-PT" b="0" i="0" u="none" baseline="0" dirty="0"/>
              <a:t>da introdução da vacina contra o rotavírus nos países Gavi e demonstrou que o custo por ano de vida ajustado por incapacitação (DALY) seria de $43 ao longo do período de 2008 até 2025, sendo muito custo-efetiva.*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4AF49-61C6-494F-A70A-2D57AEE39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28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33982-2CD0-44FF-B96D-E760D7E081FE}"/>
              </a:ext>
            </a:extLst>
          </p:cNvPr>
          <p:cNvSpPr txBox="1"/>
          <p:nvPr/>
        </p:nvSpPr>
        <p:spPr>
          <a:xfrm>
            <a:off x="457200" y="5056888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400" b="0" i="0" u="none" baseline="0"/>
              <a:t>*</a:t>
            </a:r>
            <a:r>
              <a:rPr lang="pt-PT" sz="1200" b="0" i="0" u="none" baseline="0"/>
              <a:t>Atherly et al. Rotavirus Vaccination: Cost-Effectiveness and Impact on Child Mortality in Developing Countries, </a:t>
            </a:r>
            <a:r>
              <a:rPr lang="pt-PT" sz="1200" b="0" i="1" u="none" baseline="0"/>
              <a:t>The Journal of Infectious Diseases</a:t>
            </a:r>
            <a:r>
              <a:rPr lang="pt-PT" sz="1200" b="0" i="0" u="none" baseline="0"/>
              <a:t>, Volume 200, Issue Supplement_1, 1 novembro 2009, Páginas S28–S38, </a:t>
            </a:r>
            <a:r>
              <a:rPr lang="pt-PT" sz="1200" b="0" i="0" u="none" baseline="0">
                <a:hlinkClick r:id="rId3"/>
              </a:rPr>
              <a:t>https://doi.org/10.1086/605033</a:t>
            </a:r>
            <a:r>
              <a:rPr lang="pt-PT" sz="1200" b="0" i="0" u="none" baseline="0"/>
              <a:t>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3A256296-3293-4D70-B009-E8FA05B1A2F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65823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187-EB66-4715-A5F0-0A5CC526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 fontScale="90000"/>
          </a:bodyPr>
          <a:lstStyle/>
          <a:p>
            <a:r>
              <a:rPr lang="pt-PT" b="0" i="0" u="none" baseline="0" dirty="0"/>
              <a:t>A vacinação é o melhor investimento para a saúde e alcança resultados </a:t>
            </a:r>
            <a:r>
              <a:rPr lang="pt-PT" dirty="0"/>
              <a:t>evidentes, mas ainda há mais a fazer (</a:t>
            </a:r>
            <a:r>
              <a:rPr lang="pt-PT" b="0" i="0" u="none" baseline="0" dirty="0"/>
              <a:t>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7ECD-5327-46EF-A63B-1297DD15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52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pt-PT" sz="1900" b="0" i="0" u="none" baseline="0" dirty="0"/>
              <a:t>Com a introdução de novos fornecedores e esforços internacionais para modelar os mercados, os preços de muitas vacinas caíram, tornando-as ainda mais custo-efetivas.</a:t>
            </a:r>
          </a:p>
          <a:p>
            <a:pPr marL="0" indent="0" algn="l" rtl="0">
              <a:buNone/>
            </a:pPr>
            <a:endParaRPr lang="pt-PT" sz="1900" dirty="0"/>
          </a:p>
          <a:p>
            <a:pPr algn="l" rtl="0"/>
            <a:r>
              <a:rPr lang="pt-PT" sz="1900" b="0" i="0" u="none" baseline="0" dirty="0"/>
              <a:t>Por exemplo, a vacina "pentavalente“, que protege contra 5 doenças,</a:t>
            </a:r>
            <a:r>
              <a:rPr lang="pt-PT" sz="1900" b="0" i="0" u="none" dirty="0"/>
              <a:t> </a:t>
            </a:r>
            <a:r>
              <a:rPr lang="pt-PT" sz="1900" b="0" i="0" u="none" baseline="0" dirty="0"/>
              <a:t> custava USD $3,60 por dose através da UNICEF em 2005. Em 2017, está disponível por $0,85 por dose.</a:t>
            </a:r>
          </a:p>
          <a:p>
            <a:pPr marL="0" indent="0" algn="l" rtl="0">
              <a:buNone/>
            </a:pPr>
            <a:endParaRPr lang="pt-PT" sz="1900" dirty="0"/>
          </a:p>
          <a:p>
            <a:pPr algn="l" rtl="0"/>
            <a:r>
              <a:rPr lang="pt-PT" sz="1900" b="0" i="0" u="none" baseline="0" dirty="0"/>
              <a:t>Mais competição e escolhas de fornecedores são esperadas para os anos vindouros.</a:t>
            </a:r>
          </a:p>
          <a:p>
            <a:endParaRPr lang="pt-PT" sz="1900" dirty="0"/>
          </a:p>
          <a:p>
            <a:pPr algn="l" rtl="0"/>
            <a:r>
              <a:rPr lang="pt-PT" sz="1900" b="0" i="0" u="none" baseline="0" dirty="0"/>
              <a:t>Os fabricantes fizeram acordos de preço para continuar com preços acessíveis depois da transição Gavi.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4AF49-61C6-494F-A70A-2D57AEE39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29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3A256296-3293-4D70-B009-E8FA05B1A2F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1510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5" y="247232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 dirty="0"/>
              <a:t>Porque a vacinação é um investimento importante?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78587F-672E-43EB-87CE-495103F66784}"/>
              </a:ext>
            </a:extLst>
          </p:cNvPr>
          <p:cNvSpPr txBox="1"/>
          <p:nvPr/>
        </p:nvSpPr>
        <p:spPr>
          <a:xfrm>
            <a:off x="4395270" y="6214210"/>
            <a:ext cx="456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900" b="0" i="0" u="none" baseline="0">
                <a:solidFill>
                  <a:prstClr val="black"/>
                </a:solidFill>
                <a:latin typeface="Calibri"/>
              </a:rPr>
              <a:t>Adaptado de Palu, T. (2016). </a:t>
            </a:r>
          </a:p>
          <a:p>
            <a:pPr algn="r" rtl="0"/>
            <a:r>
              <a:rPr lang="pt-PT" sz="900" b="0" i="0" u="none" baseline="0">
                <a:solidFill>
                  <a:prstClr val="black"/>
                </a:solidFill>
                <a:latin typeface="Calibri"/>
              </a:rPr>
              <a:t>Vacinação sustentável através da cobertura universal de saúde. Reunião do World Bank SAGE.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59BD-B490-4161-A262-804DEE31F925}"/>
              </a:ext>
            </a:extLst>
          </p:cNvPr>
          <p:cNvGrpSpPr/>
          <p:nvPr/>
        </p:nvGrpSpPr>
        <p:grpSpPr>
          <a:xfrm>
            <a:off x="451530" y="1009861"/>
            <a:ext cx="8868035" cy="5061344"/>
            <a:chOff x="430995" y="493284"/>
            <a:chExt cx="8868035" cy="50613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438E7A-C538-494D-8675-A167A44D6566}"/>
                </a:ext>
              </a:extLst>
            </p:cNvPr>
            <p:cNvSpPr txBox="1"/>
            <p:nvPr/>
          </p:nvSpPr>
          <p:spPr>
            <a:xfrm>
              <a:off x="517047" y="493284"/>
              <a:ext cx="4233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pt-PT" sz="1600" b="0" i="0" u="none" baseline="0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Plataforma de preparação</a:t>
              </a:r>
              <a:r>
                <a:rPr lang="pt-PT" sz="1600" b="0" i="0" u="none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pt-PT" sz="1600" b="0" i="0" u="none" baseline="0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para pandemias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C3A3C-8039-4F53-A630-BF17C618EB44}"/>
                </a:ext>
              </a:extLst>
            </p:cNvPr>
            <p:cNvGrpSpPr/>
            <p:nvPr/>
          </p:nvGrpSpPr>
          <p:grpSpPr>
            <a:xfrm>
              <a:off x="430995" y="662560"/>
              <a:ext cx="8868035" cy="4892068"/>
              <a:chOff x="430995" y="662560"/>
              <a:chExt cx="8868035" cy="4892068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451427EB-09B8-4BD5-9B1F-ED5CA1215735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rot="10800000" flipV="1">
                <a:off x="456541" y="662560"/>
                <a:ext cx="60507" cy="330292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1182C4E-E619-477A-98C1-812364E5854E}"/>
                  </a:ext>
                </a:extLst>
              </p:cNvPr>
              <p:cNvSpPr/>
              <p:nvPr/>
            </p:nvSpPr>
            <p:spPr>
              <a:xfrm>
                <a:off x="430995" y="2666795"/>
                <a:ext cx="8255805" cy="2887833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14EF9C-82B9-4299-8F32-84CD0B247DC6}"/>
                  </a:ext>
                </a:extLst>
              </p:cNvPr>
              <p:cNvSpPr/>
              <p:nvPr/>
            </p:nvSpPr>
            <p:spPr>
              <a:xfrm>
                <a:off x="937433" y="2726072"/>
                <a:ext cx="7264375" cy="25410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B6D8EF-5DA2-4062-9AD3-89D649FD859B}"/>
                  </a:ext>
                </a:extLst>
              </p:cNvPr>
              <p:cNvSpPr/>
              <p:nvPr/>
            </p:nvSpPr>
            <p:spPr>
              <a:xfrm>
                <a:off x="1244611" y="2767219"/>
                <a:ext cx="6670281" cy="2333226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9EF77D5-CE36-4E1B-AA43-B898E087E97A}"/>
                  </a:ext>
                </a:extLst>
              </p:cNvPr>
              <p:cNvSpPr/>
              <p:nvPr/>
            </p:nvSpPr>
            <p:spPr>
              <a:xfrm>
                <a:off x="1623952" y="2833672"/>
                <a:ext cx="5865654" cy="205177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901C9EE-F76F-451F-AE4C-6EAB9A0FD3C4}"/>
                  </a:ext>
                </a:extLst>
              </p:cNvPr>
              <p:cNvSpPr/>
              <p:nvPr/>
            </p:nvSpPr>
            <p:spPr>
              <a:xfrm>
                <a:off x="1942550" y="2872535"/>
                <a:ext cx="5259574" cy="1839769"/>
              </a:xfrm>
              <a:prstGeom prst="ellipse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EDD2029-2F11-4480-8A51-F0922F29A263}"/>
                  </a:ext>
                </a:extLst>
              </p:cNvPr>
              <p:cNvSpPr/>
              <p:nvPr/>
            </p:nvSpPr>
            <p:spPr>
              <a:xfrm>
                <a:off x="2335930" y="2934717"/>
                <a:ext cx="4480560" cy="15672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534C8A-9C93-4051-9B07-3CE45FFBE051}"/>
                  </a:ext>
                </a:extLst>
              </p:cNvPr>
              <p:cNvSpPr/>
              <p:nvPr/>
            </p:nvSpPr>
            <p:spPr>
              <a:xfrm>
                <a:off x="2650255" y="2996785"/>
                <a:ext cx="3813048" cy="133378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1D085B-111C-4E98-BBBA-A1376448EECC}"/>
                  </a:ext>
                </a:extLst>
              </p:cNvPr>
              <p:cNvSpPr/>
              <p:nvPr/>
            </p:nvSpPr>
            <p:spPr>
              <a:xfrm>
                <a:off x="3179464" y="3063839"/>
                <a:ext cx="2772918" cy="106485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602FF6F4-247F-49E7-AE91-45F0BE7A2D5F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rot="10800000" flipV="1">
                <a:off x="5602053" y="1627496"/>
                <a:ext cx="191476" cy="192999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620885-999B-48CB-AD2E-EECD51136B07}"/>
                  </a:ext>
                </a:extLst>
              </p:cNvPr>
              <p:cNvSpPr/>
              <p:nvPr/>
            </p:nvSpPr>
            <p:spPr>
              <a:xfrm>
                <a:off x="3482359" y="3106930"/>
                <a:ext cx="2148840" cy="847944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49D715-3DAB-45E4-8A17-5AB1D1519E44}"/>
                  </a:ext>
                </a:extLst>
              </p:cNvPr>
              <p:cNvSpPr/>
              <p:nvPr/>
            </p:nvSpPr>
            <p:spPr>
              <a:xfrm>
                <a:off x="3817258" y="3153712"/>
                <a:ext cx="1479042" cy="55092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8C8DBD-3A4A-462D-8CF5-C3015D3BCC75}"/>
                  </a:ext>
                </a:extLst>
              </p:cNvPr>
              <p:cNvGrpSpPr/>
              <p:nvPr/>
            </p:nvGrpSpPr>
            <p:grpSpPr>
              <a:xfrm>
                <a:off x="4080148" y="2307258"/>
                <a:ext cx="953262" cy="1223645"/>
                <a:chOff x="5550408" y="2099226"/>
                <a:chExt cx="1271016" cy="16315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E0C56-83FB-430D-9A8E-1DFF16E5A98C}"/>
                    </a:ext>
                  </a:extLst>
                </p:cNvPr>
                <p:cNvSpPr/>
                <p:nvPr/>
              </p:nvSpPr>
              <p:spPr>
                <a:xfrm>
                  <a:off x="5550408" y="3300984"/>
                  <a:ext cx="1271016" cy="429768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2916E2B-D9B9-4DB6-A2C5-F0F7E10268BE}"/>
                    </a:ext>
                  </a:extLst>
                </p:cNvPr>
                <p:cNvSpPr/>
                <p:nvPr/>
              </p:nvSpPr>
              <p:spPr>
                <a:xfrm>
                  <a:off x="5734514" y="2777693"/>
                  <a:ext cx="902801" cy="655882"/>
                </a:xfrm>
                <a:custGeom>
                  <a:avLst/>
                  <a:gdLst>
                    <a:gd name="connsiteX0" fmla="*/ 451401 w 902801"/>
                    <a:gd name="connsiteY0" fmla="*/ 0 h 655882"/>
                    <a:gd name="connsiteX1" fmla="*/ 691091 w 902801"/>
                    <a:gd name="connsiteY1" fmla="*/ 14744 h 655882"/>
                    <a:gd name="connsiteX2" fmla="*/ 808392 w 902801"/>
                    <a:gd name="connsiteY2" fmla="*/ 37687 h 655882"/>
                    <a:gd name="connsiteX3" fmla="*/ 715762 w 902801"/>
                    <a:gd name="connsiteY3" fmla="*/ 106766 h 655882"/>
                    <a:gd name="connsiteX4" fmla="*/ 674339 w 902801"/>
                    <a:gd name="connsiteY4" fmla="*/ 152161 h 655882"/>
                    <a:gd name="connsiteX5" fmla="*/ 673141 w 902801"/>
                    <a:gd name="connsiteY5" fmla="*/ 154095 h 655882"/>
                    <a:gd name="connsiteX6" fmla="*/ 611512 w 902801"/>
                    <a:gd name="connsiteY6" fmla="*/ 200292 h 655882"/>
                    <a:gd name="connsiteX7" fmla="*/ 548169 w 902801"/>
                    <a:gd name="connsiteY7" fmla="*/ 327941 h 655882"/>
                    <a:gd name="connsiteX8" fmla="*/ 784250 w 902801"/>
                    <a:gd name="connsiteY8" fmla="*/ 559831 h 655882"/>
                    <a:gd name="connsiteX9" fmla="*/ 902801 w 902801"/>
                    <a:gd name="connsiteY9" fmla="*/ 599626 h 655882"/>
                    <a:gd name="connsiteX10" fmla="*/ 902062 w 902801"/>
                    <a:gd name="connsiteY10" fmla="*/ 599875 h 655882"/>
                    <a:gd name="connsiteX11" fmla="*/ 451401 w 902801"/>
                    <a:gd name="connsiteY11" fmla="*/ 655882 h 655882"/>
                    <a:gd name="connsiteX12" fmla="*/ 741 w 902801"/>
                    <a:gd name="connsiteY12" fmla="*/ 599875 h 655882"/>
                    <a:gd name="connsiteX13" fmla="*/ 0 w 902801"/>
                    <a:gd name="connsiteY13" fmla="*/ 599626 h 655882"/>
                    <a:gd name="connsiteX14" fmla="*/ 118551 w 902801"/>
                    <a:gd name="connsiteY14" fmla="*/ 559831 h 655882"/>
                    <a:gd name="connsiteX15" fmla="*/ 354632 w 902801"/>
                    <a:gd name="connsiteY15" fmla="*/ 327941 h 655882"/>
                    <a:gd name="connsiteX16" fmla="*/ 291291 w 902801"/>
                    <a:gd name="connsiteY16" fmla="*/ 200292 h 655882"/>
                    <a:gd name="connsiteX17" fmla="*/ 264648 w 902801"/>
                    <a:gd name="connsiteY17" fmla="*/ 180321 h 655882"/>
                    <a:gd name="connsiteX18" fmla="*/ 244875 w 902801"/>
                    <a:gd name="connsiteY18" fmla="*/ 148399 h 655882"/>
                    <a:gd name="connsiteX19" fmla="*/ 203452 w 902801"/>
                    <a:gd name="connsiteY19" fmla="*/ 103003 h 655882"/>
                    <a:gd name="connsiteX20" fmla="*/ 111408 w 902801"/>
                    <a:gd name="connsiteY20" fmla="*/ 34362 h 655882"/>
                    <a:gd name="connsiteX21" fmla="*/ 211712 w 902801"/>
                    <a:gd name="connsiteY21" fmla="*/ 14744 h 655882"/>
                    <a:gd name="connsiteX22" fmla="*/ 451401 w 902801"/>
                    <a:gd name="connsiteY22" fmla="*/ 0 h 6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2801" h="655882">
                      <a:moveTo>
                        <a:pt x="451401" y="0"/>
                      </a:moveTo>
                      <a:cubicBezTo>
                        <a:pt x="534869" y="0"/>
                        <a:pt x="615374" y="5162"/>
                        <a:pt x="691091" y="14744"/>
                      </a:cubicBezTo>
                      <a:lnTo>
                        <a:pt x="808392" y="37687"/>
                      </a:lnTo>
                      <a:lnTo>
                        <a:pt x="715762" y="106766"/>
                      </a:lnTo>
                      <a:cubicBezTo>
                        <a:pt x="699773" y="121945"/>
                        <a:pt x="685886" y="137152"/>
                        <a:pt x="674339" y="152161"/>
                      </a:cubicBezTo>
                      <a:lnTo>
                        <a:pt x="673141" y="154095"/>
                      </a:lnTo>
                      <a:lnTo>
                        <a:pt x="611512" y="200292"/>
                      </a:lnTo>
                      <a:cubicBezTo>
                        <a:pt x="570724" y="239526"/>
                        <a:pt x="548169" y="282662"/>
                        <a:pt x="548169" y="327941"/>
                      </a:cubicBezTo>
                      <a:cubicBezTo>
                        <a:pt x="548169" y="418500"/>
                        <a:pt x="638388" y="500485"/>
                        <a:pt x="784250" y="559831"/>
                      </a:cubicBezTo>
                      <a:lnTo>
                        <a:pt x="902801" y="599626"/>
                      </a:lnTo>
                      <a:lnTo>
                        <a:pt x="902062" y="599875"/>
                      </a:lnTo>
                      <a:cubicBezTo>
                        <a:pt x="773418" y="635235"/>
                        <a:pt x="618337" y="655882"/>
                        <a:pt x="451401" y="655882"/>
                      </a:cubicBezTo>
                      <a:cubicBezTo>
                        <a:pt x="284466" y="655882"/>
                        <a:pt x="129385" y="635235"/>
                        <a:pt x="741" y="599875"/>
                      </a:cubicBezTo>
                      <a:lnTo>
                        <a:pt x="0" y="599626"/>
                      </a:lnTo>
                      <a:lnTo>
                        <a:pt x="118551" y="559831"/>
                      </a:lnTo>
                      <a:cubicBezTo>
                        <a:pt x="264416" y="500485"/>
                        <a:pt x="354632" y="418500"/>
                        <a:pt x="354632" y="327941"/>
                      </a:cubicBezTo>
                      <a:cubicBezTo>
                        <a:pt x="354632" y="282662"/>
                        <a:pt x="332078" y="239526"/>
                        <a:pt x="291291" y="200292"/>
                      </a:cubicBezTo>
                      <a:lnTo>
                        <a:pt x="264648" y="180321"/>
                      </a:lnTo>
                      <a:lnTo>
                        <a:pt x="244875" y="148399"/>
                      </a:lnTo>
                      <a:cubicBezTo>
                        <a:pt x="233327" y="133389"/>
                        <a:pt x="219441" y="118182"/>
                        <a:pt x="203452" y="103003"/>
                      </a:cubicBezTo>
                      <a:lnTo>
                        <a:pt x="111408" y="34362"/>
                      </a:lnTo>
                      <a:lnTo>
                        <a:pt x="211712" y="14744"/>
                      </a:lnTo>
                      <a:cubicBezTo>
                        <a:pt x="287430" y="5162"/>
                        <a:pt x="367934" y="0"/>
                        <a:pt x="451401" y="0"/>
                      </a:cubicBezTo>
                      <a:close/>
                    </a:path>
                  </a:pathLst>
                </a:cu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F454860-CF97-4E0B-8166-126C849EB2FD}"/>
                    </a:ext>
                  </a:extLst>
                </p:cNvPr>
                <p:cNvSpPr/>
                <p:nvPr/>
              </p:nvSpPr>
              <p:spPr>
                <a:xfrm>
                  <a:off x="5734515" y="2099226"/>
                  <a:ext cx="902801" cy="892956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0C007537-8714-4A62-88BA-DD3A836C7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1498" y="2398068"/>
                <a:ext cx="368853" cy="43205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6E651C-A616-42E8-AF68-7D0496F98F6B}"/>
                  </a:ext>
                </a:extLst>
              </p:cNvPr>
              <p:cNvSpPr txBox="1"/>
              <p:nvPr/>
            </p:nvSpPr>
            <p:spPr>
              <a:xfrm>
                <a:off x="5182336" y="904197"/>
                <a:ext cx="3500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Ponto de entrada para a oferecer serviços de saúde à população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22D186-4369-45C1-9507-7BFBE4D1C401}"/>
                  </a:ext>
                </a:extLst>
              </p:cNvPr>
              <p:cNvSpPr txBox="1"/>
              <p:nvPr/>
            </p:nvSpPr>
            <p:spPr>
              <a:xfrm>
                <a:off x="5793529" y="1458219"/>
                <a:ext cx="35055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saúde, mortalidade reduzida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2E6C5D-9B1A-400E-AB65-DAA048DC5378}"/>
                  </a:ext>
                </a:extLst>
              </p:cNvPr>
              <p:cNvSpPr txBox="1"/>
              <p:nvPr/>
            </p:nvSpPr>
            <p:spPr>
              <a:xfrm>
                <a:off x="6511169" y="2047039"/>
                <a:ext cx="1961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aposta de investimento em saúde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A657D5-F019-488B-B138-B9156ECF6E58}"/>
                  </a:ext>
                </a:extLst>
              </p:cNvPr>
              <p:cNvSpPr txBox="1"/>
              <p:nvPr/>
            </p:nvSpPr>
            <p:spPr>
              <a:xfrm>
                <a:off x="7346653" y="2623802"/>
                <a:ext cx="14043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Intervenção a favor dos pobres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17DEE8-2613-431D-A6F3-5AEDC15A5E56}"/>
                  </a:ext>
                </a:extLst>
              </p:cNvPr>
              <p:cNvSpPr txBox="1"/>
              <p:nvPr/>
            </p:nvSpPr>
            <p:spPr>
              <a:xfrm>
                <a:off x="1099737" y="980719"/>
                <a:ext cx="36506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Reduzir carga de doença no futuros</a:t>
                </a:r>
              </a:p>
            </p:txBody>
          </p:sp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CC3A303C-6451-435F-84E0-87FEEAC725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1752" y="1100382"/>
                <a:ext cx="152611" cy="157734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B22CA2-4526-45B1-BC95-1CAE98017E2D}"/>
                  </a:ext>
                </a:extLst>
              </p:cNvPr>
              <p:cNvSpPr txBox="1"/>
              <p:nvPr/>
            </p:nvSpPr>
            <p:spPr>
              <a:xfrm>
                <a:off x="1772431" y="1385057"/>
                <a:ext cx="2522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Ganhos em produtividade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D31F766-5686-4B83-9DFF-E4AA623B22EC}"/>
                  </a:ext>
                </a:extLst>
              </p:cNvPr>
              <p:cNvSpPr txBox="1"/>
              <p:nvPr/>
            </p:nvSpPr>
            <p:spPr>
              <a:xfrm>
                <a:off x="2363578" y="1792832"/>
                <a:ext cx="31653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cognição, formação educacional, nutrição</a:t>
                </a:r>
              </a:p>
            </p:txBody>
          </p:sp>
        </p:grp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E8DCC66-E8A7-46B7-8580-32E324FD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6407" y="2110199"/>
            <a:ext cx="38457" cy="1712566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C693F5A-F7BF-44F2-B47B-FE7845B0B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419" y="1666573"/>
            <a:ext cx="59892" cy="2171020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58EC386-1C51-4469-AED3-6684CA062F32}"/>
              </a:ext>
            </a:extLst>
          </p:cNvPr>
          <p:cNvCxnSpPr>
            <a:cxnSpLocks/>
          </p:cNvCxnSpPr>
          <p:nvPr/>
        </p:nvCxnSpPr>
        <p:spPr>
          <a:xfrm rot="5400000">
            <a:off x="1835814" y="298780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707848-FF38-4C02-8417-77EE25EBCCA8}"/>
              </a:ext>
            </a:extLst>
          </p:cNvPr>
          <p:cNvCxnSpPr>
            <a:cxnSpLocks/>
          </p:cNvCxnSpPr>
          <p:nvPr/>
        </p:nvCxnSpPr>
        <p:spPr>
          <a:xfrm rot="5400000">
            <a:off x="5981191" y="322393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91FA243-0573-4F0F-896F-3507E3A11FBC}"/>
              </a:ext>
            </a:extLst>
          </p:cNvPr>
          <p:cNvCxnSpPr>
            <a:cxnSpLocks/>
          </p:cNvCxnSpPr>
          <p:nvPr/>
        </p:nvCxnSpPr>
        <p:spPr>
          <a:xfrm rot="5400000">
            <a:off x="7058713" y="3625106"/>
            <a:ext cx="564032" cy="125101"/>
          </a:xfrm>
          <a:prstGeom prst="bentConnector3">
            <a:avLst>
              <a:gd name="adj1" fmla="val 716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6131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58A-559A-4713-8213-7162F31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57846" cy="1143000"/>
          </a:xfrm>
        </p:spPr>
        <p:txBody>
          <a:bodyPr/>
          <a:lstStyle/>
          <a:p>
            <a:pPr algn="l" rtl="0"/>
            <a:r>
              <a:rPr lang="pt-PT" b="0" i="0" u="none" baseline="0" dirty="0"/>
              <a:t>A vacinação leva a uma redução na carga futura</a:t>
            </a:r>
            <a:r>
              <a:rPr lang="pt-PT" b="0" i="0" u="none" dirty="0"/>
              <a:t> da doença a</a:t>
            </a:r>
            <a:r>
              <a:rPr lang="pt-PT" b="0" i="0" u="none" baseline="0" dirty="0"/>
              <a:t>o sistema de saúde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0213-F697-4963-8E25-043BD540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51161"/>
          </a:xfrm>
        </p:spPr>
        <p:txBody>
          <a:bodyPr/>
          <a:lstStyle/>
          <a:p>
            <a:pPr algn="l" rtl="0"/>
            <a:r>
              <a:rPr lang="pt-PT" b="0" i="0" u="none" baseline="0" dirty="0"/>
              <a:t>Ao prevenir doenças infeciosas, a vacinação pode liberar recursos escassos de saúde para endereçar outras prioridades, inclusive as doenças não transmissíveis.</a:t>
            </a:r>
          </a:p>
          <a:p>
            <a:pPr lvl="1" algn="l" rtl="0"/>
            <a:endParaRPr lang="pt-PT" dirty="0"/>
          </a:p>
          <a:p>
            <a:pPr marL="0" indent="0" algn="l" rtl="0">
              <a:buNone/>
            </a:pP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1557-4042-4D25-A1EE-03563ED1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30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67A25E7-C6FC-4BBB-A283-A5EE8BC9853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68784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58A-559A-4713-8213-7162F31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3" y="176100"/>
            <a:ext cx="7845288" cy="1348753"/>
          </a:xfrm>
        </p:spPr>
        <p:txBody>
          <a:bodyPr>
            <a:normAutofit/>
          </a:bodyPr>
          <a:lstStyle/>
          <a:p>
            <a:pPr algn="l" rtl="0"/>
            <a:r>
              <a:rPr lang="pt-PT" sz="2000" b="0" i="0" u="none" baseline="0" dirty="0"/>
              <a:t>Os programas de vacinação são mais do que financiar vacinas: precisamos financiar de maneira adequada os custos operacionais do programas e estratégias de distribuição das</a:t>
            </a:r>
            <a:r>
              <a:rPr lang="pt-PT" sz="2000" b="0" i="0" u="none" dirty="0"/>
              <a:t> vacinas</a:t>
            </a:r>
            <a:endParaRPr lang="pt-PT" sz="2000" b="0" i="0" u="none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0213-F697-4963-8E25-043BD540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51161"/>
          </a:xfrm>
        </p:spPr>
        <p:txBody>
          <a:bodyPr/>
          <a:lstStyle/>
          <a:p>
            <a:pPr algn="l" rtl="0"/>
            <a:r>
              <a:rPr lang="pt-PT" b="0" i="0" u="none" baseline="0" dirty="0"/>
              <a:t>Os programas não dependem apenas das vacinas, mas sim de todos os elementos do programa para distribuí-las e administrá-las de forma efetiva e monitorar o progresso do programa:  </a:t>
            </a:r>
          </a:p>
          <a:p>
            <a:pPr lvl="1" algn="l" rtl="0"/>
            <a:r>
              <a:rPr lang="pt-PT" b="0" i="0" u="none" baseline="0" dirty="0"/>
              <a:t>sistemas de cadeia de frio e distribuição</a:t>
            </a:r>
          </a:p>
          <a:p>
            <a:pPr lvl="1" algn="l" rtl="0"/>
            <a:r>
              <a:rPr lang="pt-PT" b="0" i="0" u="none" baseline="0" dirty="0"/>
              <a:t>monitoramento e vigilância</a:t>
            </a:r>
          </a:p>
          <a:p>
            <a:pPr lvl="1" algn="l" rtl="0"/>
            <a:r>
              <a:rPr lang="pt-PT" b="0" i="0" u="none" baseline="0" dirty="0"/>
              <a:t>planejamento e supervisão de apoio</a:t>
            </a:r>
          </a:p>
          <a:p>
            <a:pPr lvl="1" algn="l" rtl="0"/>
            <a:r>
              <a:rPr lang="pt-PT" dirty="0"/>
              <a:t>t</a:t>
            </a:r>
            <a:r>
              <a:rPr lang="pt-PT" b="0" i="0" u="none" baseline="0" dirty="0"/>
              <a:t>reinamento e capacitação de pessoal</a:t>
            </a:r>
          </a:p>
          <a:p>
            <a:pPr lvl="1" algn="l" rtl="0"/>
            <a:r>
              <a:rPr lang="pt-PT" dirty="0"/>
              <a:t>atividades volantes</a:t>
            </a:r>
            <a:endParaRPr lang="pt-PT" b="0" i="0" u="none" baseline="0" dirty="0"/>
          </a:p>
          <a:p>
            <a:pPr lvl="1" algn="l" rtl="0"/>
            <a:endParaRPr lang="pt-PT" dirty="0"/>
          </a:p>
          <a:p>
            <a:pPr algn="l" rtl="0"/>
            <a:r>
              <a:rPr lang="pt-PT" b="0" i="0" u="none" baseline="0" dirty="0"/>
              <a:t>Os programas de vacinação dependem da existência de sistemas de atenção primária à saúde fortes</a:t>
            </a:r>
          </a:p>
          <a:p>
            <a:pPr marL="0" indent="0" algn="l" rtl="0">
              <a:buNone/>
            </a:pP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1557-4042-4D25-A1EE-03563ED1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31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67A25E7-C6FC-4BBB-A283-A5EE8BC9853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326518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06563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Utilizar os dados para mostrar que a vacinação no seu país atinge resultados eficientes (e ainda há mais a fazer)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92235"/>
              </p:ext>
            </p:extLst>
          </p:nvPr>
        </p:nvGraphicFramePr>
        <p:xfrm>
          <a:off x="457200" y="1417638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 dirty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/>
                        <a:t>Exemplo de análise hipotético: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Gastos no Programa Ampliado de Imunização, população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As vacinas são um investimento poderoso. Além disso, são baratas.  O nosso país gasta $0,76 per capita em vacinas PAI (Programa Ampliado de Imunização).  Isto permitiu-nos atingir ganhos consideráveis na saúde.  Aumentos moderados nos investimentos irão permitir ainda mais ganhos.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73849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endParaRPr lang="pt-P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pt-PT" sz="14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Poupança nos custos de internamento e outros exemplos de poupança no sistema de saúde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pt-PT" sz="14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PCV evita custos de internamento no tratamento da pneumonia e doenças invasivas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pt-PT" sz="14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vacinação HepB evita custos de tratamento de casos de cirrose e cancro do fígado</a:t>
                      </a:r>
                    </a:p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1842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32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E4A38701-78D7-4AAC-90C9-DAB7C68F6C7D}"/>
              </a:ext>
            </a:extLst>
          </p:cNvPr>
          <p:cNvSpPr/>
          <p:nvPr/>
        </p:nvSpPr>
        <p:spPr>
          <a:xfrm>
            <a:off x="8013119" y="59056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2836C-114D-431B-B61B-7FE33DA5C427}"/>
              </a:ext>
            </a:extLst>
          </p:cNvPr>
          <p:cNvSpPr txBox="1"/>
          <p:nvPr/>
        </p:nvSpPr>
        <p:spPr>
          <a:xfrm>
            <a:off x="506361" y="4606413"/>
            <a:ext cx="805753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b="0" i="0" u="none" baseline="0" dirty="0"/>
              <a:t>Poderão querer considerar a realização de estudos de custos dos programas nacionais para compreender melhor a variação de custos e o custo de </a:t>
            </a:r>
            <a:r>
              <a:rPr lang="pt-PT" dirty="0"/>
              <a:t>diferentes </a:t>
            </a:r>
            <a:r>
              <a:rPr lang="pt-PT" b="0" i="0" u="none" baseline="0" dirty="0"/>
              <a:t>estratégias </a:t>
            </a:r>
            <a:r>
              <a:rPr lang="pt-PT" dirty="0"/>
              <a:t>de vacinação</a:t>
            </a:r>
            <a:endParaRPr lang="pt-PT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877393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BB3AA8-EBB0-43C4-992A-CE04984C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83" y="2310787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/>
              <a:t>Mensagens essenciais para apoiar requisitos específicos de investimento para a vacinação em diferentes cenários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E5F2C-CFA6-4001-801E-012B6A50E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33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118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62122-9715-45BF-AF6B-8197EC9C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/>
              <a:t>Cenários que poderão beneficiar de mensagens específicas para apoiar o investimento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57422-7D7E-4578-A29C-6698088C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3975"/>
            <a:ext cx="8229600" cy="395020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pt-PT" b="0" i="0" u="none" baseline="0" dirty="0"/>
              <a:t>Apresentar os requisitos da transição Gavi aos tomadores de decisões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Apresentar requisitos de investimento na cadeia de frio aos tomadores de decisões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Apresentar evidências sobre a introdução de uma nova vacina aos tomadores de decisões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Apresentar evidências acerca da disponibilização oportuna de orçamento para a aquisição de vacinas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Apresentar evidências ao tomadores de decisões acerca da necessidade de aumentar o financiamento para melhorar a cobertura/equidade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Apresentar evidências aos tomadores de decisões acerca da segurança da vacinação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1705D-2CA3-4D85-A704-FFADC959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2459FD92-E8AB-4F86-BA9A-090210CAFD7B}" type="slidenum">
              <a:rPr>
                <a:latin typeface="Arial"/>
                <a:cs typeface="Arial"/>
              </a:rPr>
              <a:pPr algn="l"/>
              <a:t>34</a:t>
            </a:fld>
            <a:r>
              <a:rPr lang="pt-PT" b="0" i="0" u="none" baseline="0">
                <a:latin typeface="Arial"/>
                <a:cs typeface="Arial"/>
              </a:rPr>
              <a:t> | www.lnct.global</a:t>
            </a:r>
            <a:endParaRPr lang="pt-P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26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056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Apresentar os requisitos da transição Gavi aos</a:t>
            </a:r>
            <a:br>
              <a:rPr lang="pt-PT" b="0" i="0" u="none" baseline="0" dirty="0"/>
            </a:br>
            <a:r>
              <a:rPr lang="pt-PT" b="0" i="0" u="none" baseline="0" dirty="0"/>
              <a:t>tomadores de decisões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056"/>
            <a:ext cx="8229600" cy="429439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pt-PT" b="0" i="0" u="none" baseline="0" dirty="0"/>
              <a:t>A transição Gavi requer uma aumento rápido no co-financiamento governamental </a:t>
            </a:r>
            <a:r>
              <a:rPr lang="pt-PT" b="0" i="1" u="none" baseline="0" dirty="0"/>
              <a:t>{modificar consoante a posição do vosso país}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transição é determinada pela política Gavi de elegibilidade: o calendário não é negociável</a:t>
            </a:r>
          </a:p>
          <a:p>
            <a:pPr marL="0" indent="0" algn="l" rtl="0">
              <a:buNone/>
            </a:pPr>
            <a:endParaRPr lang="pt-PT" dirty="0"/>
          </a:p>
          <a:p>
            <a:pPr algn="l" rtl="0"/>
            <a:r>
              <a:rPr lang="pt-PT" b="0" i="0" u="none" baseline="0" dirty="0"/>
              <a:t>O suporte Gavi ajudou o país a introduzir X vacinas que salvam vidas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Estas vacinas têm um alto retorno sobre o investimento</a:t>
            </a:r>
          </a:p>
          <a:p>
            <a:pPr marL="0" indent="0" algn="l" rtl="0">
              <a:buNone/>
            </a:pPr>
            <a:endParaRPr lang="pt-PT" dirty="0"/>
          </a:p>
          <a:p>
            <a:pPr algn="l" rtl="0"/>
            <a:r>
              <a:rPr lang="pt-PT" b="0" i="0" u="none" baseline="0" dirty="0">
                <a:solidFill>
                  <a:schemeClr val="tx1"/>
                </a:solidFill>
              </a:rPr>
              <a:t>Retirar uma vacina do atual calendário teria consequências, potencialmente mais caras, negativas na saúde e na economia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algn="l" rtl="0"/>
            <a:r>
              <a:rPr lang="pt-PT" b="0" i="0" u="none" baseline="0" dirty="0">
                <a:solidFill>
                  <a:schemeClr val="tx1"/>
                </a:solidFill>
              </a:rPr>
              <a:t>A cobertura e a equidade precisam ser mantidas ou aumentadas, o que irá requerer recursos adicionais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algn="l" rtl="0"/>
            <a:r>
              <a:rPr lang="pt-PT" b="0" i="0" u="none" baseline="0" dirty="0"/>
              <a:t>Apresentar os requisitos orçamentários projetados ao longo dos próximos anos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lvl="1" algn="l" rtl="0"/>
            <a:endParaRPr lang="pt-PT" dirty="0">
              <a:solidFill>
                <a:schemeClr val="tx1"/>
              </a:solidFill>
            </a:endParaRP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35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E0BCB324-0494-41FA-938E-A18FE3DC62CB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2712332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Apresentar requisitos de investimento na cadeia de frio aos tomadores de decisões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35808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pt-PT" b="0" i="0" u="none" baseline="0" dirty="0"/>
              <a:t>Pedimos $$ em 2018 e $$ em 2019 para investimentos na cadeia de frio. A modernização da nossa cadeia de frio com equipamento de alta performance irá:</a:t>
            </a:r>
          </a:p>
          <a:p>
            <a:pPr marL="0" indent="0" algn="l" rtl="0">
              <a:buNone/>
            </a:pPr>
            <a:endParaRPr lang="pt-PT" dirty="0"/>
          </a:p>
          <a:p>
            <a:pPr algn="l" rtl="0"/>
            <a:r>
              <a:rPr lang="pt-PT" b="0" i="0" u="none" baseline="0" dirty="0"/>
              <a:t>Reduzir os custos recorrentes, ao reduzir a dependência de querosene, baterias solar substituíveis e pacotes de gelo</a:t>
            </a:r>
          </a:p>
          <a:p>
            <a:endParaRPr lang="pt-PT" dirty="0"/>
          </a:p>
          <a:p>
            <a:pPr algn="l" rtl="0"/>
            <a:r>
              <a:rPr lang="pt-PT" b="0" i="0" u="none" baseline="0" dirty="0">
                <a:solidFill>
                  <a:schemeClr val="tx1"/>
                </a:solidFill>
              </a:rPr>
              <a:t>Salvaguardar o nosso investimento em vacinação ao </a:t>
            </a:r>
            <a:r>
              <a:rPr lang="pt-PT" b="0" i="0" u="none" baseline="0" dirty="0"/>
              <a:t>reduzir o desperdício de vacinas (os equipamentos de cadeia de frio pouco fiáveis expõem as vacinas a calor/frio excessivo levando a um desperdício dispendioso)</a:t>
            </a:r>
          </a:p>
          <a:p>
            <a:endParaRPr lang="pt-PT" dirty="0"/>
          </a:p>
          <a:p>
            <a:r>
              <a:rPr lang="pt-PT" b="0" i="0" u="none" baseline="0" dirty="0"/>
              <a:t>Ajudar a melhorar a cobertura e a equidade. As novas tecnologias de arrefecimento passivo irão estender o alcance geográfico da nossa cadeia de frio, permitindo a implementação de instalações para armazenar vacinas com </a:t>
            </a:r>
            <a:r>
              <a:rPr lang="pt-PT" dirty="0"/>
              <a:t>segurança em áreas remotas.</a:t>
            </a:r>
            <a:endParaRPr lang="pt-PT" b="0" i="0" u="none" baseline="0" dirty="0"/>
          </a:p>
          <a:p>
            <a:pPr marL="0" indent="0" algn="l" rtl="0">
              <a:buNone/>
            </a:pPr>
            <a:endParaRPr lang="pt-PT" dirty="0"/>
          </a:p>
          <a:p>
            <a:pPr lvl="1" algn="l" rtl="0"/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36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F251D92-CA97-4346-B798-91EEA01FEC2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725137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4694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Apresentar evidências sobre a introdução de uma nova vacina aos tomadores de decisões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10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PT" b="0" i="0" u="none" baseline="0" dirty="0"/>
              <a:t>A vacina XX irá reduzir a morbidade e a mortalidade em YY e ZZ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 XX irá poupar $$$ anualmente ao reduzir as consultas de ambulatório e internamentos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As nossa análises indicam que a vacina será altamente custo-efetiva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 XX irá impulsionar o crescimento económico ao aumentar a produtividade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 XX é recomendada pelo nosso Grupo Técnico Consultivo Nacional sobre Vacinação e pela OMS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nossos países vizinhos ____ e ____ já introduziram esta vacina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37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A22F2EE-F0F4-488E-8F29-966F00476F7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3004758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Apresentar evidências para liberação oportuna do  orçamento para a aquisição de vacinas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44173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 aquisição de vacinas tem de ser planeada com bastante antecedência.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Serviços de Aquisição da UNICEF requerem pré-pagamento antes de expedir as encomendas.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Atrasos na libertação de fundos podem levar a interrupções no abastecimento, colocando</a:t>
            </a:r>
            <a:r>
              <a:rPr lang="pt-PT" b="0" i="0" u="none" dirty="0"/>
              <a:t> </a:t>
            </a:r>
            <a:r>
              <a:rPr lang="pt-PT" b="0" i="0" u="none" baseline="0" dirty="0"/>
              <a:t>crianças em risco.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melhor prática é a disponibilização dos recursos para a aquisição de vacinas por volta do primeiro trimestre do ano fiscal  </a:t>
            </a:r>
          </a:p>
          <a:p>
            <a:pPr marL="0" indent="0" algn="l" rtl="0">
              <a:buNone/>
            </a:pP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38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72AE40C-C0AB-4C47-9782-D705A3CABBC6}"/>
              </a:ext>
            </a:extLst>
          </p:cNvPr>
          <p:cNvSpPr/>
          <p:nvPr/>
        </p:nvSpPr>
        <p:spPr>
          <a:xfrm>
            <a:off x="7929677" y="117579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4104738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/>
              <a:t>Apresentar evidências ao tomadores de decisões acerca da necessidade de aumentar o financiamento para melhorar a cobertura/equidade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405261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Temos bolsões</a:t>
            </a:r>
            <a:r>
              <a:rPr lang="en-US" b="0" i="0" u="none" baseline="0" dirty="0"/>
              <a:t>/</a:t>
            </a:r>
            <a:r>
              <a:rPr lang="pt-PT" b="0" i="0" u="none" baseline="0" dirty="0"/>
              <a:t>grupos com baixas coberturas vacinais</a:t>
            </a:r>
            <a:r>
              <a:rPr lang="pt-PT" b="0" i="0" u="none" dirty="0"/>
              <a:t> </a:t>
            </a:r>
            <a:r>
              <a:rPr lang="pt-PT" b="0" i="0" u="none" baseline="0" dirty="0"/>
              <a:t>em favelas urbanas, entre grupos nómadas, ..... </a:t>
            </a:r>
            <a:r>
              <a:rPr lang="pt-PT" b="0" i="1" u="none" baseline="0" dirty="0"/>
              <a:t>{inserir os detalhes específicos para o país…}</a:t>
            </a:r>
          </a:p>
          <a:p>
            <a:endParaRPr lang="pt-PT" i="1" dirty="0"/>
          </a:p>
          <a:p>
            <a:pPr algn="l" rtl="0"/>
            <a:r>
              <a:rPr lang="pt-PT" b="0" i="0" u="none" baseline="0" dirty="0"/>
              <a:t>Para atingir estas populações precisamos de: (a abordagem será específica ao país...)</a:t>
            </a:r>
          </a:p>
          <a:p>
            <a:pPr lvl="1" algn="l" rtl="0"/>
            <a:r>
              <a:rPr lang="pt-PT" b="0" i="0" u="none" baseline="0" dirty="0"/>
              <a:t>Mais investimento geral para aten</a:t>
            </a:r>
            <a:r>
              <a:rPr lang="pt-BR" b="0" i="0" u="none" baseline="0" dirty="0"/>
              <a:t>ção</a:t>
            </a:r>
            <a:r>
              <a:rPr lang="pt-BR" b="0" i="0" u="none" dirty="0"/>
              <a:t> </a:t>
            </a:r>
            <a:r>
              <a:rPr lang="pt-PT" b="0" i="0" u="none" baseline="0" dirty="0"/>
              <a:t>primária à saúde?</a:t>
            </a:r>
          </a:p>
          <a:p>
            <a:pPr lvl="1" algn="l" rtl="0"/>
            <a:r>
              <a:rPr lang="pt-PT" b="0" i="0" u="none" baseline="0" dirty="0"/>
              <a:t>Mais fundos para implementação de novas intervenções com base na comunidade em certas zonas?</a:t>
            </a:r>
          </a:p>
          <a:p>
            <a:pPr lvl="1" algn="l" rtl="0"/>
            <a:r>
              <a:rPr lang="pt-PT" b="0" i="0" u="none" baseline="0" dirty="0"/>
              <a:t>Atualização da cadeia de frio...?</a:t>
            </a:r>
          </a:p>
          <a:p>
            <a:pPr lvl="1" algn="l" rtl="0"/>
            <a:r>
              <a:rPr lang="pt-PT" b="0" i="0" u="none" baseline="0" dirty="0"/>
              <a:t>Medidas de mobilização social para aumentar a </a:t>
            </a:r>
            <a:r>
              <a:rPr lang="pt-PT" dirty="0"/>
              <a:t>procura</a:t>
            </a:r>
            <a:r>
              <a:rPr lang="en-US" dirty="0"/>
              <a:t>/</a:t>
            </a: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vacinas</a:t>
            </a:r>
            <a:r>
              <a:rPr lang="pt-PT" b="0" i="0" u="none" baseline="0" dirty="0"/>
              <a:t>?</a:t>
            </a:r>
          </a:p>
          <a:p>
            <a:pPr lvl="1" algn="l" rtl="0"/>
            <a:r>
              <a:rPr lang="pt-PT" b="0" i="0" u="none" baseline="0" dirty="0"/>
              <a:t>Etc.</a:t>
            </a:r>
          </a:p>
          <a:p>
            <a:pPr lvl="1" algn="l" rtl="0"/>
            <a:endParaRPr lang="pt-PT" dirty="0"/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39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4A7E6FE-274D-44EE-99F4-51E6B223AE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64182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708BD7-7DBD-4CEC-8749-E384D204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Porque as necessidade</a:t>
            </a:r>
            <a:r>
              <a:rPr lang="pt-PT" b="0" i="0" u="none" dirty="0"/>
              <a:t> do programa de </a:t>
            </a:r>
            <a:r>
              <a:rPr lang="pt-PT" b="0" i="0" u="none" baseline="0" dirty="0"/>
              <a:t>vacinação aumentam ao longo do tempo?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29E943-26B6-40E4-8344-5C70071E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4714"/>
            <a:ext cx="8229600" cy="4272076"/>
          </a:xfrm>
        </p:spPr>
        <p:txBody>
          <a:bodyPr>
            <a:norm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sz="1800" b="0" i="0" u="none" baseline="0" dirty="0">
                <a:solidFill>
                  <a:schemeClr val="tx1"/>
                </a:solidFill>
              </a:rPr>
              <a:t>Aumento rápido no co-financiamento de vacinas durante a transição Gavi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pt-PT" sz="1800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sz="1800" b="0" i="0" u="none" baseline="0" dirty="0">
                <a:solidFill>
                  <a:schemeClr val="tx1"/>
                </a:solidFill>
              </a:rPr>
              <a:t>Atualização da cadeia de frio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pt-PT" sz="1800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sz="1800" b="0" i="0" u="none" baseline="0" dirty="0">
                <a:solidFill>
                  <a:schemeClr val="tx1"/>
                </a:solidFill>
              </a:rPr>
              <a:t>Introdução de novas vacinas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pt-PT" sz="1800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sz="1800" b="0" i="0" u="none" baseline="0" dirty="0">
                <a:solidFill>
                  <a:schemeClr val="tx1"/>
                </a:solidFill>
              </a:rPr>
              <a:t>Outras medidas para melhorar a cobertura, atingir populações especiais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pt-PT" sz="1800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sz="1800" b="0" i="0" u="none" baseline="0" dirty="0">
                <a:solidFill>
                  <a:schemeClr val="tx1"/>
                </a:solidFill>
              </a:rPr>
              <a:t>Aumento da coorte de nascimentos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pt-PT" sz="1800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sz="1800" b="0" i="0" u="none" baseline="0" dirty="0">
                <a:solidFill>
                  <a:schemeClr val="tx1"/>
                </a:solidFill>
              </a:rPr>
              <a:t>Maior atenção ao financiamento adequado de custos operacionais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8F8E3-B8A3-4D16-9A4A-9F2F1DA3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2459FD92-E8AB-4F86-BA9A-090210CAFD7B}" type="slidenum">
              <a:rPr>
                <a:latin typeface="Arial"/>
                <a:cs typeface="Arial"/>
              </a:rPr>
              <a:pPr algn="l"/>
              <a:t>4</a:t>
            </a:fld>
            <a:r>
              <a:rPr lang="pt-PT" b="0" i="0" u="none" baseline="0">
                <a:latin typeface="Arial"/>
                <a:cs typeface="Arial"/>
              </a:rPr>
              <a:t> | www.lnct.global</a:t>
            </a:r>
            <a:endParaRPr lang="pt-P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269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9201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Precisamos </a:t>
            </a:r>
            <a:r>
              <a:rPr lang="pt-PT" dirty="0"/>
              <a:t>alcan</a:t>
            </a:r>
            <a:r>
              <a:rPr lang="pt-BR" dirty="0"/>
              <a:t>çar </a:t>
            </a:r>
            <a:r>
              <a:rPr lang="pt-PT" b="0" i="0" u="none" baseline="0" dirty="0"/>
              <a:t>coberturas mais altas para conter a disseminação de doenças contagiosas: Como é que as vacinas protegem a nossa população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40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87" b="1179"/>
          <a:stretch/>
        </p:blipFill>
        <p:spPr>
          <a:xfrm>
            <a:off x="657716" y="2406083"/>
            <a:ext cx="8139276" cy="317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180258" y="5464077"/>
            <a:ext cx="432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100" b="0" i="0" u="none" baseline="0" dirty="0"/>
              <a:t>Fonte:  National Institute of Allergy and Infectious Diseases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6DFC4-2956-401E-8462-17947F01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388766" y="1527363"/>
            <a:ext cx="8693839" cy="719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1376" y="1702255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 mas saudável na mesma</a:t>
            </a:r>
            <a:endParaRPr lang="en-US" sz="1200" b="1" dirty="0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10FA85C-7476-45D7-B09C-A2503840EA6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330" y="170838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vacinado e</a:t>
            </a:r>
            <a:br>
              <a:rPr lang="pt-PT" sz="1200" b="1" dirty="0"/>
            </a:br>
            <a:r>
              <a:rPr lang="pt-PT" sz="1200" b="1" dirty="0"/>
              <a:t>saudável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42436" y="170838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vacinado, doente e contagioso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8030" y="3468252"/>
            <a:ext cx="12291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A maioria da população é vacinada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9116" y="4511441"/>
            <a:ext cx="13227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A disseminação de doenças contagiosas é contida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49482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7574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Uma baixa cobertura significa que as doenças contagiosas conseguem espalhar-se rapidamente pela população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41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t="37023" r="-43" b="32645"/>
          <a:stretch/>
        </p:blipFill>
        <p:spPr>
          <a:xfrm>
            <a:off x="854038" y="2256145"/>
            <a:ext cx="8139276" cy="3045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376580" y="5301260"/>
            <a:ext cx="432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100" b="0" i="0" u="none" baseline="0"/>
              <a:t>Fonte:  National Institute of Allergy and Infectious Diseases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2662F-7CD8-4BD9-9638-E79A1B27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457200" y="1417638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3C9679D-A5FB-4E43-8718-BA04A34981A5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2892" y="158634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 mas saudável na mesma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82604" y="1592473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vacinado e</a:t>
            </a:r>
            <a:br>
              <a:rPr lang="pt-PT" sz="1200" b="1" dirty="0"/>
            </a:br>
            <a:r>
              <a:rPr lang="pt-PT" sz="1200" b="1" dirty="0"/>
              <a:t>saudável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32589" y="1592473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vacinado, doente e contagioso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6820" y="3287946"/>
            <a:ext cx="12291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Parte da população é vacinada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40938" y="4279619"/>
            <a:ext cx="1322784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Doenças contagiosas espalham-se por parte da população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789892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3B23-0D56-4FA2-A923-0ADEF571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11" y="289023"/>
            <a:ext cx="7627410" cy="807913"/>
          </a:xfrm>
        </p:spPr>
        <p:txBody>
          <a:bodyPr>
            <a:noAutofit/>
          </a:bodyPr>
          <a:lstStyle/>
          <a:p>
            <a:pPr algn="l" rtl="0"/>
            <a:r>
              <a:rPr lang="pt-PT" sz="2200" b="0" i="0" u="none" baseline="0" dirty="0"/>
              <a:t>Apresentar evidências para sustentar o compromisso e o investimento ao longo do tempo...</a:t>
            </a:r>
            <a:br>
              <a:rPr lang="pt-PT" sz="2200" dirty="0"/>
            </a:br>
            <a:endParaRPr lang="pt-PT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AEFE-D95C-42B8-AA3B-D6B12773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853217"/>
            <a:ext cx="3842426" cy="38452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pt-PT" sz="1600" b="1" i="0" u="none" baseline="0" dirty="0"/>
              <a:t>Japão, 1979, Tosse convulsa*</a:t>
            </a:r>
          </a:p>
          <a:p>
            <a:pPr marL="0" indent="0" algn="l" rtl="0">
              <a:buNone/>
            </a:pPr>
            <a:r>
              <a:rPr lang="pt-PT" sz="1600" b="0" i="0" u="none" baseline="0" dirty="0"/>
              <a:t>A taxa de vacinação caiu de 80% em 1974 para 10% em 1976</a:t>
            </a:r>
          </a:p>
          <a:p>
            <a:pPr marL="0" indent="0" algn="l" rtl="0">
              <a:buNone/>
            </a:pPr>
            <a:r>
              <a:rPr lang="pt-PT" sz="1600" b="0" i="0" u="none" baseline="0" dirty="0"/>
              <a:t>Resultado: 13 000 casos / 41 mortes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pt-PT" sz="1600" dirty="0"/>
          </a:p>
          <a:p>
            <a:pPr marL="0" indent="0" algn="l" rtl="0">
              <a:spcBef>
                <a:spcPts val="0"/>
              </a:spcBef>
              <a:buNone/>
            </a:pPr>
            <a:endParaRPr lang="pt-PT" sz="1600" dirty="0"/>
          </a:p>
          <a:p>
            <a:pPr marL="0" indent="0" algn="l" rtl="0">
              <a:buNone/>
            </a:pPr>
            <a:r>
              <a:rPr lang="pt-PT" sz="1600" b="1" i="0" u="none" baseline="0" dirty="0"/>
              <a:t>Antiga União Soviética, 1990-1999, Difteria**</a:t>
            </a:r>
          </a:p>
          <a:p>
            <a:pPr marL="0" indent="0" algn="l" rtl="0">
              <a:buNone/>
            </a:pPr>
            <a:r>
              <a:rPr lang="pt-PT" sz="1600" b="0" i="0" u="none" baseline="0" dirty="0"/>
              <a:t>Desagregação dos serviços de saúde pública</a:t>
            </a:r>
          </a:p>
          <a:p>
            <a:pPr marL="0" indent="0" algn="l" rtl="0">
              <a:buNone/>
            </a:pPr>
            <a:r>
              <a:rPr lang="pt-PT" sz="1600" b="0" i="0" u="none" baseline="0" dirty="0"/>
              <a:t>Resultado: 150 000 casos / 5 000 mortes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pt-PT" sz="1600" b="1" dirty="0"/>
          </a:p>
          <a:p>
            <a:pPr marL="0" indent="0" algn="l" rtl="0">
              <a:spcBef>
                <a:spcPts val="0"/>
              </a:spcBef>
              <a:buNone/>
            </a:pPr>
            <a:endParaRPr lang="pt-PT" sz="1600" b="1" dirty="0"/>
          </a:p>
          <a:p>
            <a:pPr marL="0" indent="0" algn="l" rtl="0">
              <a:spcBef>
                <a:spcPts val="0"/>
              </a:spcBef>
              <a:buNone/>
            </a:pPr>
            <a:r>
              <a:rPr lang="pt-PT" sz="1600" b="1" i="0" u="none" baseline="0" dirty="0"/>
              <a:t>Suécia, 1979-1996, Tosse convulsa</a:t>
            </a:r>
            <a:r>
              <a:rPr lang="pt-PT" sz="1600" b="1" i="0" u="none" baseline="0" dirty="0">
                <a:latin typeface="Calibri" panose="020F0502020204030204" pitchFamily="34" charset="0"/>
              </a:rPr>
              <a:t>***</a:t>
            </a:r>
            <a:endParaRPr lang="pt-PT" sz="1600" b="1" dirty="0"/>
          </a:p>
          <a:p>
            <a:pPr marL="0" indent="0" algn="l" rtl="0">
              <a:spcBef>
                <a:spcPts val="480"/>
              </a:spcBef>
              <a:buNone/>
            </a:pPr>
            <a:r>
              <a:rPr lang="pt-PT" sz="1600" b="0" i="0" u="none" baseline="0" dirty="0"/>
              <a:t>Lapso governamental na vacinação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pt-PT" sz="1600" b="0" i="0" u="none" baseline="0" dirty="0"/>
              <a:t>Resultado: 60% de infetados abaixo de 10 anos de idade</a:t>
            </a:r>
          </a:p>
          <a:p>
            <a:pPr marL="0" indent="0" algn="l" rtl="0">
              <a:buNone/>
            </a:pPr>
            <a:endParaRPr lang="pt-PT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6CBEAF-B91C-40B3-99DD-D548C1EFCE86}"/>
              </a:ext>
            </a:extLst>
          </p:cNvPr>
          <p:cNvSpPr txBox="1">
            <a:spLocks/>
          </p:cNvSpPr>
          <p:nvPr/>
        </p:nvSpPr>
        <p:spPr>
          <a:xfrm>
            <a:off x="4535424" y="1853217"/>
            <a:ext cx="4007796" cy="384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pt-PT" sz="1600" b="0" i="0" kern="1200">
                <a:solidFill>
                  <a:srgbClr val="313231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pt-PT" sz="1600" b="1" i="0" u="none" baseline="0"/>
              <a:t>Irlanda, 2000, Sarampo</a:t>
            </a:r>
            <a:r>
              <a:rPr lang="pt-PT" sz="1600" b="1" i="0" u="none" baseline="0">
                <a:latin typeface="Calibri" panose="020F0502020204030204" pitchFamily="34" charset="0"/>
              </a:rPr>
              <a:t>†</a:t>
            </a:r>
            <a:endParaRPr lang="pt-PT" sz="1600" b="1" dirty="0"/>
          </a:p>
          <a:p>
            <a:pPr marL="0" indent="0" algn="l" rtl="0">
              <a:buNone/>
            </a:pPr>
            <a:r>
              <a:rPr lang="pt-PT" sz="1600" b="0" i="0" u="none" baseline="0"/>
              <a:t>Recusa de vacinação </a:t>
            </a:r>
          </a:p>
          <a:p>
            <a:pPr marL="0" indent="0" algn="l" rtl="0">
              <a:buNone/>
            </a:pPr>
            <a:r>
              <a:rPr lang="pt-PT" sz="1600" b="0" i="0" u="none" baseline="0"/>
              <a:t>Resultado: 300 casos / 3 mortes infantis</a:t>
            </a:r>
          </a:p>
          <a:p>
            <a:pPr marL="0" indent="0" algn="l" rtl="0">
              <a:buNone/>
            </a:pPr>
            <a:endParaRPr lang="pt-PT" sz="1600" dirty="0"/>
          </a:p>
          <a:p>
            <a:pPr marL="0" indent="0" algn="l" rtl="0">
              <a:buNone/>
            </a:pPr>
            <a:r>
              <a:rPr lang="pt-PT" sz="1600" b="1" i="0" u="none" baseline="0"/>
              <a:t>Vietname, 2013, HepB</a:t>
            </a:r>
            <a:r>
              <a:rPr lang="pt-PT" sz="1600" b="1" i="0" u="none" baseline="0">
                <a:latin typeface="Calibri" panose="020F0502020204030204" pitchFamily="34" charset="0"/>
              </a:rPr>
              <a:t>‡</a:t>
            </a:r>
            <a:endParaRPr lang="pt-PT" sz="1600" b="1" dirty="0"/>
          </a:p>
          <a:p>
            <a:pPr marL="0" indent="0" algn="l" rtl="0">
              <a:buNone/>
            </a:pPr>
            <a:r>
              <a:rPr lang="pt-PT" sz="1600" b="0" i="0" u="none" baseline="0"/>
              <a:t>Redução na cobertura após publicidade à volta de eventos adversos posvacunales para a vacina pentavalente </a:t>
            </a:r>
          </a:p>
          <a:p>
            <a:pPr marL="0" indent="0" algn="l" rtl="0">
              <a:buNone/>
            </a:pPr>
            <a:endParaRPr lang="pt-PT" sz="1600" dirty="0"/>
          </a:p>
          <a:p>
            <a:pPr marL="0" indent="0" algn="l" rtl="0">
              <a:buNone/>
            </a:pPr>
            <a:r>
              <a:rPr lang="pt-PT" sz="1600" b="0" i="0" u="none" baseline="0"/>
              <a:t>Resultados esperados de um ano de baixa na cobertura: Na coorte de nascimentos de 2013 mais de 17 000 futuras mortes por infeção com a hepatite B crónica (cancro do fígado, cirrose) e mais de 90 000 infeções crónicas.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59C8E-43AB-404F-905A-A41257095F8A}"/>
              </a:ext>
            </a:extLst>
          </p:cNvPr>
          <p:cNvSpPr txBox="1"/>
          <p:nvPr/>
        </p:nvSpPr>
        <p:spPr>
          <a:xfrm>
            <a:off x="2082906" y="6173312"/>
            <a:ext cx="3296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1000" b="0" i="0" u="none" baseline="0"/>
              <a:t>*  </a:t>
            </a:r>
            <a:r>
              <a:rPr lang="pt-PT" sz="1000" b="0" i="0" u="none" baseline="0">
                <a:hlinkClick r:id="rId2"/>
              </a:rPr>
              <a:t>https://www.cdc.gov/vaccines/vac-gen/why.htm</a:t>
            </a:r>
            <a:endParaRPr lang="pt-PT" sz="1000" dirty="0"/>
          </a:p>
          <a:p>
            <a:pPr algn="l" rtl="0"/>
            <a:r>
              <a:rPr lang="pt-PT" sz="1000" b="0" i="0" u="none" baseline="0"/>
              <a:t>** </a:t>
            </a:r>
            <a:r>
              <a:rPr lang="pt-PT" sz="1000" b="0" i="0" u="none" baseline="0">
                <a:hlinkClick r:id="rId3"/>
              </a:rPr>
              <a:t>https://wwwnc.cdc.gov/eid/article/4/4/98-0404_article</a:t>
            </a:r>
            <a:endParaRPr lang="pt-PT" sz="1000" dirty="0"/>
          </a:p>
          <a:p>
            <a:pPr algn="l" rtl="0"/>
            <a:r>
              <a:rPr lang="pt-PT" sz="1000" b="1" i="0" u="none" baseline="0">
                <a:latin typeface="+mj-lt"/>
              </a:rPr>
              <a:t>***</a:t>
            </a:r>
            <a:r>
              <a:rPr lang="pt-PT" sz="1000" b="0" i="0" u="none" baseline="0">
                <a:latin typeface="+mj-lt"/>
                <a:hlinkClick r:id="rId4"/>
              </a:rPr>
              <a:t>https://www.ncbi.nlm.nih.gov/pubmed/8483621</a:t>
            </a:r>
            <a:endParaRPr lang="pt-PT" sz="1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6B264-0311-40F3-85F6-8BCFB13F08F9}"/>
              </a:ext>
            </a:extLst>
          </p:cNvPr>
          <p:cNvSpPr txBox="1"/>
          <p:nvPr/>
        </p:nvSpPr>
        <p:spPr>
          <a:xfrm>
            <a:off x="5554609" y="617331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1000" b="1" i="0" u="none" baseline="0">
                <a:latin typeface="Calibri" panose="020F0502020204030204" pitchFamily="34" charset="0"/>
              </a:rPr>
              <a:t>† </a:t>
            </a:r>
            <a:r>
              <a:rPr lang="pt-PT" sz="1000" b="0" i="0" u="none" baseline="0">
                <a:hlinkClick r:id="rId5"/>
              </a:rPr>
              <a:t>https://www.ncbi.nlm.nih.gov/pubmed/12867830</a:t>
            </a:r>
            <a:r>
              <a:rPr lang="pt-PT" sz="1000" b="0" i="0" u="none" baseline="0"/>
              <a:t> </a:t>
            </a:r>
          </a:p>
          <a:p>
            <a:pPr algn="l" rtl="0"/>
            <a:r>
              <a:rPr lang="pt-PT" sz="1000" b="1" i="0" u="none" baseline="0">
                <a:latin typeface="Calibri" panose="020F0502020204030204" pitchFamily="34" charset="0"/>
              </a:rPr>
              <a:t>‡ </a:t>
            </a:r>
            <a:r>
              <a:rPr lang="pt-PT" sz="1000" b="0" i="0" u="none" baseline="0">
                <a:latin typeface="+mj-lt"/>
                <a:hlinkClick r:id="rId6"/>
              </a:rPr>
              <a:t>https://www.ncbi.nlm.nih.gov/pubmed/26055296</a:t>
            </a:r>
            <a:r>
              <a:rPr lang="pt-PT" sz="1000" b="0" i="0" u="none" baseline="0">
                <a:latin typeface="+mj-lt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0FDE-D8D5-41C4-9985-3607DE2F898E}"/>
              </a:ext>
            </a:extLst>
          </p:cNvPr>
          <p:cNvSpPr txBox="1"/>
          <p:nvPr/>
        </p:nvSpPr>
        <p:spPr>
          <a:xfrm>
            <a:off x="491612" y="1215660"/>
            <a:ext cx="83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2000" b="1" i="0" u="none" baseline="0"/>
              <a:t>Quando os programas vacilam, seguem-se consequências desastrosas...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FF4FFD6-9AB9-49D0-A01B-922E03AA7927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1699803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13955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Apresentar evidências aos tomadores de decisões acerca de segurança das vacinas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7"/>
            <a:ext cx="8468139" cy="436868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pt-PT" b="0" i="0" u="none" baseline="0" dirty="0"/>
              <a:t>As vacinas são seguras.</a:t>
            </a:r>
          </a:p>
          <a:p>
            <a:pPr lvl="1" algn="l" rtl="0"/>
            <a:r>
              <a:rPr lang="pt-PT" b="0" i="0" u="none" baseline="0" dirty="0"/>
              <a:t>O licenciamento de uma vacina requer avaliações e testes exaustivos para certificar que tanto é segura como eficaz. </a:t>
            </a:r>
          </a:p>
          <a:p>
            <a:pPr lvl="1" algn="l" rtl="0"/>
            <a:r>
              <a:rPr lang="pt-PT" b="0" i="0" u="none" baseline="0" dirty="0"/>
              <a:t>Após a pré-qualificação e o licenciamento, a OMS continua a monitorizar a vacina. Qualquer efeito secundário grave é reportado e exaustivamente investigado.</a:t>
            </a:r>
          </a:p>
          <a:p>
            <a:pPr lvl="1" algn="l" rtl="0"/>
            <a:endParaRPr lang="pt-PT" dirty="0"/>
          </a:p>
          <a:p>
            <a:pPr algn="l" rtl="0"/>
            <a:r>
              <a:rPr lang="pt-PT" b="0" i="0" u="none" baseline="0" dirty="0"/>
              <a:t>As vacinas ainda são necessárias, mesmo que as doenças se tenha tornado incomuns.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Vacinas combinadas: </a:t>
            </a:r>
          </a:p>
          <a:p>
            <a:pPr lvl="1" algn="l" rtl="0"/>
            <a:r>
              <a:rPr lang="pt-PT" b="0" i="0" u="none" baseline="0" dirty="0"/>
              <a:t>Poupar tempo e dinheiro através de menos visitas aos serviços de vacinação; </a:t>
            </a:r>
          </a:p>
          <a:p>
            <a:pPr lvl="1" algn="l" rtl="0"/>
            <a:r>
              <a:rPr lang="pt-PT" b="0" i="0" u="none" baseline="0" dirty="0"/>
              <a:t>Reduzir o desconforto para a criança através de menos injeções; </a:t>
            </a:r>
          </a:p>
          <a:p>
            <a:pPr lvl="1" algn="l" rtl="0"/>
            <a:r>
              <a:rPr lang="pt-PT" b="0" i="0" u="none" baseline="0" dirty="0"/>
              <a:t>Aumentar a probabilidade da criança vir a receber o conjunto completo de vacinas de acordo com o calendário</a:t>
            </a:r>
            <a:r>
              <a:rPr lang="pt-PT" b="0" i="0" u="none" dirty="0"/>
              <a:t> </a:t>
            </a:r>
            <a:r>
              <a:rPr lang="pt-PT" b="0" i="0" u="none" baseline="0" dirty="0"/>
              <a:t>nacional</a:t>
            </a:r>
            <a:r>
              <a:rPr lang="pt-PT" dirty="0"/>
              <a:t> de vacinação</a:t>
            </a:r>
            <a:endParaRPr lang="pt-PT" b="0" i="0" u="none" baseline="0" dirty="0"/>
          </a:p>
          <a:p>
            <a:pPr lvl="1" algn="l" rtl="0"/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43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DB324-6CA3-4998-A028-30DA07286039}"/>
              </a:ext>
            </a:extLst>
          </p:cNvPr>
          <p:cNvSpPr txBox="1"/>
          <p:nvPr/>
        </p:nvSpPr>
        <p:spPr>
          <a:xfrm>
            <a:off x="1967789" y="6008242"/>
            <a:ext cx="631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200" b="0" i="0" u="none" baseline="0"/>
              <a:t>Citações de documentos presentes na Vaccination and Trust Library da OMS-Euro, onde se encontra muito mais material disponível.  Ver:  http://www.euro.who.int/en/health-topics/disease-prevention/vaccines-and-immunization/publications/vaccination-and-trust-library-1 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0A461A2A-C6D1-421B-91D4-442C8BD0C11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4145225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5929B6-5602-4794-8526-6C90D72C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29653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/>
              <a:t>Trabalho de grupo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BD330-39C4-424A-91AE-85C8DCF37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44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551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DC56-08B2-47F1-84C1-0E55192D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As equipes nacionais devem trabalham em conjunto para desenvolver um pacote de diapositivas que podem ser usados para argumentar a favor de investimentos em imunizações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78B06-76F6-48C3-AB18-04D566278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6127"/>
            <a:ext cx="8229600" cy="4449152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O vosso programa precisa de financiamento adicional para um propósito específico (VOCÊS DECIDEM A NECESSIDADE ESPECÍFICA)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pt-PT" dirty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O Ministro da Saúde pediu-vos para fazer uma apresentação numa reunião intersetores presidida por um Vice-primeiro-ministro, onde serão discutidas as prioridades do governo para os próximos três anos.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pt-PT" dirty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É uma excelente oportunidade para apresentar os vossos alvos e necessidades (todos os </a:t>
            </a:r>
            <a:r>
              <a:rPr lang="pt-PT" b="1" i="0" u="none" baseline="0" dirty="0"/>
              <a:t>tomadores de decisões importantes</a:t>
            </a:r>
            <a:r>
              <a:rPr lang="pt-PT" b="0" i="0" u="none" baseline="0" dirty="0"/>
              <a:t> estarão lá, como por exemplo o Ministério do Planeamento, o Ministério das Finanças e outros)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pt-PT" dirty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10 minutos para a apresentação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pt-PT" dirty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Preparem uma apresentação (ou um esboço) que dê destaque às conquistas, desafios e alvos e necessidades futuras, tendo em mente o tipo de mensagens essenciais que provavelmente irão funcionar com este público.  </a:t>
            </a: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E20F-3A59-4072-844F-CED5BF9E2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45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084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/>
              <a:t>Lembrem-se!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/>
          <a:lstStyle/>
          <a:p>
            <a:pPr algn="l" rtl="0"/>
            <a:r>
              <a:rPr lang="pt-PT" b="0" i="0" u="none" baseline="0"/>
              <a:t>Citem os feitos do programa</a:t>
            </a:r>
          </a:p>
          <a:p>
            <a:pPr algn="l" rtl="0"/>
            <a:r>
              <a:rPr lang="pt-PT" b="0" i="0" u="none" baseline="0"/>
              <a:t>Definam as necessidades de investimento</a:t>
            </a:r>
          </a:p>
          <a:p>
            <a:pPr algn="l" rtl="0"/>
            <a:r>
              <a:rPr lang="pt-PT" b="0" i="0" u="none" baseline="0"/>
              <a:t>Usem evidências para apoiar as necessidades de investimento</a:t>
            </a:r>
          </a:p>
          <a:p>
            <a:pPr algn="l" rtl="0"/>
            <a:r>
              <a:rPr lang="pt-PT" b="0" i="0" u="none" baseline="0"/>
              <a:t>Sejam claros, usem linguagem simples, apelem às emoções e adaptem as mensagens de forma a ressoar com os tomadores de decisões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46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644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5929B6-5602-4794-8526-6C90D72C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29653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/>
              <a:t>Diapositivos adicionais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BD330-39C4-424A-91AE-85C8DCF37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47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225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Baixa cobertura- Como as vacinas protegem a nossa população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48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15DC4-FBEC-4195-95FC-13862257F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264408" y="1024503"/>
            <a:ext cx="8693839" cy="71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t="6892" r="-43" b="62777"/>
          <a:stretch/>
        </p:blipFill>
        <p:spPr>
          <a:xfrm>
            <a:off x="661246" y="1863010"/>
            <a:ext cx="8139276" cy="3045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183788" y="4908125"/>
            <a:ext cx="432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100" b="0" i="0" u="none" baseline="0"/>
              <a:t>Fonte:  National Institute of Allergy and Infectious Diseases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9404" y="1206103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vacinado, doente e contagioso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9419" y="119322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vacinado e</a:t>
            </a:r>
            <a:br>
              <a:rPr lang="pt-PT" sz="1200" b="1" dirty="0"/>
            </a:br>
            <a:r>
              <a:rPr lang="pt-PT" sz="1200" b="1" dirty="0"/>
              <a:t>saudável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32586" y="1187095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 mas saudável na mesma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96667" y="3017487"/>
            <a:ext cx="12291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Ninguém é vacinado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34874" y="3919007"/>
            <a:ext cx="13227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Doenças contagiosas espalham-se pela população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20817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6A2360-2B0B-43E4-80A6-0D2345FB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38" y="3005693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1" i="0" u="none" baseline="0" dirty="0"/>
              <a:t>Os diapositivos 6-32 apresentam exemplos de </a:t>
            </a:r>
            <a:r>
              <a:rPr lang="pt-PT" b="1" i="0" u="sng" baseline="0" dirty="0"/>
              <a:t>mensagens essenciais</a:t>
            </a:r>
            <a:r>
              <a:rPr lang="pt-PT" b="1" i="0" u="none" baseline="0" dirty="0"/>
              <a:t> e </a:t>
            </a:r>
            <a:r>
              <a:rPr lang="pt-PT" b="1" i="0" u="sng" baseline="0" dirty="0"/>
              <a:t>dados</a:t>
            </a:r>
            <a:r>
              <a:rPr lang="pt-PT" b="1" i="0" u="none" baseline="0" dirty="0"/>
              <a:t> para apoiar investimentos em vacinação a partir de três perspectivas: </a:t>
            </a:r>
            <a:br>
              <a:rPr lang="pt-PT" b="1" dirty="0"/>
            </a:br>
            <a:br>
              <a:rPr lang="pt-PT" b="1" dirty="0"/>
            </a:br>
            <a:r>
              <a:rPr lang="pt-PT" b="1" i="0" u="none" baseline="0" dirty="0"/>
              <a:t>SAÚDE, CRESCIMENTO ECONÔMICO E EFICIÊNCIA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5E702-73A9-4F53-B7AF-D9E4C8891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 dirty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5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67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6835AC-3E06-43BA-9501-4A0B093D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615897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Se os vossos tomadores de decisões estiverem acima de tudo interessados em melhorar a SAÚDE E A SOBREVIVÊNCIA INFANTIL </a:t>
            </a:r>
          </a:p>
        </p:txBody>
      </p:sp>
    </p:spTree>
    <p:extLst>
      <p:ext uri="{BB962C8B-B14F-4D97-AF65-F5344CB8AC3E}">
        <p14:creationId xmlns:p14="http://schemas.microsoft.com/office/powerpoint/2010/main" val="200306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AF17-3D39-48CF-86F9-2C11697E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70064" cy="1143000"/>
          </a:xfrm>
        </p:spPr>
        <p:txBody>
          <a:bodyPr/>
          <a:lstStyle/>
          <a:p>
            <a:pPr algn="l" rtl="0"/>
            <a:r>
              <a:rPr lang="pt-PT" b="0" i="0" u="none" baseline="0" dirty="0"/>
              <a:t>A vacinação leva a melhoria da saúde e redução</a:t>
            </a:r>
            <a:r>
              <a:rPr lang="pt-PT" b="0" i="0" u="none" dirty="0"/>
              <a:t> da </a:t>
            </a:r>
            <a:r>
              <a:rPr lang="pt-PT" b="0" i="0" u="none" baseline="0" dirty="0"/>
              <a:t>mortalidade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A217-3291-48CD-9509-8EA02482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302849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PT" b="0" i="0" u="none" baseline="0" dirty="0"/>
              <a:t>Hoje em dia, a vacinação contra doenças fatais já evita entre 2 e 3 milhões de mortes todos os anos.  Com uma maior cobertura das vacinas </a:t>
            </a:r>
            <a:r>
              <a:rPr lang="pt-PT" dirty="0"/>
              <a:t>disponíveis </a:t>
            </a:r>
            <a:r>
              <a:rPr lang="pt-PT" b="0" i="0" u="none" baseline="0" dirty="0"/>
              <a:t>ainda mais vidas poderiam ser salvas.  A maioria das vidas salvas são as de crianças.</a:t>
            </a:r>
          </a:p>
          <a:p>
            <a:endParaRPr lang="pt-PT" dirty="0">
              <a:solidFill>
                <a:srgbClr val="FF0000"/>
              </a:solidFill>
            </a:endParaRPr>
          </a:p>
          <a:p>
            <a:pPr algn="l" rtl="0"/>
            <a:r>
              <a:rPr lang="pt-PT" b="0" i="0" u="none" baseline="0" dirty="0"/>
              <a:t>Novas vacinas que salvam vidas continuarão a ser desenvolvidas e serão importantes para o nosso país.</a:t>
            </a: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pode tornar possível a eliminação completa de algumas  doenças temíveis.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Por exemplo, levou à erradicação da varíola em 1979 e pôs a poliomielite no nosso horizonte de erradicação—em 1988 havia 350 000 casos novos (pelo</a:t>
            </a:r>
            <a:r>
              <a:rPr lang="pt-PT" b="0" i="0" u="none" dirty="0"/>
              <a:t> </a:t>
            </a:r>
            <a:r>
              <a:rPr lang="pt-PT" b="0" i="0" u="none" baseline="0" dirty="0"/>
              <a:t>vírus selvagem) anualmente. Este valor caiu para 37 em 2016 e para 16 em 2017 (dado em 4 de dezembro de 2017).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814AE-5FB9-4A71-B87B-CB2D2042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7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DE34B-17EC-4F6B-A5A3-64019551EE0F}"/>
              </a:ext>
            </a:extLst>
          </p:cNvPr>
          <p:cNvSpPr txBox="1"/>
          <p:nvPr/>
        </p:nvSpPr>
        <p:spPr>
          <a:xfrm>
            <a:off x="1958985" y="5917275"/>
            <a:ext cx="5992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400" b="0" i="0" u="none" baseline="0">
                <a:hlinkClick r:id="rId2"/>
              </a:rPr>
              <a:t>http://polioeradication.org/polio-today/polio-now/</a:t>
            </a:r>
            <a:endParaRPr lang="pt-PT" sz="1400" dirty="0"/>
          </a:p>
          <a:p>
            <a:pPr algn="l" rtl="0"/>
            <a:r>
              <a:rPr lang="pt-PT" sz="1400" b="0" i="0" u="none" baseline="0">
                <a:hlinkClick r:id="rId3"/>
              </a:rPr>
              <a:t>http://www.who.int/campaigns/immunization-week/2017/infographic/en/</a:t>
            </a:r>
            <a:endParaRPr lang="pt-PT" sz="1400" dirty="0"/>
          </a:p>
          <a:p>
            <a:pPr algn="l" rtl="0"/>
            <a:r>
              <a:rPr lang="pt-PT" sz="1400" b="0" i="0" u="none" baseline="0">
                <a:hlinkClick r:id="rId4"/>
              </a:rPr>
              <a:t>http://www.who.int/csr/disease/smallpox/en/</a:t>
            </a:r>
            <a:endParaRPr lang="pt-PT" sz="1400" dirty="0"/>
          </a:p>
          <a:p>
            <a:endParaRPr lang="pt-PT" sz="1400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293712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CB87-6829-4089-B3B4-74C0EF65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82395" cy="1092526"/>
          </a:xfrm>
        </p:spPr>
        <p:txBody>
          <a:bodyPr/>
          <a:lstStyle/>
          <a:p>
            <a:pPr algn="l" rtl="0"/>
            <a:r>
              <a:rPr lang="pt-PT" b="0" i="0" u="none" baseline="0" dirty="0"/>
              <a:t>A vacinação é um ponto de entrada para a prestação</a:t>
            </a:r>
            <a:r>
              <a:rPr lang="pt-PT" b="0" i="0" u="none" dirty="0"/>
              <a:t> de </a:t>
            </a:r>
            <a:r>
              <a:rPr lang="pt-PT" b="0" i="0" u="none" baseline="0" dirty="0"/>
              <a:t>serviços de saúde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7A51-8D39-4F49-91E0-BECADCE3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72323" cy="42803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pt-PT" b="0" i="0" u="none" baseline="0" dirty="0"/>
              <a:t>O calendário</a:t>
            </a:r>
            <a:r>
              <a:rPr lang="pt-PT" b="0" i="0" u="none" dirty="0"/>
              <a:t> </a:t>
            </a:r>
            <a:r>
              <a:rPr lang="pt-PT" b="0" i="0" u="none" baseline="0" dirty="0"/>
              <a:t>de vacinação requer múltiplos contactos entre a mãe e a criança, especialmente durante o primeiro ano de vida</a:t>
            </a:r>
          </a:p>
          <a:p>
            <a:pPr lvl="1" algn="l" rtl="0"/>
            <a:endParaRPr lang="pt-PT" dirty="0"/>
          </a:p>
          <a:p>
            <a:pPr algn="l" rtl="0"/>
            <a:r>
              <a:rPr lang="pt-PT" b="0" i="0" u="none" baseline="0" dirty="0"/>
              <a:t>Por exemplo, as vacinas devem ser administradas logo após nascimento, às 6 semanas de vida, 8 semanas, 10 semanas, 14 semanas, 6 meses, 9 meses e 12 meses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é uma plataforma para integrar outros serviços de saúde, incluindo, por exemplo, a Vitamina A, anti-parasitários, planejamento familiar 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serviços de vacinação dependem da existência de serviços de saúde primários fortes</a:t>
            </a:r>
          </a:p>
          <a:p>
            <a:endParaRPr lang="pt-PT" dirty="0"/>
          </a:p>
          <a:p>
            <a:pPr marL="0" indent="0" algn="l" rtl="0">
              <a:buNone/>
            </a:pPr>
            <a:endParaRPr lang="pt-PT" dirty="0"/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B9C3C-B9A7-479D-9A22-E1086B555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/>
              <a:t>8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E4A9093B-8CE4-4B11-A374-A47048E1E79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3752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93A2-3585-462A-8475-29B6DE3F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38160" cy="771436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Exemplo: A vacinação levou à erradicação da varíola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C98C1-86C9-4CCB-808F-3FDAEA0C7578}"/>
              </a:ext>
            </a:extLst>
          </p:cNvPr>
          <p:cNvSpPr txBox="1"/>
          <p:nvPr/>
        </p:nvSpPr>
        <p:spPr>
          <a:xfrm>
            <a:off x="4255287" y="917016"/>
            <a:ext cx="443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A varíola é uma doença devastadora.  Em média, morreram 3 em cada 10 pessoas que contraíram varíola.  A varíola pode ter sido responsável por 300 milhões de mortes no século XX.</a:t>
            </a:r>
          </a:p>
          <a:p>
            <a:pPr algn="l" rtl="0"/>
            <a:r>
              <a:rPr lang="pt-PT" b="0" i="0" u="none" baseline="0" dirty="0"/>
              <a:t> </a:t>
            </a:r>
          </a:p>
          <a:p>
            <a:pPr algn="l" rtl="0"/>
            <a:r>
              <a:rPr lang="pt-PT" b="0" i="0" u="none" baseline="0" dirty="0"/>
              <a:t>O último caso natural de varíola ocorreu na Somália em 1977.  A doença foi declarada como erradicada em 1980, depois de um longo programa de erradicação global.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erradicação da doença nem sempre é possível. Mas, quando é, tem o benefício acrescido dos países não precisarem mais gastar recursos para seu controle.</a:t>
            </a:r>
          </a:p>
        </p:txBody>
      </p:sp>
      <p:pic>
        <p:nvPicPr>
          <p:cNvPr id="19" name="Content Placeholder 18" descr="Young girl in Bangladesh infected with smallpox in 1973&#10;">
            <a:extLst>
              <a:ext uri="{FF2B5EF4-FFF2-40B4-BE49-F238E27FC236}">
                <a16:creationId xmlns:a16="http://schemas.microsoft.com/office/drawing/2014/main" id="{5390E353-D9A9-49EC-883B-729EBB139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1" y="953306"/>
            <a:ext cx="3077725" cy="4689869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0BA195-F1D8-423C-9A88-C0CC789C35CC}"/>
              </a:ext>
            </a:extLst>
          </p:cNvPr>
          <p:cNvSpPr txBox="1"/>
          <p:nvPr/>
        </p:nvSpPr>
        <p:spPr>
          <a:xfrm>
            <a:off x="2007533" y="5979117"/>
            <a:ext cx="634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pt-PT" sz="1100" b="0" i="0" u="none" baseline="0"/>
              <a:t>Foto: Rapariga jovem no Bangladesh infetada com varíola em 1973</a:t>
            </a:r>
          </a:p>
          <a:p>
            <a:pPr algn="l" rtl="0"/>
            <a:r>
              <a:rPr lang="pt-PT" sz="1100" b="0" i="0" u="none" baseline="0"/>
              <a:t>Crédito da Fotografia: CDC/James Hicks, domínio público, via Wikimedia Commons: </a:t>
            </a:r>
            <a:r>
              <a:rPr lang="pt-PT" sz="1100" b="0" i="0" u="none" baseline="0">
                <a:hlinkClick r:id="rId3"/>
              </a:rPr>
              <a:t>http://www.who.int/csr/disease/smallpox/en/</a:t>
            </a:r>
            <a:endParaRPr lang="pt-PT" sz="1100" dirty="0"/>
          </a:p>
          <a:p>
            <a:endParaRPr lang="pt-PT" sz="1100" dirty="0"/>
          </a:p>
          <a:p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1586881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8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D1DF2435BB006A4EB48DC2F170205CA1" ma:contentTypeVersion="4" ma:contentTypeDescription="Create a new document." ma:contentTypeScope="" ma:versionID="4ceb07d3f29f4f75ed2a9e5554d44026">
  <xsd:schema xmlns:xsd="http://www.w3.org/2001/XMLSchema" xmlns:xs="http://www.w3.org/2001/XMLSchema" xmlns:p="http://schemas.microsoft.com/office/2006/metadata/properties" xmlns:ns2="2af4539b-39f3-4771-ac1a-16de5a20c394" targetNamespace="http://schemas.microsoft.com/office/2006/metadata/properties" ma:root="true" ma:fieldsID="0738113eb48008679cdea5f3923427d1" ns2:_="">
    <xsd:import namespace="2af4539b-39f3-4771-ac1a-16de5a20c394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-1;#Communications|d8600aaf-13ee-4a11-996f-f272b3ac4916" ma:fieldId="{4d16009d-c514-44af-92aa-78db77815af5}" ma:taxonomyMulti="true" ma:sspId="99a65aa6-ac8d-46e4-9aa8-b40f8e8101fc" ma:termSetId="a91bfab0-4954-4226-aefc-bfb9268498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F70BE-E4CC-4D73-8BA0-08FE658F0A9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af4539b-39f3-4771-ac1a-16de5a20c3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09E880-9EA9-4D12-BE04-9D0443764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f4539b-39f3-4771-ac1a-16de5a20c3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14344</TotalTime>
  <Words>4992</Words>
  <Application>Microsoft Office PowerPoint</Application>
  <PresentationFormat>On-screen Show (4:3)</PresentationFormat>
  <Paragraphs>459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Museo Sans 300</vt:lpstr>
      <vt:lpstr>Museo Sans 500</vt:lpstr>
      <vt:lpstr>Museo Sans 700</vt:lpstr>
      <vt:lpstr>Museo Slab 300</vt:lpstr>
      <vt:lpstr>Wingdings</vt:lpstr>
      <vt:lpstr>R4D_StandardTemplate_MAC</vt:lpstr>
      <vt:lpstr>Contando uma estória - Porque investir em vacinas é uma prioridade para nosso país</vt:lpstr>
      <vt:lpstr>Propósito do conjunto de diapositivos</vt:lpstr>
      <vt:lpstr>Porque a vacinação é um investimento importante?</vt:lpstr>
      <vt:lpstr>Porque as necessidade do programa de vacinação aumentam ao longo do tempo?</vt:lpstr>
      <vt:lpstr>Os diapositivos 6-32 apresentam exemplos de mensagens essenciais e dados para apoiar investimentos em vacinação a partir de três perspectivas:   SAÚDE, CRESCIMENTO ECONÔMICO E EFICIÊNCIA  </vt:lpstr>
      <vt:lpstr>Se os vossos tomadores de decisões estiverem acima de tudo interessados em melhorar a SAÚDE E A SOBREVIVÊNCIA INFANTIL </vt:lpstr>
      <vt:lpstr>A vacinação leva a melhoria da saúde e redução da mortalidade</vt:lpstr>
      <vt:lpstr>A vacinação é um ponto de entrada para a prestação de serviços de saúde</vt:lpstr>
      <vt:lpstr>Exemplo: A vacinação levou à erradicação da varíola </vt:lpstr>
      <vt:lpstr>Exemplo: A vacina contra o sarampo levou a uma redução de 99% nos casos de sarampo em comparação com o período pré-vacina</vt:lpstr>
      <vt:lpstr>Exemplo- Os casos de poliomielite diminuíram em 99% desde 1988 </vt:lpstr>
      <vt:lpstr>Utilizando dados para apoiar a priorização da saúde dentro do orçamento de Estado e da atenção primária dentro da saúde</vt:lpstr>
      <vt:lpstr>Ilustração: "O nosso país está a ficar para trás quanto ao investimento na saúde"</vt:lpstr>
      <vt:lpstr>Ilustração: "O nosso país está a ficar para trás quanto ao investimento na saúde"</vt:lpstr>
      <vt:lpstr>Utilizar os dados para mostrar que a vacinação no seu país atinge resultados de saúde evidentes (e que ainda há mais a fazer) (1/2)</vt:lpstr>
      <vt:lpstr>Utilizar os dados para mostrar que a vacinação no seu país atinge resultados de saúde evidentes (e que ainda há mais a fazer) (2/2)</vt:lpstr>
      <vt:lpstr>Exemplos de países da LNCT na utilização de dados para mostrar que o seu programa de vacinação atinge resultados de saúde evidentes</vt:lpstr>
      <vt:lpstr>Resultados de publicações acadêmicas corroborando estas mensagens </vt:lpstr>
      <vt:lpstr>Se os vossos tomadores de decisões estiverem acima de tudo interessados CRESCIMENTO ECONÔMICO E REDUÇÃO DA POBREZA</vt:lpstr>
      <vt:lpstr>A vacinação gera ganhos econômicos grandes</vt:lpstr>
      <vt:lpstr>A vacinação leva a uma melhor cognição, formação educacional e nutrição</vt:lpstr>
      <vt:lpstr>A vacinação é uma intervenção de saúde a favor do pobres</vt:lpstr>
      <vt:lpstr>A vacinação é uma componente central no avanço em direção a uma cobertura de saúde universal (UHC)</vt:lpstr>
      <vt:lpstr>Programas fortes de vacinação são uma plataforma para a preparação para pandemias (1/2)</vt:lpstr>
      <vt:lpstr>Programas fortes de vacinação são uma plataforma para a preparação para pandemias (2/2)</vt:lpstr>
      <vt:lpstr>Utilizar os dados para mostrar que a vacinação no vosso país atinge resultados económicos evidentes (e ainda há mais a fazer)</vt:lpstr>
      <vt:lpstr>Se os vossos responsáveis por decisões estiverem acima de tudo interessados em aumentar a EFICIÊNCIA E CUSTO-EFETIVIDADE</vt:lpstr>
      <vt:lpstr>A vacinação é o melhor investimento para a saúde e alcança resultados evidentes, mas ainda há mais a fazer (1/2)</vt:lpstr>
      <vt:lpstr>A vacinação é o melhor investimento para a saúde e alcança resultados evidentes, mas ainda há mais a fazer (2/2)</vt:lpstr>
      <vt:lpstr>A vacinação leva a uma redução na carga futura da doença ao sistema de saúde</vt:lpstr>
      <vt:lpstr>Os programas de vacinação são mais do que financiar vacinas: precisamos financiar de maneira adequada os custos operacionais do programas e estratégias de distribuição das vacinas</vt:lpstr>
      <vt:lpstr>Utilizar os dados para mostrar que a vacinação no seu país atinge resultados eficientes (e ainda há mais a fazer)</vt:lpstr>
      <vt:lpstr>Mensagens essenciais para apoiar requisitos específicos de investimento para a vacinação em diferentes cenários</vt:lpstr>
      <vt:lpstr>Cenários que poderão beneficiar de mensagens específicas para apoiar o investimento </vt:lpstr>
      <vt:lpstr>Apresentar os requisitos da transição Gavi aos tomadores de decisões</vt:lpstr>
      <vt:lpstr>Apresentar requisitos de investimento na cadeia de frio aos tomadores de decisões</vt:lpstr>
      <vt:lpstr>Apresentar evidências sobre a introdução de uma nova vacina aos tomadores de decisões</vt:lpstr>
      <vt:lpstr>Apresentar evidências para liberação oportuna do  orçamento para a aquisição de vacinas</vt:lpstr>
      <vt:lpstr>Apresentar evidências ao tomadores de decisões acerca da necessidade de aumentar o financiamento para melhorar a cobertura/equidade</vt:lpstr>
      <vt:lpstr>Precisamos alcançar coberturas mais altas para conter a disseminação de doenças contagiosas: Como é que as vacinas protegem a nossa população</vt:lpstr>
      <vt:lpstr>Uma baixa cobertura significa que as doenças contagiosas conseguem espalhar-se rapidamente pela população</vt:lpstr>
      <vt:lpstr>Apresentar evidências para sustentar o compromisso e o investimento ao longo do tempo... </vt:lpstr>
      <vt:lpstr>Apresentar evidências aos tomadores de decisões acerca de segurança das vacinas</vt:lpstr>
      <vt:lpstr>Trabalho de grupo</vt:lpstr>
      <vt:lpstr>As equipes nacionais devem trabalham em conjunto para desenvolver um pacote de diapositivas que podem ser usados para argumentar a favor de investimentos em imunizações</vt:lpstr>
      <vt:lpstr>Lembrem-se!</vt:lpstr>
      <vt:lpstr>Diapositivos adicionais</vt:lpstr>
      <vt:lpstr>Baixa cobertura- Como as vacinas protegem a nossa população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Candice Hwang</cp:lastModifiedBy>
  <cp:revision>324</cp:revision>
  <cp:lastPrinted>2017-10-25T18:40:38Z</cp:lastPrinted>
  <dcterms:created xsi:type="dcterms:W3CDTF">2013-09-25T20:04:22Z</dcterms:created>
  <dcterms:modified xsi:type="dcterms:W3CDTF">2017-12-14T17:41:36Z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0x010100C4C8B401AAE50B4896808F1C5415D9AD00D1DF2435BB006A4EB48DC2F170205CA1</vt:lpwstr>
  </property>
  <property fmtid="{D5CDD505-2E9C-101B-9397-08002B2CF9AE}" pid="3" name="OW-Topics">
    <vt:lpwstr>8;#Communications|d8600aaf-13ee-4a11-996f-f272b3ac4916</vt:lpwstr>
  </property>
</Properties>
</file>