
<file path=[Content_Types].xml><?xml version="1.0" encoding="utf-8"?>
<Types xmlns="http://schemas.openxmlformats.org/package/2006/content-types">
  <Default Extension="png" ContentType="image/png"/>
  <Default Extension="svg" ContentType="image/svg+xml"/>
  <Default Extension="bin" ContentType="application/vnd.openxmlformats-officedocument.oleObject"/>
  <Default Extension="emf" ContentType="image/x-emf"/>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drawings/drawing1.xml" ContentType="application/vnd.openxmlformats-officedocument.drawingml.chartshapes+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9" r:id="rId4"/>
  </p:sldMasterIdLst>
  <p:notesMasterIdLst>
    <p:notesMasterId r:id="rId53"/>
  </p:notesMasterIdLst>
  <p:handoutMasterIdLst>
    <p:handoutMasterId r:id="rId54"/>
  </p:handoutMasterIdLst>
  <p:sldIdLst>
    <p:sldId id="331" r:id="rId5"/>
    <p:sldId id="305" r:id="rId6"/>
    <p:sldId id="281" r:id="rId7"/>
    <p:sldId id="339" r:id="rId8"/>
    <p:sldId id="341" r:id="rId9"/>
    <p:sldId id="306" r:id="rId10"/>
    <p:sldId id="282" r:id="rId11"/>
    <p:sldId id="288" r:id="rId12"/>
    <p:sldId id="293" r:id="rId13"/>
    <p:sldId id="294" r:id="rId14"/>
    <p:sldId id="298" r:id="rId15"/>
    <p:sldId id="330" r:id="rId16"/>
    <p:sldId id="335" r:id="rId17"/>
    <p:sldId id="337" r:id="rId18"/>
    <p:sldId id="310" r:id="rId19"/>
    <p:sldId id="311" r:id="rId20"/>
    <p:sldId id="318" r:id="rId21"/>
    <p:sldId id="315" r:id="rId22"/>
    <p:sldId id="307" r:id="rId23"/>
    <p:sldId id="319" r:id="rId24"/>
    <p:sldId id="283" r:id="rId25"/>
    <p:sldId id="287" r:id="rId26"/>
    <p:sldId id="340" r:id="rId27"/>
    <p:sldId id="289" r:id="rId28"/>
    <p:sldId id="326" r:id="rId29"/>
    <p:sldId id="316" r:id="rId30"/>
    <p:sldId id="308" r:id="rId31"/>
    <p:sldId id="286" r:id="rId32"/>
    <p:sldId id="338" r:id="rId33"/>
    <p:sldId id="284" r:id="rId34"/>
    <p:sldId id="343" r:id="rId35"/>
    <p:sldId id="303" r:id="rId36"/>
    <p:sldId id="314" r:id="rId37"/>
    <p:sldId id="342" r:id="rId38"/>
    <p:sldId id="292" r:id="rId39"/>
    <p:sldId id="321" r:id="rId40"/>
    <p:sldId id="322" r:id="rId41"/>
    <p:sldId id="323" r:id="rId42"/>
    <p:sldId id="324" r:id="rId43"/>
    <p:sldId id="296" r:id="rId44"/>
    <p:sldId id="295" r:id="rId45"/>
    <p:sldId id="327" r:id="rId46"/>
    <p:sldId id="325" r:id="rId47"/>
    <p:sldId id="333" r:id="rId48"/>
    <p:sldId id="332" r:id="rId49"/>
    <p:sldId id="334" r:id="rId50"/>
    <p:sldId id="313" r:id="rId51"/>
    <p:sldId id="290" r:id="rId52"/>
  </p:sldIdLst>
  <p:sldSz cx="9144000" cy="6858000" type="screen4x3"/>
  <p:notesSz cx="7010400" cy="9296400"/>
  <p:custDataLst>
    <p:tags r:id="rId55"/>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guide id="3" orient="horz" pos="3024">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R4D17" initials="R" lastIdx="2" clrIdx="0"/>
  <p:cmAuthor id="1" name="Candice Hwang" initials="CH" lastIdx="0" clrIdx="1">
    <p:extLst/>
  </p:cmAuthor>
  <p:cmAuthor id="2" name="Meghan O'Connell" initials="MO" lastIdx="7" clrIdx="2">
    <p:extLst/>
  </p:cmAuthor>
  <p:cmAuthor id="3" name="Paul Wilson" initials="" lastIdx="28" clrIdx="3"/>
  <p:cmAuthor id="4" name="Helen Saxenian" initials="HS" lastIdx="4" clrIdx="4">
    <p:extLst/>
  </p:cmAuthor>
  <p:cmAuthor id="5" name="Author" initials="A" lastIdx="16" clrIdx="5">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7F7F7"/>
    <a:srgbClr val="E32726"/>
    <a:srgbClr val="000000"/>
    <a:srgbClr val="636466"/>
    <a:srgbClr val="313231"/>
    <a:srgbClr val="00A6B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6340" autoAdjust="0"/>
    <p:restoredTop sz="94679" autoAdjust="0"/>
  </p:normalViewPr>
  <p:slideViewPr>
    <p:cSldViewPr snapToGrid="0">
      <p:cViewPr varScale="1">
        <p:scale>
          <a:sx n="60" d="100"/>
          <a:sy n="60" d="100"/>
        </p:scale>
        <p:origin x="58" y="442"/>
      </p:cViewPr>
      <p:guideLst>
        <p:guide orient="horz" pos="2160"/>
        <p:guide pos="2880"/>
        <p:guide orient="horz" pos="3024"/>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slide" Target="slides/slide46.xml"/><Relationship Id="rId55" Type="http://schemas.openxmlformats.org/officeDocument/2006/relationships/tags" Target="tags/tag1.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slide" Target="slides/slide37.xml"/><Relationship Id="rId54" Type="http://schemas.openxmlformats.org/officeDocument/2006/relationships/handoutMaster" Target="handoutMasters/handoutMaster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notesMaster" Target="notesMasters/notesMaster1.xml"/><Relationship Id="rId58"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presProps" Target="presProps.xml"/><Relationship Id="rId61" Type="http://schemas.microsoft.com/office/2015/10/relationships/revisionInfo" Target="revisionInfo.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commentAuthors" Target="commentAuthors.xml"/><Relationship Id="rId8" Type="http://schemas.openxmlformats.org/officeDocument/2006/relationships/slide" Target="slides/slide4.xml"/><Relationship Id="rId51" Type="http://schemas.openxmlformats.org/officeDocument/2006/relationships/slide" Target="slides/slide47.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theme" Target="theme/theme1.xml"/></Relationships>
</file>

<file path=ppt/charts/_rels/chart1.xml.rels><?xml version="1.0" encoding="UTF-8" standalone="yes"?>
<Relationships xmlns="http://schemas.openxmlformats.org/package/2006/relationships"><Relationship Id="rId3" Type="http://schemas.openxmlformats.org/officeDocument/2006/relationships/oleObject" Target="../embeddings/oleObject1.bin"/><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chartUserShapes" Target="../drawings/drawing1.xml"/></Relationships>
</file>

<file path=ppt/charts/_rels/chart2.xml.rels><?xml version="1.0" encoding="UTF-8" standalone="yes"?>
<Relationships xmlns="http://schemas.openxmlformats.org/package/2006/relationships"><Relationship Id="rId3" Type="http://schemas.openxmlformats.org/officeDocument/2006/relationships/oleObject" Target="../embeddings/oleObject2.bin"/><Relationship Id="rId2" Type="http://schemas.microsoft.com/office/2011/relationships/chartColorStyle" Target="colors2.xml"/><Relationship Id="rId1" Type="http://schemas.microsoft.com/office/2011/relationships/chartStyle" Target="style2.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tx>
            <c:strRef>
              <c:f>'[Data_Extract_From_World_Development_Indicators (2).xlsx]Data'!$D$2</c:f>
              <c:strCache>
                <c:ptCount val="1"/>
                <c:pt idx="0">
                  <c:v>LMIC Average</c:v>
                </c:pt>
              </c:strCache>
            </c:strRef>
          </c:tx>
          <c:spPr>
            <a:ln w="38100" cap="rnd">
              <a:solidFill>
                <a:schemeClr val="accent1"/>
              </a:solidFill>
              <a:round/>
            </a:ln>
            <a:effectLst/>
          </c:spPr>
          <c:marker>
            <c:symbol val="circle"/>
            <c:size val="8"/>
            <c:spPr>
              <a:solidFill>
                <a:schemeClr val="accent1"/>
              </a:solidFill>
              <a:ln>
                <a:noFill/>
              </a:ln>
              <a:effectLst/>
            </c:spPr>
          </c:marker>
          <c:cat>
            <c:numRef>
              <c:f>'[Data_Extract_From_World_Development_Indicators (2).xlsx]Data'!$E$1:$G$1</c:f>
              <c:numCache>
                <c:formatCode>General</c:formatCode>
                <c:ptCount val="3"/>
                <c:pt idx="0">
                  <c:v>2012</c:v>
                </c:pt>
                <c:pt idx="1">
                  <c:v>2013</c:v>
                </c:pt>
                <c:pt idx="2">
                  <c:v>2014</c:v>
                </c:pt>
              </c:numCache>
            </c:numRef>
          </c:cat>
          <c:val>
            <c:numRef>
              <c:f>'[Data_Extract_From_World_Development_Indicators (2).xlsx]Data'!$E$2:$G$2</c:f>
              <c:numCache>
                <c:formatCode>0.00</c:formatCode>
                <c:ptCount val="3"/>
                <c:pt idx="0">
                  <c:v>6.9104358572316391</c:v>
                </c:pt>
                <c:pt idx="1">
                  <c:v>6.9133111464604333</c:v>
                </c:pt>
                <c:pt idx="2">
                  <c:v>6.9</c:v>
                </c:pt>
              </c:numCache>
            </c:numRef>
          </c:val>
          <c:smooth val="0"/>
          <c:extLst>
            <c:ext xmlns:c16="http://schemas.microsoft.com/office/drawing/2014/chart" uri="{C3380CC4-5D6E-409C-BE32-E72D297353CC}">
              <c16:uniqueId val="{00000000-271E-4257-AD9C-FB896AE3B46F}"/>
            </c:ext>
          </c:extLst>
        </c:ser>
        <c:ser>
          <c:idx val="1"/>
          <c:order val="1"/>
          <c:tx>
            <c:strRef>
              <c:f>'[Data_Extract_From_World_Development_Indicators (2).xlsx]Data'!$D$3</c:f>
              <c:strCache>
                <c:ptCount val="1"/>
                <c:pt idx="0">
                  <c:v>Neighbor 1</c:v>
                </c:pt>
              </c:strCache>
            </c:strRef>
          </c:tx>
          <c:spPr>
            <a:ln w="38100" cap="rnd">
              <a:solidFill>
                <a:schemeClr val="accent2"/>
              </a:solidFill>
              <a:round/>
            </a:ln>
            <a:effectLst/>
          </c:spPr>
          <c:marker>
            <c:symbol val="circle"/>
            <c:size val="8"/>
            <c:spPr>
              <a:solidFill>
                <a:schemeClr val="accent2"/>
              </a:solidFill>
              <a:ln>
                <a:noFill/>
              </a:ln>
              <a:effectLst/>
            </c:spPr>
          </c:marker>
          <c:cat>
            <c:numRef>
              <c:f>'[Data_Extract_From_World_Development_Indicators (2).xlsx]Data'!$E$1:$G$1</c:f>
              <c:numCache>
                <c:formatCode>General</c:formatCode>
                <c:ptCount val="3"/>
                <c:pt idx="0">
                  <c:v>2012</c:v>
                </c:pt>
                <c:pt idx="1">
                  <c:v>2013</c:v>
                </c:pt>
                <c:pt idx="2">
                  <c:v>2014</c:v>
                </c:pt>
              </c:numCache>
            </c:numRef>
          </c:cat>
          <c:val>
            <c:numRef>
              <c:f>'[Data_Extract_From_World_Development_Indicators (2).xlsx]Data'!$E$3:$G$3</c:f>
              <c:numCache>
                <c:formatCode>0.00</c:formatCode>
                <c:ptCount val="3"/>
                <c:pt idx="0">
                  <c:v>6.0933767200000002</c:v>
                </c:pt>
                <c:pt idx="1">
                  <c:v>6.0290047900000001</c:v>
                </c:pt>
                <c:pt idx="2">
                  <c:v>5.7300650500000003</c:v>
                </c:pt>
              </c:numCache>
            </c:numRef>
          </c:val>
          <c:smooth val="0"/>
          <c:extLst>
            <c:ext xmlns:c16="http://schemas.microsoft.com/office/drawing/2014/chart" uri="{C3380CC4-5D6E-409C-BE32-E72D297353CC}">
              <c16:uniqueId val="{00000001-271E-4257-AD9C-FB896AE3B46F}"/>
            </c:ext>
          </c:extLst>
        </c:ser>
        <c:ser>
          <c:idx val="2"/>
          <c:order val="2"/>
          <c:tx>
            <c:strRef>
              <c:f>'[Data_Extract_From_World_Development_Indicators (2).xlsx]Data'!$D$4</c:f>
              <c:strCache>
                <c:ptCount val="1"/>
                <c:pt idx="0">
                  <c:v>Our country</c:v>
                </c:pt>
              </c:strCache>
            </c:strRef>
          </c:tx>
          <c:spPr>
            <a:ln w="38100" cap="rnd">
              <a:solidFill>
                <a:schemeClr val="accent3"/>
              </a:solidFill>
              <a:round/>
            </a:ln>
            <a:effectLst/>
          </c:spPr>
          <c:marker>
            <c:symbol val="circle"/>
            <c:size val="8"/>
            <c:spPr>
              <a:solidFill>
                <a:schemeClr val="accent3"/>
              </a:solidFill>
              <a:ln>
                <a:noFill/>
              </a:ln>
              <a:effectLst/>
            </c:spPr>
          </c:marker>
          <c:cat>
            <c:numRef>
              <c:f>'[Data_Extract_From_World_Development_Indicators (2).xlsx]Data'!$E$1:$G$1</c:f>
              <c:numCache>
                <c:formatCode>General</c:formatCode>
                <c:ptCount val="3"/>
                <c:pt idx="0">
                  <c:v>2012</c:v>
                </c:pt>
                <c:pt idx="1">
                  <c:v>2013</c:v>
                </c:pt>
                <c:pt idx="2">
                  <c:v>2014</c:v>
                </c:pt>
              </c:numCache>
            </c:numRef>
          </c:cat>
          <c:val>
            <c:numRef>
              <c:f>'[Data_Extract_From_World_Development_Indicators (2).xlsx]Data'!$E$4:$G$4</c:f>
              <c:numCache>
                <c:formatCode>0.00</c:formatCode>
                <c:ptCount val="3"/>
                <c:pt idx="0">
                  <c:v>3.44296158</c:v>
                </c:pt>
                <c:pt idx="1">
                  <c:v>3.44296158</c:v>
                </c:pt>
                <c:pt idx="2">
                  <c:v>3.44296158</c:v>
                </c:pt>
              </c:numCache>
            </c:numRef>
          </c:val>
          <c:smooth val="0"/>
          <c:extLst>
            <c:ext xmlns:c16="http://schemas.microsoft.com/office/drawing/2014/chart" uri="{C3380CC4-5D6E-409C-BE32-E72D297353CC}">
              <c16:uniqueId val="{00000002-271E-4257-AD9C-FB896AE3B46F}"/>
            </c:ext>
          </c:extLst>
        </c:ser>
        <c:ser>
          <c:idx val="3"/>
          <c:order val="3"/>
          <c:tx>
            <c:strRef>
              <c:f>'[Data_Extract_From_World_Development_Indicators (2).xlsx]Data'!$D$5</c:f>
              <c:strCache>
                <c:ptCount val="1"/>
                <c:pt idx="0">
                  <c:v>Neighbor 2</c:v>
                </c:pt>
              </c:strCache>
            </c:strRef>
          </c:tx>
          <c:spPr>
            <a:ln w="38100" cap="rnd">
              <a:solidFill>
                <a:schemeClr val="accent4"/>
              </a:solidFill>
              <a:round/>
            </a:ln>
            <a:effectLst/>
          </c:spPr>
          <c:marker>
            <c:symbol val="circle"/>
            <c:size val="8"/>
            <c:spPr>
              <a:solidFill>
                <a:schemeClr val="accent4"/>
              </a:solidFill>
              <a:ln>
                <a:noFill/>
              </a:ln>
              <a:effectLst/>
            </c:spPr>
          </c:marker>
          <c:cat>
            <c:numRef>
              <c:f>'[Data_Extract_From_World_Development_Indicators (2).xlsx]Data'!$E$1:$G$1</c:f>
              <c:numCache>
                <c:formatCode>General</c:formatCode>
                <c:ptCount val="3"/>
                <c:pt idx="0">
                  <c:v>2012</c:v>
                </c:pt>
                <c:pt idx="1">
                  <c:v>2013</c:v>
                </c:pt>
                <c:pt idx="2">
                  <c:v>2014</c:v>
                </c:pt>
              </c:numCache>
            </c:numRef>
          </c:cat>
          <c:val>
            <c:numRef>
              <c:f>'[Data_Extract_From_World_Development_Indicators (2).xlsx]Data'!$E$5:$G$5</c:f>
              <c:numCache>
                <c:formatCode>0.00</c:formatCode>
                <c:ptCount val="3"/>
                <c:pt idx="0">
                  <c:v>12.659274910000001</c:v>
                </c:pt>
                <c:pt idx="1">
                  <c:v>13.190241</c:v>
                </c:pt>
                <c:pt idx="2">
                  <c:v>14.22160103</c:v>
                </c:pt>
              </c:numCache>
            </c:numRef>
          </c:val>
          <c:smooth val="0"/>
          <c:extLst>
            <c:ext xmlns:c16="http://schemas.microsoft.com/office/drawing/2014/chart" uri="{C3380CC4-5D6E-409C-BE32-E72D297353CC}">
              <c16:uniqueId val="{00000003-271E-4257-AD9C-FB896AE3B46F}"/>
            </c:ext>
          </c:extLst>
        </c:ser>
        <c:dLbls>
          <c:showLegendKey val="0"/>
          <c:showVal val="0"/>
          <c:showCatName val="0"/>
          <c:showSerName val="0"/>
          <c:showPercent val="0"/>
          <c:showBubbleSize val="0"/>
        </c:dLbls>
        <c:marker val="1"/>
        <c:smooth val="0"/>
        <c:axId val="153308160"/>
        <c:axId val="153314432"/>
      </c:lineChart>
      <c:catAx>
        <c:axId val="15330816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rtl="0">
              <a:defRPr sz="900" b="0" i="0" u="none" strike="noStrike" kern="1200" cap="none" spc="0" normalizeH="0" baseline="0">
                <a:solidFill>
                  <a:schemeClr val="tx1">
                    <a:lumMod val="65000"/>
                    <a:lumOff val="35000"/>
                  </a:schemeClr>
                </a:solidFill>
                <a:latin typeface="+mn-lt"/>
                <a:ea typeface="+mn-ea"/>
                <a:cs typeface="+mn-cs"/>
              </a:defRPr>
            </a:pPr>
            <a:endParaRPr lang="en-US"/>
          </a:p>
        </c:txPr>
        <c:crossAx val="153314432"/>
        <c:crosses val="autoZero"/>
        <c:auto val="1"/>
        <c:lblAlgn val="ctr"/>
        <c:lblOffset val="100"/>
        <c:noMultiLvlLbl val="0"/>
      </c:catAx>
      <c:valAx>
        <c:axId val="153314432"/>
        <c:scaling>
          <c:orientation val="minMax"/>
        </c:scaling>
        <c:delete val="0"/>
        <c:axPos val="l"/>
        <c:majorGridlines>
          <c:spPr>
            <a:ln w="9525" cap="flat" cmpd="sng" algn="ctr">
              <a:solidFill>
                <a:schemeClr val="tx1">
                  <a:lumMod val="15000"/>
                  <a:lumOff val="85000"/>
                </a:schemeClr>
              </a:solidFill>
              <a:round/>
            </a:ln>
            <a:effectLst/>
          </c:spPr>
        </c:majorGridlines>
        <c:minorGridlines>
          <c:spPr>
            <a:ln w="9525" cap="flat" cmpd="sng" algn="ctr">
              <a:solidFill>
                <a:schemeClr val="tx1">
                  <a:lumMod val="5000"/>
                  <a:lumOff val="95000"/>
                </a:schemeClr>
              </a:solidFill>
              <a:round/>
            </a:ln>
            <a:effectLst/>
          </c:spPr>
        </c:min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rtl="0">
              <a:defRPr sz="900" b="0" i="0" u="none" strike="noStrike" kern="1200" baseline="0">
                <a:solidFill>
                  <a:schemeClr val="tx1">
                    <a:lumMod val="65000"/>
                    <a:lumOff val="35000"/>
                  </a:schemeClr>
                </a:solidFill>
                <a:latin typeface="+mn-lt"/>
                <a:ea typeface="+mn-ea"/>
                <a:cs typeface="+mn-cs"/>
              </a:defRPr>
            </a:pPr>
            <a:endParaRPr lang="en-US"/>
          </a:p>
        </c:txPr>
        <c:crossAx val="153308160"/>
        <c:crosses val="autoZero"/>
        <c:crossBetween val="between"/>
        <c:majorUnit val="1"/>
      </c:valAx>
      <c:spPr>
        <a:noFill/>
        <a:ln>
          <a:noFill/>
        </a:ln>
        <a:effectLst/>
      </c:spPr>
    </c:plotArea>
    <c:plotVisOnly val="1"/>
    <c:dispBlanksAs val="gap"/>
    <c:showDLblsOverMax val="0"/>
  </c:chart>
  <c:spPr>
    <a:noFill/>
    <a:ln>
      <a:noFill/>
    </a:ln>
    <a:effectLst/>
  </c:spPr>
  <c:txPr>
    <a:bodyPr/>
    <a:lstStyle/>
    <a:p>
      <a:pPr rtl="0">
        <a:defRPr/>
      </a:pPr>
      <a:endParaRPr lang="en-US"/>
    </a:p>
  </c:txPr>
  <c:externalData r:id="rId3">
    <c:autoUpdate val="0"/>
  </c:externalData>
  <c:userShapes r:id="rId4"/>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spPr>
            <a:solidFill>
              <a:schemeClr val="accent1">
                <a:alpha val="85000"/>
              </a:schemeClr>
            </a:solidFill>
            <a:ln w="9525" cap="flat" cmpd="sng" algn="ctr">
              <a:solidFill>
                <a:schemeClr val="lt1">
                  <a:alpha val="50000"/>
                </a:schemeClr>
              </a:solidFill>
              <a:round/>
            </a:ln>
            <a:effectLst/>
          </c:spPr>
          <c:invertIfNegative val="0"/>
          <c:dLbls>
            <c:spPr>
              <a:noFill/>
              <a:ln>
                <a:noFill/>
              </a:ln>
              <a:effectLst/>
            </c:spPr>
            <c:txPr>
              <a:bodyPr rot="0" spcFirstLastPara="1" vertOverflow="ellipsis" vert="horz" wrap="square" lIns="38100" tIns="19050" rIns="38100" bIns="19050" anchor="ctr" anchorCtr="1">
                <a:spAutoFit/>
              </a:bodyPr>
              <a:lstStyle/>
              <a:p>
                <a:pPr rtl="0">
                  <a:defRPr sz="900" b="1" i="0" u="none" strike="noStrike" kern="1200" baseline="0">
                    <a:solidFill>
                      <a:schemeClr val="lt1"/>
                    </a:solidFill>
                    <a:latin typeface="+mn-lt"/>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dk1">
                          <a:lumMod val="50000"/>
                          <a:lumOff val="50000"/>
                        </a:schemeClr>
                      </a:solidFill>
                    </a:ln>
                    <a:effectLst/>
                  </c:spPr>
                </c15:leaderLines>
              </c:ext>
            </c:extLst>
          </c:dLbls>
          <c:cat>
            <c:strRef>
              <c:f>'[Data_Extract_From_World_Development_Indicators (6).xlsx]Data'!$A$2:$A$5</c:f>
              <c:strCache>
                <c:ptCount val="4"/>
                <c:pt idx="0">
                  <c:v>Lower middle income country average</c:v>
                </c:pt>
                <c:pt idx="1">
                  <c:v>Our country</c:v>
                </c:pt>
                <c:pt idx="2">
                  <c:v>Neighbor 1</c:v>
                </c:pt>
                <c:pt idx="3">
                  <c:v>Neighbor 2</c:v>
                </c:pt>
              </c:strCache>
            </c:strRef>
          </c:cat>
          <c:val>
            <c:numRef>
              <c:f>'[Data_Extract_From_World_Development_Indicators (6).xlsx]Data'!$B$2:$B$5</c:f>
              <c:numCache>
                <c:formatCode>_("$"* #,##0_);_("$"* \(#,##0\);_("$"* "-"??_);_(@_)</c:formatCode>
                <c:ptCount val="4"/>
                <c:pt idx="0">
                  <c:v>34.176801768865133</c:v>
                </c:pt>
                <c:pt idx="1">
                  <c:v>16.458741075895635</c:v>
                </c:pt>
                <c:pt idx="2">
                  <c:v>37.556972898503979</c:v>
                </c:pt>
                <c:pt idx="3">
                  <c:v>76.961657896933644</c:v>
                </c:pt>
              </c:numCache>
            </c:numRef>
          </c:val>
          <c:extLst>
            <c:ext xmlns:c16="http://schemas.microsoft.com/office/drawing/2014/chart" uri="{C3380CC4-5D6E-409C-BE32-E72D297353CC}">
              <c16:uniqueId val="{00000000-7CA3-47AE-90A6-423F100D97A4}"/>
            </c:ext>
          </c:extLst>
        </c:ser>
        <c:dLbls>
          <c:dLblPos val="inEnd"/>
          <c:showLegendKey val="0"/>
          <c:showVal val="1"/>
          <c:showCatName val="0"/>
          <c:showSerName val="0"/>
          <c:showPercent val="0"/>
          <c:showBubbleSize val="0"/>
        </c:dLbls>
        <c:gapWidth val="65"/>
        <c:axId val="153245568"/>
        <c:axId val="153256704"/>
      </c:barChart>
      <c:catAx>
        <c:axId val="153245568"/>
        <c:scaling>
          <c:orientation val="minMax"/>
        </c:scaling>
        <c:delete val="0"/>
        <c:axPos val="l"/>
        <c:numFmt formatCode="General" sourceLinked="1"/>
        <c:majorTickMark val="none"/>
        <c:minorTickMark val="none"/>
        <c:tickLblPos val="nextTo"/>
        <c:spPr>
          <a:noFill/>
          <a:ln w="19050" cap="flat" cmpd="sng" algn="ctr">
            <a:solidFill>
              <a:schemeClr val="dk1">
                <a:lumMod val="75000"/>
                <a:lumOff val="25000"/>
              </a:schemeClr>
            </a:solidFill>
            <a:round/>
          </a:ln>
          <a:effectLst/>
        </c:spPr>
        <c:txPr>
          <a:bodyPr rot="-60000000" spcFirstLastPara="1" vertOverflow="ellipsis" vert="horz" wrap="square" anchor="ctr" anchorCtr="1"/>
          <a:lstStyle/>
          <a:p>
            <a:pPr rtl="0">
              <a:defRPr sz="900" b="0" i="0" u="none" strike="noStrike" kern="1200" cap="all" baseline="0">
                <a:solidFill>
                  <a:schemeClr val="dk1">
                    <a:lumMod val="75000"/>
                    <a:lumOff val="25000"/>
                  </a:schemeClr>
                </a:solidFill>
                <a:latin typeface="+mn-lt"/>
                <a:ea typeface="+mn-ea"/>
                <a:cs typeface="+mn-cs"/>
              </a:defRPr>
            </a:pPr>
            <a:endParaRPr lang="en-US"/>
          </a:p>
        </c:txPr>
        <c:crossAx val="153256704"/>
        <c:crosses val="autoZero"/>
        <c:auto val="1"/>
        <c:lblAlgn val="ctr"/>
        <c:lblOffset val="100"/>
        <c:noMultiLvlLbl val="0"/>
      </c:catAx>
      <c:valAx>
        <c:axId val="153256704"/>
        <c:scaling>
          <c:orientation val="minMax"/>
        </c:scaling>
        <c:delete val="0"/>
        <c:axPos val="b"/>
        <c:majorGridlines>
          <c:spPr>
            <a:ln w="9525" cap="flat" cmpd="sng" algn="ctr">
              <a:gradFill>
                <a:gsLst>
                  <a:gs pos="100000">
                    <a:schemeClr val="dk1">
                      <a:lumMod val="95000"/>
                      <a:lumOff val="5000"/>
                      <a:alpha val="42000"/>
                    </a:schemeClr>
                  </a:gs>
                  <a:gs pos="0">
                    <a:schemeClr val="lt1">
                      <a:lumMod val="75000"/>
                      <a:alpha val="36000"/>
                    </a:schemeClr>
                  </a:gs>
                </a:gsLst>
                <a:lin ang="5400000" scaled="0"/>
              </a:gradFill>
              <a:round/>
            </a:ln>
            <a:effectLst/>
          </c:spPr>
        </c:majorGridlines>
        <c:numFmt formatCode="_(&quot;$&quot;* #,##0_);_(&quot;$&quot;* \(#,##0\);_(&quot;$&quot;* &quot;-&quot;??_);_(@_)" sourceLinked="1"/>
        <c:majorTickMark val="none"/>
        <c:minorTickMark val="none"/>
        <c:tickLblPos val="nextTo"/>
        <c:spPr>
          <a:noFill/>
          <a:ln>
            <a:noFill/>
          </a:ln>
          <a:effectLst/>
        </c:spPr>
        <c:txPr>
          <a:bodyPr rot="-60000000" spcFirstLastPara="1" vertOverflow="ellipsis" vert="horz" wrap="square" anchor="ctr" anchorCtr="1"/>
          <a:lstStyle/>
          <a:p>
            <a:pPr rtl="0">
              <a:defRPr sz="900" b="0" i="0" u="none" strike="noStrike" kern="1200" baseline="0">
                <a:solidFill>
                  <a:schemeClr val="dk1">
                    <a:lumMod val="75000"/>
                    <a:lumOff val="25000"/>
                  </a:schemeClr>
                </a:solidFill>
                <a:latin typeface="+mn-lt"/>
                <a:ea typeface="+mn-ea"/>
                <a:cs typeface="+mn-cs"/>
              </a:defRPr>
            </a:pPr>
            <a:endParaRPr lang="en-US"/>
          </a:p>
        </c:txPr>
        <c:crossAx val="153245568"/>
        <c:crosses val="autoZero"/>
        <c:crossBetween val="between"/>
      </c:valAx>
      <c:spPr>
        <a:noFill/>
        <a:ln>
          <a:noFill/>
        </a:ln>
        <a:effectLst/>
      </c:spPr>
    </c:plotArea>
    <c:plotVisOnly val="1"/>
    <c:dispBlanksAs val="gap"/>
    <c:showDLblsOverMax val="0"/>
  </c:chart>
  <c: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a:effectLst/>
  </c:spPr>
  <c:txPr>
    <a:bodyPr/>
    <a:lstStyle/>
    <a:p>
      <a:pPr rtl="0">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35">
  <cs:axisTitle>
    <cs:lnRef idx="0"/>
    <cs:fillRef idx="0"/>
    <cs:effectRef idx="0"/>
    <cs:fontRef idx="minor">
      <a:schemeClr val="tx1">
        <a:lumMod val="65000"/>
        <a:lumOff val="35000"/>
      </a:schemeClr>
    </cs:fontRef>
    <cs:defRPr sz="900" kern="1200" cap="all"/>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b="0" kern="1200" cap="none" spc="0" normalizeH="0" baseline="0"/>
  </cs:categoryAxis>
  <cs:chartArea mods="allowNoFillOverride allowNoLineOverride">
    <cs:lnRef idx="0"/>
    <cs:fillRef idx="0"/>
    <cs:effectRef idx="0"/>
    <cs:fontRef idx="minor">
      <a:schemeClr val="dk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75000"/>
        <a:lumOff val="25000"/>
      </a:schemeClr>
    </cs:fontRef>
    <cs:spPr>
      <a:solidFill>
        <a:schemeClr val="dk1">
          <a:lumMod val="15000"/>
          <a:lumOff val="85000"/>
        </a:schemeClr>
      </a:solidFill>
    </cs:spPr>
    <cs:defRPr sz="900"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cs:spPr>
  </cs:dataPoint>
  <cs:dataPoint3D>
    <cs:lnRef idx="0"/>
    <cs:fillRef idx="0">
      <cs:styleClr val="auto"/>
    </cs:fillRef>
    <cs:effectRef idx="0"/>
    <cs:fontRef idx="minor">
      <a:schemeClr val="dk1"/>
    </cs:fontRef>
    <cs:spPr>
      <a:solidFill>
        <a:schemeClr val="phClr"/>
      </a:solidFill>
    </cs:spPr>
  </cs:dataPoint3D>
  <cs:dataPointLine>
    <cs:lnRef idx="0">
      <cs:styleClr val="auto"/>
    </cs:lnRef>
    <cs:fillRef idx="0"/>
    <cs:effectRef idx="0"/>
    <cs:fontRef idx="minor">
      <a:schemeClr val="dk1"/>
    </cs:fontRef>
    <cs:spPr>
      <a:ln w="38100" cap="rnd">
        <a:solidFill>
          <a:schemeClr val="phClr"/>
        </a:solidFill>
        <a:round/>
      </a:ln>
    </cs:spPr>
  </cs:dataPointLine>
  <cs:dataPointMarker>
    <cs:lnRef idx="0"/>
    <cs:fillRef idx="0">
      <cs:styleClr val="auto"/>
    </cs:fillRef>
    <cs:effectRef idx="0"/>
    <cs:fontRef idx="minor">
      <a:schemeClr val="dk1"/>
    </cs:fontRef>
    <cs:spPr>
      <a:solidFill>
        <a:schemeClr val="phClr"/>
      </a:solidFill>
    </cs:spPr>
  </cs:dataPointMarker>
  <cs:dataPointMarkerLayout symbol="circle" size="8"/>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900" kern="1200"/>
  </cs:dataTable>
  <cs:downBar>
    <cs:lnRef idx="0"/>
    <cs:fillRef idx="0"/>
    <cs:effectRef idx="0"/>
    <cs:fontRef idx="minor">
      <a:schemeClr val="dk1"/>
    </cs:fontRef>
    <cs:spPr>
      <a:solidFill>
        <a:schemeClr val="dk1">
          <a:lumMod val="75000"/>
          <a:lumOff val="25000"/>
        </a:schemeClr>
      </a:solidFill>
      <a:ln w="9525">
        <a:solidFill>
          <a:schemeClr val="tx1">
            <a:lumMod val="50000"/>
            <a:lumOff val="50000"/>
          </a:schemeClr>
        </a:solidFill>
      </a:ln>
    </cs:spPr>
  </cs:downBar>
  <cs:dropLine>
    <cs:lnRef idx="0"/>
    <cs:fillRef idx="0"/>
    <cs:effectRef idx="0"/>
    <cs:fontRef idx="minor">
      <a:schemeClr val="dk1"/>
    </cs:fontRef>
    <cs:spPr>
      <a:ln w="9525">
        <a:solidFill>
          <a:schemeClr val="tx1">
            <a:lumMod val="50000"/>
            <a:lumOff val="50000"/>
          </a:schemeClr>
        </a:solidFill>
        <a:prstDash val="dash"/>
      </a:ln>
    </cs:spPr>
  </cs:dropLine>
  <cs:errorBar>
    <cs:lnRef idx="0"/>
    <cs:fillRef idx="0"/>
    <cs:effectRef idx="0"/>
    <cs:fontRef idx="minor">
      <a:schemeClr val="dk1"/>
    </cs:fontRef>
    <cs:spPr>
      <a:ln w="9525">
        <a:solidFill>
          <a:schemeClr val="tx1">
            <a:lumMod val="50000"/>
            <a:lumOff val="50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15000"/>
            <a:lumOff val="85000"/>
          </a:schemeClr>
        </a:solidFill>
        <a:round/>
      </a:ln>
    </cs:spPr>
  </cs:gridlineMajor>
  <cs:gridlineMinor>
    <cs:lnRef idx="0"/>
    <cs:fillRef idx="0"/>
    <cs:effectRef idx="0"/>
    <cs:fontRef idx="minor">
      <a:schemeClr val="dk1"/>
    </cs:fontRef>
    <cs:spPr>
      <a:ln w="9525" cap="flat" cmpd="sng" algn="ctr">
        <a:solidFill>
          <a:schemeClr val="tx1">
            <a:lumMod val="5000"/>
            <a:lumOff val="95000"/>
          </a:schemeClr>
        </a:solidFill>
        <a:round/>
      </a:ln>
    </cs:spPr>
  </cs:gridlineMinor>
  <cs:hiLoLine>
    <cs:lnRef idx="0"/>
    <cs:fillRef idx="0"/>
    <cs:effectRef idx="0"/>
    <cs:fontRef idx="minor">
      <a:schemeClr val="dk1"/>
    </cs:fontRef>
    <cs:spPr>
      <a:ln w="9525">
        <a:solidFill>
          <a:schemeClr val="tx1">
            <a:lumMod val="50000"/>
            <a:lumOff val="50000"/>
          </a:schemeClr>
        </a:solidFill>
        <a:prstDash val="dash"/>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ajor">
      <a:schemeClr val="tx1">
        <a:lumMod val="65000"/>
        <a:lumOff val="35000"/>
      </a:schemeClr>
    </cs:fontRef>
    <cs:defRPr sz="2000" b="0" kern="1200" cap="none" spc="0" normalizeH="0" baseline="0"/>
  </cs:title>
  <cs:trendline>
    <cs:lnRef idx="0">
      <cs:styleClr val="auto"/>
    </cs:lnRef>
    <cs:fillRef idx="0"/>
    <cs:effectRef idx="0"/>
    <cs:fontRef idx="minor">
      <a:schemeClr val="dk1"/>
    </cs:fontRef>
    <cs:spPr>
      <a:ln w="19050" cap="rnd">
        <a:solidFill>
          <a:schemeClr val="phClr"/>
        </a:solidFill>
        <a:round/>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50000"/>
            <a:lumOff val="50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dk1"/>
    </cs:fontRef>
  </cs:wall>
</cs:chartStyle>
</file>

<file path=ppt/charts/style2.xml><?xml version="1.0" encoding="utf-8"?>
<cs:chartStyle xmlns:cs="http://schemas.microsoft.com/office/drawing/2012/chartStyle" xmlns:a="http://schemas.openxmlformats.org/drawingml/2006/main" id="218">
  <cs:axisTitle>
    <cs:lnRef idx="0"/>
    <cs:fillRef idx="0"/>
    <cs:effectRef idx="0"/>
    <cs:fontRef idx="minor">
      <a:schemeClr val="dk1">
        <a:lumMod val="75000"/>
        <a:lumOff val="25000"/>
      </a:schemeClr>
    </cs:fontRef>
    <cs:defRPr sz="900" b="1" kern="1200"/>
  </cs:axisTitle>
  <cs:categoryAxis>
    <cs:lnRef idx="0"/>
    <cs:fillRef idx="0"/>
    <cs:effectRef idx="0"/>
    <cs:fontRef idx="minor">
      <a:schemeClr val="dk1">
        <a:lumMod val="75000"/>
        <a:lumOff val="25000"/>
      </a:schemeClr>
    </cs:fontRef>
    <cs:spPr>
      <a:ln w="19050" cap="flat" cmpd="sng" algn="ctr">
        <a:solidFill>
          <a:schemeClr val="dk1">
            <a:lumMod val="75000"/>
            <a:lumOff val="25000"/>
          </a:schemeClr>
        </a:solidFill>
        <a:round/>
      </a:ln>
    </cs:spPr>
    <cs:defRPr sz="900" kern="1200" cap="all" baseline="0"/>
  </cs:categoryAxis>
  <cs:chartArea>
    <cs:lnRef idx="0"/>
    <cs:fillRef idx="0"/>
    <cs:effectRef idx="0"/>
    <cs:fontRef idx="minor">
      <a:schemeClr val="dk1"/>
    </cs:fontRef>
    <cs: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cs:spPr>
    <cs:defRPr sz="900" kern="1200"/>
  </cs:chartArea>
  <cs:dataLabel>
    <cs:lnRef idx="0"/>
    <cs:fillRef idx="0"/>
    <cs:effectRef idx="0"/>
    <cs:fontRef idx="minor">
      <a:schemeClr val="lt1"/>
    </cs:fontRef>
    <cs:defRPr sz="900" b="1" i="0" u="none" strike="noStrike" kern="1200" baseline="0"/>
  </cs:dataLabel>
  <cs:dataLabelCallout>
    <cs:lnRef idx="0"/>
    <cs:fillRef idx="0"/>
    <cs:effectRef idx="0"/>
    <cs:fontRef idx="minor">
      <a:schemeClr val="lt1"/>
    </cs:fontRef>
    <cs:spPr>
      <a:solidFill>
        <a:schemeClr val="dk1">
          <a:lumMod val="65000"/>
          <a:lumOff val="35000"/>
          <a:alpha val="75000"/>
        </a:schemeClr>
      </a:solidFill>
    </cs:spPr>
    <cs:defRPr sz="900" b="1"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alpha val="85000"/>
        </a:schemeClr>
      </a:solidFill>
      <a:ln w="9525" cap="flat" cmpd="sng" algn="ctr">
        <a:solidFill>
          <a:schemeClr val="lt1">
            <a:alpha val="50000"/>
          </a:schemeClr>
        </a:solidFill>
        <a:round/>
      </a:ln>
    </cs:spPr>
  </cs:dataPoint>
  <cs:dataPoint3D>
    <cs:lnRef idx="0"/>
    <cs:fillRef idx="0">
      <cs:styleClr val="auto"/>
    </cs:fillRef>
    <cs:effectRef idx="0"/>
    <cs:fontRef idx="minor">
      <a:schemeClr val="dk1"/>
    </cs:fontRef>
    <cs:spPr>
      <a:solidFill>
        <a:schemeClr val="phClr">
          <a:alpha val="85000"/>
        </a:schemeClr>
      </a:solidFill>
      <a:ln w="9525" cap="flat" cmpd="sng" algn="ctr">
        <a:solidFill>
          <a:schemeClr val="lt1">
            <a:alpha val="50000"/>
          </a:schemeClr>
        </a:solidFill>
        <a:round/>
      </a:ln>
    </cs:spPr>
  </cs:dataPoint3D>
  <cs:dataPointLine>
    <cs:lnRef idx="0">
      <cs:styleClr val="auto"/>
    </cs:lnRef>
    <cs:fillRef idx="0"/>
    <cs:effectRef idx="0"/>
    <cs:fontRef idx="minor">
      <a:schemeClr val="dk1"/>
    </cs:fontRef>
    <cs:spPr>
      <a:ln w="31750" cap="rnd">
        <a:solidFill>
          <a:schemeClr val="phClr">
            <a:alpha val="85000"/>
          </a:schemeClr>
        </a:solidFill>
        <a:round/>
      </a:ln>
    </cs:spPr>
  </cs:dataPointLine>
  <cs:dataPointMarker>
    <cs:lnRef idx="0"/>
    <cs:fillRef idx="0">
      <cs:styleClr val="auto"/>
    </cs:fillRef>
    <cs:effectRef idx="0"/>
    <cs:fontRef idx="minor">
      <a:schemeClr val="dk1"/>
    </cs:fontRef>
    <cs:spPr>
      <a:solidFill>
        <a:schemeClr val="phClr">
          <a:alpha val="85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75000"/>
        <a:lumOff val="25000"/>
      </a:schemeClr>
    </cs:fontRef>
    <cs:spPr>
      <a:ln w="9525">
        <a:solidFill>
          <a:schemeClr val="dk1">
            <a:lumMod val="35000"/>
            <a:lumOff val="65000"/>
          </a:schemeClr>
        </a:solidFill>
      </a:ln>
    </cs:spPr>
    <cs:defRPr sz="900" kern="1200"/>
  </cs:dataTable>
  <cs:downBar>
    <cs:lnRef idx="0"/>
    <cs:fillRef idx="0"/>
    <cs:effectRef idx="0"/>
    <cs:fontRef idx="minor">
      <a:schemeClr val="dk1"/>
    </cs:fontRef>
    <cs:spPr>
      <a:solidFill>
        <a:schemeClr val="dk1">
          <a:lumMod val="50000"/>
          <a:lumOff val="50000"/>
        </a:schemeClr>
      </a:solidFill>
      <a:ln w="9525">
        <a:solidFill>
          <a:schemeClr val="dk1">
            <a:lumMod val="65000"/>
            <a:lumOff val="35000"/>
          </a:schemeClr>
        </a:solidFill>
      </a:ln>
    </cs:spPr>
  </cs:downBar>
  <cs:dropLine>
    <cs:lnRef idx="0"/>
    <cs:fillRef idx="0"/>
    <cs:effectRef idx="0"/>
    <cs:fontRef idx="minor">
      <a:schemeClr val="dk1"/>
    </cs:fontRef>
    <cs:spPr>
      <a:ln w="9525">
        <a:solidFill>
          <a:schemeClr val="dk1">
            <a:lumMod val="35000"/>
            <a:lumOff val="65000"/>
          </a:schemeClr>
        </a:solidFill>
        <a:prstDash val="dash"/>
      </a:ln>
    </cs:spPr>
  </cs:dropLine>
  <cs:errorBar>
    <cs:lnRef idx="0"/>
    <cs:fillRef idx="0"/>
    <cs:effectRef idx="0"/>
    <cs:fontRef idx="minor">
      <a:schemeClr val="dk1"/>
    </cs:fontRef>
    <cs:spPr>
      <a:ln w="9525">
        <a:solidFill>
          <a:schemeClr val="dk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gradFill>
          <a:gsLst>
            <a:gs pos="100000">
              <a:schemeClr val="dk1">
                <a:lumMod val="95000"/>
                <a:lumOff val="5000"/>
                <a:alpha val="42000"/>
              </a:schemeClr>
            </a:gs>
            <a:gs pos="0">
              <a:schemeClr val="lt1">
                <a:lumMod val="75000"/>
                <a:alpha val="36000"/>
              </a:schemeClr>
            </a:gs>
          </a:gsLst>
          <a:lin ang="5400000" scaled="0"/>
        </a:gradFill>
        <a:round/>
      </a:ln>
    </cs:spPr>
  </cs:gridlineMajor>
  <cs:gridlineMinor>
    <cs:lnRef idx="0"/>
    <cs:fillRef idx="0"/>
    <cs:effectRef idx="0"/>
    <cs:fontRef idx="minor">
      <a:schemeClr val="dk1"/>
    </cs:fontRef>
    <cs:spPr>
      <a:ln>
        <a:gradFill>
          <a:gsLst>
            <a:gs pos="100000">
              <a:schemeClr val="dk1">
                <a:lumMod val="95000"/>
                <a:lumOff val="5000"/>
                <a:alpha val="42000"/>
              </a:schemeClr>
            </a:gs>
            <a:gs pos="0">
              <a:schemeClr val="lt1">
                <a:lumMod val="75000"/>
                <a:alpha val="36000"/>
              </a:schemeClr>
            </a:gs>
          </a:gsLst>
          <a:lin ang="5400000" scaled="0"/>
        </a:gradFill>
      </a:ln>
    </cs:spPr>
  </cs:gridlineMinor>
  <cs:hiLoLine>
    <cs:lnRef idx="0"/>
    <cs:fillRef idx="0"/>
    <cs:effectRef idx="0"/>
    <cs:fontRef idx="minor">
      <a:schemeClr val="dk1"/>
    </cs:fontRef>
    <cs:spPr>
      <a:ln w="9525">
        <a:solidFill>
          <a:schemeClr val="dk1">
            <a:lumMod val="35000"/>
            <a:lumOff val="65000"/>
          </a:schemeClr>
        </a:solidFill>
        <a:prstDash val="dash"/>
      </a:ln>
    </cs:spPr>
  </cs:hiLoLine>
  <cs:leaderLine>
    <cs:lnRef idx="0"/>
    <cs:fillRef idx="0"/>
    <cs:effectRef idx="0"/>
    <cs:fontRef idx="minor">
      <a:schemeClr val="dk1"/>
    </cs:fontRef>
    <cs:spPr>
      <a:ln w="9525">
        <a:solidFill>
          <a:schemeClr val="dk1">
            <a:lumMod val="50000"/>
            <a:lumOff val="50000"/>
          </a:schemeClr>
        </a:solidFill>
      </a:ln>
    </cs:spPr>
  </cs:leaderLine>
  <cs:legend>
    <cs:lnRef idx="0"/>
    <cs:fillRef idx="0"/>
    <cs:effectRef idx="0"/>
    <cs:fontRef idx="minor">
      <a:schemeClr val="dk1">
        <a:lumMod val="75000"/>
        <a:lumOff val="25000"/>
      </a:schemeClr>
    </cs:fontRef>
    <cs:spPr>
      <a:solidFill>
        <a:schemeClr val="lt1">
          <a:lumMod val="95000"/>
          <a:alpha val="39000"/>
        </a:schemeClr>
      </a:solidFill>
    </cs:spPr>
    <cs:defRPr sz="900"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75000"/>
        <a:lumOff val="25000"/>
      </a:schemeClr>
    </cs:fontRef>
    <cs:spPr>
      <a:ln w="31750" cap="flat" cmpd="sng" algn="ctr">
        <a:solidFill>
          <a:schemeClr val="dk1">
            <a:lumMod val="75000"/>
            <a:lumOff val="25000"/>
          </a:schemeClr>
        </a:solidFill>
        <a:round/>
      </a:ln>
    </cs:spPr>
    <cs:defRPr sz="900" kern="1200"/>
  </cs:seriesAxis>
  <cs:seriesLine>
    <cs:lnRef idx="0"/>
    <cs:fillRef idx="0"/>
    <cs:effectRef idx="0"/>
    <cs:fontRef idx="minor">
      <a:schemeClr val="dk1"/>
    </cs:fontRef>
    <cs:spPr>
      <a:ln w="9525">
        <a:solidFill>
          <a:schemeClr val="dk1">
            <a:lumMod val="50000"/>
            <a:lumOff val="50000"/>
          </a:schemeClr>
        </a:solidFill>
        <a:round/>
      </a:ln>
    </cs:spPr>
  </cs:seriesLine>
  <cs:title>
    <cs:lnRef idx="0"/>
    <cs:fillRef idx="0"/>
    <cs:effectRef idx="0"/>
    <cs:fontRef idx="minor">
      <a:schemeClr val="dk1">
        <a:lumMod val="75000"/>
        <a:lumOff val="25000"/>
      </a:schemeClr>
    </cs:fontRef>
    <cs:defRPr sz="1800" b="1" kern="120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75000"/>
        <a:lumOff val="25000"/>
      </a:schemeClr>
    </cs:fontRef>
    <cs:defRPr sz="900" kern="1200"/>
  </cs:trendlineLabel>
  <cs:upBar>
    <cs:lnRef idx="0"/>
    <cs:fillRef idx="0"/>
    <cs:effectRef idx="0"/>
    <cs:fontRef idx="minor">
      <a:schemeClr val="dk1"/>
    </cs:fontRef>
    <cs:spPr>
      <a:solidFill>
        <a:schemeClr val="lt1"/>
      </a:solidFill>
      <a:ln w="9525">
        <a:solidFill>
          <a:schemeClr val="dk1">
            <a:lumMod val="65000"/>
            <a:lumOff val="35000"/>
          </a:schemeClr>
        </a:solidFill>
      </a:ln>
    </cs:spPr>
  </cs:upBar>
  <cs:valueAxis>
    <cs:lnRef idx="0"/>
    <cs:fillRef idx="0"/>
    <cs:effectRef idx="0"/>
    <cs:fontRef idx="minor">
      <a:schemeClr val="dk1">
        <a:lumMod val="75000"/>
        <a:lumOff val="25000"/>
      </a:schemeClr>
    </cs:fontRef>
    <cs:spPr>
      <a:ln>
        <a:noFill/>
      </a:ln>
    </cs:spPr>
    <cs:defRPr sz="900" kern="1200"/>
  </cs:valueAxis>
  <cs:wall>
    <cs:lnRef idx="0"/>
    <cs:fillRef idx="0"/>
    <cs:effectRef idx="0"/>
    <cs:fontRef idx="minor">
      <a:schemeClr val="dk1"/>
    </cs:fontRef>
  </cs:wall>
</cs:chartStyle>
</file>

<file path=ppt/drawings/drawing1.xml><?xml version="1.0" encoding="utf-8"?>
<c:userShapes xmlns:c="http://schemas.openxmlformats.org/drawingml/2006/chart">
  <cdr:relSizeAnchor xmlns:cdr="http://schemas.openxmlformats.org/drawingml/2006/chartDrawing">
    <cdr:from>
      <cdr:x>0.55117</cdr:x>
      <cdr:y>0.3054</cdr:y>
    </cdr:from>
    <cdr:to>
      <cdr:x>0.89001</cdr:x>
      <cdr:y>0.51849</cdr:y>
    </cdr:to>
    <cdr:sp macro="" textlink="">
      <cdr:nvSpPr>
        <cdr:cNvPr id="2" name="TextBox 1">
          <a:extLst xmlns:a="http://schemas.openxmlformats.org/drawingml/2006/main">
            <a:ext uri="{FF2B5EF4-FFF2-40B4-BE49-F238E27FC236}">
              <a16:creationId xmlns:a16="http://schemas.microsoft.com/office/drawing/2014/main" id="{D42863E7-03E1-4963-B22B-AE9E8A7C0276}"/>
            </a:ext>
          </a:extLst>
        </cdr:cNvPr>
        <cdr:cNvSpPr txBox="1"/>
      </cdr:nvSpPr>
      <cdr:spPr>
        <a:xfrm xmlns:a="http://schemas.openxmlformats.org/drawingml/2006/main">
          <a:off x="4535927" y="932299"/>
          <a:ext cx="2788477" cy="650513"/>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US" sz="1600" dirty="0"/>
            <a:t>Lower middle income country average</a:t>
          </a:r>
        </a:p>
      </cdr:txBody>
    </cdr:sp>
  </cdr:relSizeAnchor>
  <cdr:relSizeAnchor xmlns:cdr="http://schemas.openxmlformats.org/drawingml/2006/chartDrawing">
    <cdr:from>
      <cdr:x>0.2047</cdr:x>
      <cdr:y>0.06617</cdr:y>
    </cdr:from>
    <cdr:to>
      <cdr:x>0.40455</cdr:x>
      <cdr:y>0.16066</cdr:y>
    </cdr:to>
    <cdr:sp macro="" textlink="">
      <cdr:nvSpPr>
        <cdr:cNvPr id="3" name="TextBox 2">
          <a:extLst xmlns:a="http://schemas.openxmlformats.org/drawingml/2006/main">
            <a:ext uri="{FF2B5EF4-FFF2-40B4-BE49-F238E27FC236}">
              <a16:creationId xmlns:a16="http://schemas.microsoft.com/office/drawing/2014/main" id="{FE85D56C-4582-42B0-B8C3-480EF3092F1B}"/>
            </a:ext>
          </a:extLst>
        </cdr:cNvPr>
        <cdr:cNvSpPr txBox="1"/>
      </cdr:nvSpPr>
      <cdr:spPr>
        <a:xfrm xmlns:a="http://schemas.openxmlformats.org/drawingml/2006/main">
          <a:off x="1684583" y="202007"/>
          <a:ext cx="1644692" cy="288435"/>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US" sz="1600" dirty="0"/>
            <a:t>Neighbor 1</a:t>
          </a:r>
        </a:p>
        <a:p xmlns:a="http://schemas.openxmlformats.org/drawingml/2006/main">
          <a:endParaRPr lang="en-US" sz="1100" dirty="0"/>
        </a:p>
      </cdr:txBody>
    </cdr:sp>
  </cdr:relSizeAnchor>
  <cdr:relSizeAnchor xmlns:cdr="http://schemas.openxmlformats.org/drawingml/2006/chartDrawing">
    <cdr:from>
      <cdr:x>0.31059</cdr:x>
      <cdr:y>0.58482</cdr:y>
    </cdr:from>
    <cdr:to>
      <cdr:x>0.60142</cdr:x>
      <cdr:y>0.68701</cdr:y>
    </cdr:to>
    <cdr:sp macro="" textlink="">
      <cdr:nvSpPr>
        <cdr:cNvPr id="4" name="TextBox 3">
          <a:extLst xmlns:a="http://schemas.openxmlformats.org/drawingml/2006/main">
            <a:ext uri="{FF2B5EF4-FFF2-40B4-BE49-F238E27FC236}">
              <a16:creationId xmlns:a16="http://schemas.microsoft.com/office/drawing/2014/main" id="{B56DD441-D94C-4329-AC16-02BE05431548}"/>
            </a:ext>
          </a:extLst>
        </cdr:cNvPr>
        <cdr:cNvSpPr txBox="1"/>
      </cdr:nvSpPr>
      <cdr:spPr>
        <a:xfrm xmlns:a="http://schemas.openxmlformats.org/drawingml/2006/main">
          <a:off x="2556031" y="1785317"/>
          <a:ext cx="2393415" cy="311972"/>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US" sz="1600" dirty="0"/>
            <a:t>Neighbor 2</a:t>
          </a:r>
        </a:p>
        <a:p xmlns:a="http://schemas.openxmlformats.org/drawingml/2006/main">
          <a:endParaRPr lang="en-US" sz="1100" dirty="0"/>
        </a:p>
      </cdr:txBody>
    </cdr:sp>
  </cdr:relSizeAnchor>
  <cdr:relSizeAnchor xmlns:cdr="http://schemas.openxmlformats.org/drawingml/2006/chartDrawing">
    <cdr:from>
      <cdr:x>0.45302</cdr:x>
      <cdr:y>0.58482</cdr:y>
    </cdr:from>
    <cdr:to>
      <cdr:x>0.46122</cdr:x>
      <cdr:y>0.63508</cdr:y>
    </cdr:to>
    <cdr:cxnSp macro="">
      <cdr:nvCxnSpPr>
        <cdr:cNvPr id="6" name="Straight Arrow Connector 5">
          <a:extLst xmlns:a="http://schemas.openxmlformats.org/drawingml/2006/main">
            <a:ext uri="{FF2B5EF4-FFF2-40B4-BE49-F238E27FC236}">
              <a16:creationId xmlns:a16="http://schemas.microsoft.com/office/drawing/2014/main" id="{B41D8A95-4BCF-42D7-9C6B-34E332C1CDB0}"/>
            </a:ext>
          </a:extLst>
        </cdr:cNvPr>
        <cdr:cNvCxnSpPr/>
      </cdr:nvCxnSpPr>
      <cdr:spPr>
        <a:xfrm xmlns:a="http://schemas.openxmlformats.org/drawingml/2006/main" flipV="1">
          <a:off x="3728174" y="1785330"/>
          <a:ext cx="67507" cy="153423"/>
        </a:xfrm>
        <a:prstGeom xmlns:a="http://schemas.openxmlformats.org/drawingml/2006/main" prst="straightConnector1">
          <a:avLst/>
        </a:prstGeom>
        <a:ln xmlns:a="http://schemas.openxmlformats.org/drawingml/2006/main">
          <a:tailEnd type="triangle"/>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dr:relSizeAnchor xmlns:cdr="http://schemas.openxmlformats.org/drawingml/2006/chartDrawing">
    <cdr:from>
      <cdr:x>0.75413</cdr:x>
      <cdr:y>0.44008</cdr:y>
    </cdr:from>
    <cdr:to>
      <cdr:x>0.76249</cdr:x>
      <cdr:y>0.47828</cdr:y>
    </cdr:to>
    <cdr:cxnSp macro="">
      <cdr:nvCxnSpPr>
        <cdr:cNvPr id="8" name="Straight Arrow Connector 7">
          <a:extLst xmlns:a="http://schemas.openxmlformats.org/drawingml/2006/main">
            <a:ext uri="{FF2B5EF4-FFF2-40B4-BE49-F238E27FC236}">
              <a16:creationId xmlns:a16="http://schemas.microsoft.com/office/drawing/2014/main" id="{F1A8ED5B-4BF0-4420-9B3A-F505D31D8586}"/>
            </a:ext>
          </a:extLst>
        </cdr:cNvPr>
        <cdr:cNvCxnSpPr/>
      </cdr:nvCxnSpPr>
      <cdr:spPr>
        <a:xfrm xmlns:a="http://schemas.openxmlformats.org/drawingml/2006/main" flipH="1">
          <a:off x="6206192" y="1343472"/>
          <a:ext cx="68801" cy="116602"/>
        </a:xfrm>
        <a:prstGeom xmlns:a="http://schemas.openxmlformats.org/drawingml/2006/main" prst="straightConnector1">
          <a:avLst/>
        </a:prstGeom>
        <a:ln xmlns:a="http://schemas.openxmlformats.org/drawingml/2006/main">
          <a:tailEnd type="triangle"/>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dr:relSizeAnchor xmlns:cdr="http://schemas.openxmlformats.org/drawingml/2006/chartDrawing">
    <cdr:from>
      <cdr:x>0.34862</cdr:x>
      <cdr:y>0.12246</cdr:y>
    </cdr:from>
    <cdr:to>
      <cdr:x>0.36055</cdr:x>
      <cdr:y>0.13854</cdr:y>
    </cdr:to>
    <cdr:cxnSp macro="">
      <cdr:nvCxnSpPr>
        <cdr:cNvPr id="10" name="Straight Arrow Connector 9">
          <a:extLst xmlns:a="http://schemas.openxmlformats.org/drawingml/2006/main">
            <a:ext uri="{FF2B5EF4-FFF2-40B4-BE49-F238E27FC236}">
              <a16:creationId xmlns:a16="http://schemas.microsoft.com/office/drawing/2014/main" id="{6294F907-3947-4090-A728-71169EA7B66B}"/>
            </a:ext>
          </a:extLst>
        </cdr:cNvPr>
        <cdr:cNvCxnSpPr/>
      </cdr:nvCxnSpPr>
      <cdr:spPr>
        <a:xfrm xmlns:a="http://schemas.openxmlformats.org/drawingml/2006/main">
          <a:off x="2869007" y="373840"/>
          <a:ext cx="98190" cy="49096"/>
        </a:xfrm>
        <a:prstGeom xmlns:a="http://schemas.openxmlformats.org/drawingml/2006/main" prst="straightConnector1">
          <a:avLst/>
        </a:prstGeom>
        <a:ln xmlns:a="http://schemas.openxmlformats.org/drawingml/2006/main">
          <a:tailEnd type="triangle"/>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8828352C-296D-42CA-A463-2F57CA5FDD8E}"/>
              </a:ext>
            </a:extLst>
          </p:cNvPr>
          <p:cNvSpPr>
            <a:spLocks noGrp="1"/>
          </p:cNvSpPr>
          <p:nvPr>
            <p:ph type="hdr" sz="quarter"/>
          </p:nvPr>
        </p:nvSpPr>
        <p:spPr>
          <a:xfrm>
            <a:off x="0" y="3"/>
            <a:ext cx="3037840" cy="466724"/>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ACBA4262-8931-415F-B1B5-714E4C9050D9}"/>
              </a:ext>
            </a:extLst>
          </p:cNvPr>
          <p:cNvSpPr>
            <a:spLocks noGrp="1"/>
          </p:cNvSpPr>
          <p:nvPr>
            <p:ph type="dt" sz="quarter" idx="1"/>
          </p:nvPr>
        </p:nvSpPr>
        <p:spPr>
          <a:xfrm>
            <a:off x="3970938" y="3"/>
            <a:ext cx="3037840" cy="466724"/>
          </a:xfrm>
          <a:prstGeom prst="rect">
            <a:avLst/>
          </a:prstGeom>
        </p:spPr>
        <p:txBody>
          <a:bodyPr vert="horz" lIns="91440" tIns="45720" rIns="91440" bIns="45720" rtlCol="0"/>
          <a:lstStyle>
            <a:lvl1pPr algn="r">
              <a:defRPr sz="1200"/>
            </a:lvl1pPr>
          </a:lstStyle>
          <a:p>
            <a:fld id="{68877759-450C-42D8-80EB-C7C116B7354F}" type="datetimeFigureOut">
              <a:rPr lang="en-US" smtClean="0"/>
              <a:t>12/15/2017</a:t>
            </a:fld>
            <a:endParaRPr lang="en-US"/>
          </a:p>
        </p:txBody>
      </p:sp>
      <p:sp>
        <p:nvSpPr>
          <p:cNvPr id="4" name="Footer Placeholder 3">
            <a:extLst>
              <a:ext uri="{FF2B5EF4-FFF2-40B4-BE49-F238E27FC236}">
                <a16:creationId xmlns:a16="http://schemas.microsoft.com/office/drawing/2014/main" id="{39B4A24C-AFCB-4A6C-8554-AA6AFB4FE502}"/>
              </a:ext>
            </a:extLst>
          </p:cNvPr>
          <p:cNvSpPr>
            <a:spLocks noGrp="1"/>
          </p:cNvSpPr>
          <p:nvPr>
            <p:ph type="ftr" sz="quarter" idx="2"/>
          </p:nvPr>
        </p:nvSpPr>
        <p:spPr>
          <a:xfrm>
            <a:off x="0" y="8829676"/>
            <a:ext cx="3037840" cy="466724"/>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413D771F-EE24-4F8A-A41F-EFDA7574D801}"/>
              </a:ext>
            </a:extLst>
          </p:cNvPr>
          <p:cNvSpPr>
            <a:spLocks noGrp="1"/>
          </p:cNvSpPr>
          <p:nvPr>
            <p:ph type="sldNum" sz="quarter" idx="3"/>
          </p:nvPr>
        </p:nvSpPr>
        <p:spPr>
          <a:xfrm>
            <a:off x="3970938" y="8829676"/>
            <a:ext cx="3037840" cy="466724"/>
          </a:xfrm>
          <a:prstGeom prst="rect">
            <a:avLst/>
          </a:prstGeom>
        </p:spPr>
        <p:txBody>
          <a:bodyPr vert="horz" lIns="91440" tIns="45720" rIns="91440" bIns="45720" rtlCol="0" anchor="b"/>
          <a:lstStyle>
            <a:lvl1pPr algn="r">
              <a:defRPr sz="1200"/>
            </a:lvl1pPr>
          </a:lstStyle>
          <a:p>
            <a:fld id="{CD038770-CBDE-4243-BE4F-2124BDA912FA}" type="slidenum">
              <a:rPr lang="en-US" smtClean="0"/>
              <a:t>‹#›</a:t>
            </a:fld>
            <a:endParaRPr lang="en-US"/>
          </a:p>
        </p:txBody>
      </p:sp>
    </p:spTree>
    <p:extLst>
      <p:ext uri="{BB962C8B-B14F-4D97-AF65-F5344CB8AC3E}">
        <p14:creationId xmlns:p14="http://schemas.microsoft.com/office/powerpoint/2010/main" val="62648155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970938" y="0"/>
            <a:ext cx="3037840" cy="464820"/>
          </a:xfrm>
          <a:prstGeom prst="rect">
            <a:avLst/>
          </a:prstGeom>
        </p:spPr>
        <p:txBody>
          <a:bodyPr vert="horz" lIns="91440" tIns="45720" rIns="91440" bIns="45720" rtlCol="0"/>
          <a:lstStyle>
            <a:lvl1pPr algn="r">
              <a:defRPr sz="1200"/>
            </a:lvl1pPr>
          </a:lstStyle>
          <a:p>
            <a:fld id="{9535AAEE-3CD4-46D4-B6B1-0D5AAD7F8252}" type="datetimeFigureOut">
              <a:rPr lang="en-US" smtClean="0"/>
              <a:pPr/>
              <a:t>12/15/2017</a:t>
            </a:fld>
            <a:endParaRPr lang="en-US"/>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482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1440" tIns="45720" rIns="91440" bIns="45720" rtlCol="0" anchor="b"/>
          <a:lstStyle>
            <a:lvl1pPr algn="r">
              <a:defRPr sz="1200"/>
            </a:lvl1pPr>
          </a:lstStyle>
          <a:p>
            <a:fld id="{01B44793-9554-4379-906D-F78EEC415CF8}" type="slidenum">
              <a:rPr lang="en-US" smtClean="0"/>
              <a:pPr/>
              <a:t>‹#›</a:t>
            </a:fld>
            <a:endParaRPr lang="en-US"/>
          </a:p>
        </p:txBody>
      </p:sp>
    </p:spTree>
    <p:extLst>
      <p:ext uri="{BB962C8B-B14F-4D97-AF65-F5344CB8AC3E}">
        <p14:creationId xmlns:p14="http://schemas.microsoft.com/office/powerpoint/2010/main" val="231251029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r" dirty="0"/>
          </a:p>
        </p:txBody>
      </p:sp>
      <p:sp>
        <p:nvSpPr>
          <p:cNvPr id="4" name="Slide Number Placeholder 3"/>
          <p:cNvSpPr>
            <a:spLocks noGrp="1"/>
          </p:cNvSpPr>
          <p:nvPr>
            <p:ph type="sldNum" sz="quarter" idx="10"/>
          </p:nvPr>
        </p:nvSpPr>
        <p:spPr/>
        <p:txBody>
          <a:bodyPr/>
          <a:lstStyle/>
          <a:p>
            <a:pPr algn="l" rtl="0"/>
            <a:fld id="{01B44793-9554-4379-906D-F78EEC415CF8}" type="slidenum">
              <a:rPr/>
              <a:pPr/>
              <a:t>25</a:t>
            </a:fld>
            <a:endParaRPr lang="fr" dirty="0"/>
          </a:p>
        </p:txBody>
      </p:sp>
    </p:spTree>
    <p:extLst>
      <p:ext uri="{BB962C8B-B14F-4D97-AF65-F5344CB8AC3E}">
        <p14:creationId xmlns:p14="http://schemas.microsoft.com/office/powerpoint/2010/main" val="60624600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r" dirty="0"/>
          </a:p>
        </p:txBody>
      </p:sp>
      <p:sp>
        <p:nvSpPr>
          <p:cNvPr id="4" name="Slide Number Placeholder 3"/>
          <p:cNvSpPr>
            <a:spLocks noGrp="1"/>
          </p:cNvSpPr>
          <p:nvPr>
            <p:ph type="sldNum" sz="quarter" idx="10"/>
          </p:nvPr>
        </p:nvSpPr>
        <p:spPr/>
        <p:txBody>
          <a:bodyPr/>
          <a:lstStyle/>
          <a:p>
            <a:pPr algn="l" rtl="0"/>
            <a:fld id="{01B44793-9554-4379-906D-F78EEC415CF8}" type="slidenum">
              <a:rPr/>
              <a:pPr/>
              <a:t>28</a:t>
            </a:fld>
            <a:endParaRPr lang="fr" dirty="0"/>
          </a:p>
        </p:txBody>
      </p:sp>
    </p:spTree>
    <p:extLst>
      <p:ext uri="{BB962C8B-B14F-4D97-AF65-F5344CB8AC3E}">
        <p14:creationId xmlns:p14="http://schemas.microsoft.com/office/powerpoint/2010/main" val="166043334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r" dirty="0"/>
          </a:p>
        </p:txBody>
      </p:sp>
      <p:sp>
        <p:nvSpPr>
          <p:cNvPr id="4" name="Slide Number Placeholder 3"/>
          <p:cNvSpPr>
            <a:spLocks noGrp="1"/>
          </p:cNvSpPr>
          <p:nvPr>
            <p:ph type="sldNum" sz="quarter" idx="10"/>
          </p:nvPr>
        </p:nvSpPr>
        <p:spPr/>
        <p:txBody>
          <a:bodyPr/>
          <a:lstStyle/>
          <a:p>
            <a:pPr algn="l" rtl="0"/>
            <a:fld id="{01B44793-9554-4379-906D-F78EEC415CF8}" type="slidenum">
              <a:rPr/>
              <a:pPr/>
              <a:t>29</a:t>
            </a:fld>
            <a:endParaRPr lang="fr" dirty="0"/>
          </a:p>
        </p:txBody>
      </p:sp>
    </p:spTree>
    <p:extLst>
      <p:ext uri="{BB962C8B-B14F-4D97-AF65-F5344CB8AC3E}">
        <p14:creationId xmlns:p14="http://schemas.microsoft.com/office/powerpoint/2010/main" val="229722824"/>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Title Slide">
    <p:bg>
      <p:bgPr>
        <a:solidFill>
          <a:srgbClr val="F7F7F7">
            <a:alpha val="0"/>
          </a:srgbClr>
        </a:solid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794682" y="2566214"/>
            <a:ext cx="7924800" cy="1600200"/>
          </a:xfrm>
        </p:spPr>
        <p:txBody>
          <a:bodyPr anchor="b" anchorCtr="0"/>
          <a:lstStyle>
            <a:lvl1pPr algn="l">
              <a:lnSpc>
                <a:spcPts val="4000"/>
              </a:lnSpc>
              <a:defRPr b="0" i="0">
                <a:solidFill>
                  <a:schemeClr val="accent1"/>
                </a:solidFill>
                <a:latin typeface="Arial"/>
                <a:cs typeface="Arial"/>
              </a:defRPr>
            </a:lvl1pPr>
          </a:lstStyle>
          <a:p>
            <a:r>
              <a:rPr lang="en-US" dirty="0"/>
              <a:t>Click to edit title</a:t>
            </a:r>
          </a:p>
        </p:txBody>
      </p:sp>
      <p:sp>
        <p:nvSpPr>
          <p:cNvPr id="3" name="Subtitle 2"/>
          <p:cNvSpPr>
            <a:spLocks noGrp="1"/>
          </p:cNvSpPr>
          <p:nvPr>
            <p:ph type="subTitle" idx="1"/>
          </p:nvPr>
        </p:nvSpPr>
        <p:spPr>
          <a:xfrm>
            <a:off x="794681" y="4136032"/>
            <a:ext cx="6248400" cy="609600"/>
          </a:xfrm>
        </p:spPr>
        <p:txBody>
          <a:bodyPr/>
          <a:lstStyle>
            <a:lvl1pPr marL="0" indent="0" algn="l">
              <a:buNone/>
              <a:defRPr sz="2800" b="0" i="0">
                <a:solidFill>
                  <a:schemeClr val="accent2"/>
                </a:solidFill>
                <a:latin typeface="Arial"/>
                <a:cs typeface="Aria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endParaRPr lang="en-US" dirty="0"/>
          </a:p>
        </p:txBody>
      </p:sp>
      <p:sp>
        <p:nvSpPr>
          <p:cNvPr id="13" name="Text Placeholder 12"/>
          <p:cNvSpPr>
            <a:spLocks noGrp="1"/>
          </p:cNvSpPr>
          <p:nvPr>
            <p:ph type="body" sz="quarter" idx="12" hasCustomPrompt="1"/>
          </p:nvPr>
        </p:nvSpPr>
        <p:spPr>
          <a:xfrm>
            <a:off x="794701" y="5723986"/>
            <a:ext cx="4343400" cy="652709"/>
          </a:xfrm>
          <a:noFill/>
        </p:spPr>
        <p:txBody>
          <a:bodyPr/>
          <a:lstStyle>
            <a:lvl1pPr marL="0" marR="0" indent="-342900" algn="l" defTabSz="914400" rtl="0" eaLnBrk="1" fontAlgn="auto" latinLnBrk="0" hangingPunct="1">
              <a:lnSpc>
                <a:spcPts val="1600"/>
              </a:lnSpc>
              <a:spcBef>
                <a:spcPts val="0"/>
              </a:spcBef>
              <a:spcAft>
                <a:spcPts val="0"/>
              </a:spcAft>
              <a:buClrTx/>
              <a:buSzTx/>
              <a:buFont typeface="Arial" pitchFamily="34" charset="0"/>
              <a:buNone/>
              <a:tabLst/>
              <a:defRPr sz="1400" b="0" i="0" baseline="0">
                <a:solidFill>
                  <a:schemeClr val="accent3"/>
                </a:solidFill>
                <a:latin typeface="Arial"/>
                <a:cs typeface="Arial"/>
              </a:defRPr>
            </a:lvl1pPr>
          </a:lstStyle>
          <a:p>
            <a:pPr lvl="0"/>
            <a:r>
              <a:rPr lang="en-US" dirty="0"/>
              <a:t>Click to edit Presentation Location</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r>
              <a:rPr lang="en-US" dirty="0"/>
              <a:t>Click to edit Presentation Date</a:t>
            </a:r>
          </a:p>
          <a:p>
            <a:pPr lvl="0"/>
            <a:endParaRPr lang="en-US" dirty="0"/>
          </a:p>
          <a:p>
            <a:pPr lvl="0"/>
            <a:endParaRPr lang="en-US" dirty="0"/>
          </a:p>
        </p:txBody>
      </p:sp>
      <p:sp>
        <p:nvSpPr>
          <p:cNvPr id="15" name="Content Placeholder 14"/>
          <p:cNvSpPr>
            <a:spLocks noGrp="1"/>
          </p:cNvSpPr>
          <p:nvPr>
            <p:ph sz="quarter" idx="13" hasCustomPrompt="1"/>
          </p:nvPr>
        </p:nvSpPr>
        <p:spPr>
          <a:xfrm>
            <a:off x="794701" y="6360124"/>
            <a:ext cx="3665639" cy="304800"/>
          </a:xfrm>
        </p:spPr>
        <p:txBody>
          <a:bodyPr>
            <a:normAutofit/>
          </a:bodyPr>
          <a:lstStyle>
            <a:lvl1pPr marL="0">
              <a:spcBef>
                <a:spcPts val="0"/>
              </a:spcBef>
              <a:buNone/>
              <a:defRPr sz="1100" b="0">
                <a:solidFill>
                  <a:schemeClr val="accent6"/>
                </a:solidFill>
              </a:defRPr>
            </a:lvl1pPr>
          </a:lstStyle>
          <a:p>
            <a:pPr lvl="0"/>
            <a:r>
              <a:rPr lang="en-US" dirty="0"/>
              <a:t>Click to edit presenter</a:t>
            </a:r>
          </a:p>
        </p:txBody>
      </p:sp>
      <p:cxnSp>
        <p:nvCxnSpPr>
          <p:cNvPr id="5" name="Straight Connector 4"/>
          <p:cNvCxnSpPr/>
          <p:nvPr userDrawn="1"/>
        </p:nvCxnSpPr>
        <p:spPr>
          <a:xfrm>
            <a:off x="911513" y="4162348"/>
            <a:ext cx="7486564" cy="0"/>
          </a:xfrm>
          <a:prstGeom prst="line">
            <a:avLst/>
          </a:prstGeom>
          <a:ln>
            <a:solidFill>
              <a:schemeClr val="tx2"/>
            </a:solidFill>
          </a:ln>
          <a:effectLst/>
        </p:spPr>
        <p:style>
          <a:lnRef idx="2">
            <a:schemeClr val="accent1"/>
          </a:lnRef>
          <a:fillRef idx="0">
            <a:schemeClr val="accent1"/>
          </a:fillRef>
          <a:effectRef idx="1">
            <a:schemeClr val="accent1"/>
          </a:effectRef>
          <a:fontRef idx="minor">
            <a:schemeClr val="tx1"/>
          </a:fontRef>
        </p:style>
      </p:cxnSp>
      <p:pic>
        <p:nvPicPr>
          <p:cNvPr id="4" name="Picture 3" descr="LNCT-logo_ƒ-100.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94757" y="650478"/>
            <a:ext cx="3179046" cy="1144457"/>
          </a:xfrm>
          <a:prstGeom prst="rect">
            <a:avLst/>
          </a:prstGeom>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title with content">
    <p:bg>
      <p:bgPr>
        <a:blipFill dpi="0" rotWithShape="1">
          <a:blip r:embed="rId2"/>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chor="t">
            <a:normAutofit/>
          </a:bodyPr>
          <a:lstStyle>
            <a:lvl1pPr algn="l">
              <a:buFont typeface="Arial" pitchFamily="34" charset="0"/>
              <a:buNone/>
              <a:defRPr sz="2400" b="0" i="0">
                <a:solidFill>
                  <a:schemeClr val="accent1"/>
                </a:solidFill>
                <a:latin typeface="Arial"/>
                <a:cs typeface="Arial"/>
              </a:defRPr>
            </a:lvl1pPr>
          </a:lstStyle>
          <a:p>
            <a:r>
              <a:rPr lang="en-US" dirty="0"/>
              <a:t>Click to edit Master title style</a:t>
            </a:r>
          </a:p>
        </p:txBody>
      </p:sp>
      <p:sp>
        <p:nvSpPr>
          <p:cNvPr id="7" name="Content Placeholder 2"/>
          <p:cNvSpPr>
            <a:spLocks noGrp="1"/>
          </p:cNvSpPr>
          <p:nvPr>
            <p:ph idx="1"/>
          </p:nvPr>
        </p:nvSpPr>
        <p:spPr>
          <a:xfrm>
            <a:off x="457200" y="2209800"/>
            <a:ext cx="8229600" cy="3053038"/>
          </a:xfrm>
        </p:spPr>
        <p:txBody>
          <a:bodyPr/>
          <a:lstStyle>
            <a:lvl1pPr>
              <a:buClr>
                <a:schemeClr val="accent1"/>
              </a:buClr>
              <a:buFont typeface="Wingdings" pitchFamily="2" charset="2"/>
              <a:buChar char="§"/>
              <a:defRPr sz="2000" b="0" i="0">
                <a:solidFill>
                  <a:srgbClr val="313231"/>
                </a:solidFill>
                <a:latin typeface="Arial"/>
                <a:cs typeface="Arial"/>
              </a:defRPr>
            </a:lvl1pPr>
            <a:lvl2pPr>
              <a:buClr>
                <a:schemeClr val="accent1"/>
              </a:buClr>
              <a:buFont typeface="Wingdings" pitchFamily="2" charset="2"/>
              <a:buChar char="§"/>
              <a:defRPr sz="1800" b="0" i="0">
                <a:solidFill>
                  <a:srgbClr val="313231"/>
                </a:solidFill>
                <a:latin typeface="Arial"/>
                <a:cs typeface="Arial"/>
              </a:defRPr>
            </a:lvl2pPr>
            <a:lvl3pPr>
              <a:buClr>
                <a:schemeClr val="accent1"/>
              </a:buClr>
              <a:buFont typeface="Wingdings" pitchFamily="2" charset="2"/>
              <a:buChar char="§"/>
              <a:defRPr sz="1600" b="0" i="0">
                <a:solidFill>
                  <a:srgbClr val="313231"/>
                </a:solidFill>
                <a:latin typeface="Arial"/>
                <a:cs typeface="Arial"/>
              </a:defRPr>
            </a:lvl3pPr>
            <a:lvl4pPr>
              <a:buClr>
                <a:schemeClr val="accent1"/>
              </a:buClr>
              <a:buFont typeface="Wingdings" pitchFamily="2" charset="2"/>
              <a:buChar char="§"/>
              <a:defRPr sz="1400" b="0" i="0">
                <a:solidFill>
                  <a:srgbClr val="313231"/>
                </a:solidFill>
                <a:latin typeface="Arial"/>
                <a:cs typeface="Arial"/>
              </a:defRPr>
            </a:lvl4pPr>
            <a:lvl5pPr>
              <a:buClr>
                <a:schemeClr val="accent1"/>
              </a:buClr>
              <a:buFont typeface="Wingdings" pitchFamily="2" charset="2"/>
              <a:buChar char="§"/>
              <a:defRPr sz="1200" b="0" i="0">
                <a:solidFill>
                  <a:srgbClr val="313231"/>
                </a:solidFill>
                <a:latin typeface="Arial"/>
                <a:cs typeface="Aria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Text Placeholder 8"/>
          <p:cNvSpPr>
            <a:spLocks noGrp="1"/>
          </p:cNvSpPr>
          <p:nvPr>
            <p:ph type="body" sz="quarter" idx="10" hasCustomPrompt="1"/>
          </p:nvPr>
        </p:nvSpPr>
        <p:spPr>
          <a:xfrm>
            <a:off x="457200" y="1524000"/>
            <a:ext cx="8229600" cy="609600"/>
          </a:xfrm>
        </p:spPr>
        <p:txBody>
          <a:bodyPr/>
          <a:lstStyle>
            <a:lvl1pPr>
              <a:buNone/>
              <a:defRPr sz="2200" b="1" baseline="0">
                <a:solidFill>
                  <a:srgbClr val="313231"/>
                </a:solidFill>
              </a:defRPr>
            </a:lvl1pPr>
          </a:lstStyle>
          <a:p>
            <a:pPr lvl="0"/>
            <a:r>
              <a:rPr lang="en-US" dirty="0"/>
              <a:t>Click to edit main sentence</a:t>
            </a:r>
          </a:p>
        </p:txBody>
      </p:sp>
      <p:sp>
        <p:nvSpPr>
          <p:cNvPr id="8" name="Slide Number Placeholder 5"/>
          <p:cNvSpPr>
            <a:spLocks noGrp="1"/>
          </p:cNvSpPr>
          <p:nvPr>
            <p:ph type="sldNum" sz="quarter" idx="4"/>
          </p:nvPr>
        </p:nvSpPr>
        <p:spPr>
          <a:xfrm>
            <a:off x="6663392" y="6008242"/>
            <a:ext cx="2133600" cy="365125"/>
          </a:xfrm>
          <a:prstGeom prst="rect">
            <a:avLst/>
          </a:prstGeom>
        </p:spPr>
        <p:txBody>
          <a:bodyPr vert="horz" lIns="91440" tIns="45720" rIns="91440" bIns="45720" rtlCol="0" anchor="ctr"/>
          <a:lstStyle>
            <a:lvl1pPr algn="r">
              <a:defRPr sz="1200" b="0" i="0">
                <a:solidFill>
                  <a:srgbClr val="636466"/>
                </a:solidFill>
                <a:latin typeface="Museo Sans 300"/>
                <a:cs typeface="Museo Sans 300"/>
              </a:defRPr>
            </a:lvl1pPr>
          </a:lstStyle>
          <a:p>
            <a:r>
              <a:rPr lang="en-US" dirty="0" err="1">
                <a:solidFill>
                  <a:schemeClr val="tx2"/>
                </a:solidFill>
                <a:latin typeface="Arial"/>
                <a:cs typeface="Arial"/>
              </a:rPr>
              <a:t>www.lnct.global</a:t>
            </a:r>
            <a:r>
              <a:rPr lang="en-US" dirty="0">
                <a:solidFill>
                  <a:schemeClr val="tx2"/>
                </a:solidFill>
                <a:latin typeface="Arial"/>
                <a:cs typeface="Arial"/>
              </a:rPr>
              <a:t> </a:t>
            </a:r>
            <a:r>
              <a:rPr lang="en-US" dirty="0">
                <a:latin typeface="Arial"/>
                <a:cs typeface="Arial"/>
              </a:rPr>
              <a:t>| </a:t>
            </a:r>
            <a:fld id="{2459FD92-E8AB-4F86-BA9A-090210CAFD7B}" type="slidenum">
              <a:rPr lang="en-US" smtClean="0">
                <a:latin typeface="Arial"/>
                <a:cs typeface="Arial"/>
              </a:rPr>
              <a:pPr/>
              <a:t>‹#›</a:t>
            </a:fld>
            <a:endParaRPr lang="en-US" dirty="0">
              <a:solidFill>
                <a:srgbClr val="E32726"/>
              </a:solidFill>
              <a:latin typeface="Arial"/>
              <a:cs typeface="Arial"/>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2_table format">
    <p:bg>
      <p:bgPr>
        <a:blipFill dpi="0" rotWithShape="1">
          <a:blip r:embed="rId2"/>
          <a:srcRect/>
          <a:stretch>
            <a:fillRect/>
          </a:stretch>
        </a:blipFill>
        <a:effectLst/>
      </p:bgPr>
    </p:bg>
    <p:spTree>
      <p:nvGrpSpPr>
        <p:cNvPr id="1" name=""/>
        <p:cNvGrpSpPr/>
        <p:nvPr/>
      </p:nvGrpSpPr>
      <p:grpSpPr>
        <a:xfrm>
          <a:off x="0" y="0"/>
          <a:ext cx="0" cy="0"/>
          <a:chOff x="0" y="0"/>
          <a:chExt cx="0" cy="0"/>
        </a:xfrm>
      </p:grpSpPr>
      <p:sp>
        <p:nvSpPr>
          <p:cNvPr id="15" name="Title 1"/>
          <p:cNvSpPr>
            <a:spLocks noGrp="1"/>
          </p:cNvSpPr>
          <p:nvPr>
            <p:ph type="title"/>
          </p:nvPr>
        </p:nvSpPr>
        <p:spPr>
          <a:xfrm>
            <a:off x="457200" y="274638"/>
            <a:ext cx="8229600" cy="1143000"/>
          </a:xfrm>
        </p:spPr>
        <p:txBody>
          <a:bodyPr anchor="t">
            <a:normAutofit/>
          </a:bodyPr>
          <a:lstStyle>
            <a:lvl1pPr algn="l">
              <a:buFont typeface="Arial" pitchFamily="34" charset="0"/>
              <a:buNone/>
              <a:defRPr sz="2400" b="0" i="0">
                <a:solidFill>
                  <a:schemeClr val="accent1"/>
                </a:solidFill>
                <a:latin typeface="Arial"/>
                <a:cs typeface="Arial"/>
              </a:defRPr>
            </a:lvl1pPr>
          </a:lstStyle>
          <a:p>
            <a:r>
              <a:rPr lang="en-US" dirty="0"/>
              <a:t>Click to edit Master title style</a:t>
            </a:r>
          </a:p>
        </p:txBody>
      </p:sp>
      <p:sp>
        <p:nvSpPr>
          <p:cNvPr id="6" name="Slide Number Placeholder 5"/>
          <p:cNvSpPr>
            <a:spLocks noGrp="1"/>
          </p:cNvSpPr>
          <p:nvPr>
            <p:ph type="sldNum" sz="quarter" idx="4"/>
          </p:nvPr>
        </p:nvSpPr>
        <p:spPr>
          <a:xfrm>
            <a:off x="6663392" y="6008242"/>
            <a:ext cx="2133600" cy="365125"/>
          </a:xfrm>
          <a:prstGeom prst="rect">
            <a:avLst/>
          </a:prstGeom>
        </p:spPr>
        <p:txBody>
          <a:bodyPr vert="horz" lIns="91440" tIns="45720" rIns="91440" bIns="45720" rtlCol="0" anchor="ctr"/>
          <a:lstStyle>
            <a:lvl1pPr algn="r">
              <a:defRPr sz="1200" b="0" i="0">
                <a:solidFill>
                  <a:srgbClr val="636466"/>
                </a:solidFill>
                <a:latin typeface="Museo Sans 300"/>
                <a:cs typeface="Museo Sans 300"/>
              </a:defRPr>
            </a:lvl1pPr>
          </a:lstStyle>
          <a:p>
            <a:r>
              <a:rPr lang="en-US" dirty="0" err="1">
                <a:solidFill>
                  <a:schemeClr val="tx2"/>
                </a:solidFill>
                <a:latin typeface="Arial"/>
                <a:cs typeface="Arial"/>
              </a:rPr>
              <a:t>www.lnct.global</a:t>
            </a:r>
            <a:r>
              <a:rPr lang="en-US" dirty="0">
                <a:solidFill>
                  <a:schemeClr val="tx2"/>
                </a:solidFill>
                <a:latin typeface="Arial"/>
                <a:cs typeface="Arial"/>
              </a:rPr>
              <a:t> </a:t>
            </a:r>
            <a:r>
              <a:rPr lang="en-US" dirty="0">
                <a:latin typeface="Arial"/>
                <a:cs typeface="Arial"/>
              </a:rPr>
              <a:t>| </a:t>
            </a:r>
            <a:fld id="{2459FD92-E8AB-4F86-BA9A-090210CAFD7B}" type="slidenum">
              <a:rPr lang="en-US" smtClean="0">
                <a:latin typeface="Arial"/>
                <a:cs typeface="Arial"/>
              </a:rPr>
              <a:pPr/>
              <a:t>‹#›</a:t>
            </a:fld>
            <a:endParaRPr lang="en-US" dirty="0">
              <a:solidFill>
                <a:srgbClr val="E32726"/>
              </a:solidFill>
              <a:latin typeface="Arial"/>
              <a:cs typeface="Arial"/>
            </a:endParaRPr>
          </a:p>
        </p:txBody>
      </p:sp>
      <p:sp>
        <p:nvSpPr>
          <p:cNvPr id="8" name="Content Placeholder 2"/>
          <p:cNvSpPr>
            <a:spLocks noGrp="1"/>
          </p:cNvSpPr>
          <p:nvPr>
            <p:ph idx="1"/>
          </p:nvPr>
        </p:nvSpPr>
        <p:spPr>
          <a:xfrm>
            <a:off x="457200" y="2870640"/>
            <a:ext cx="8229600" cy="2352364"/>
          </a:xfrm>
        </p:spPr>
        <p:txBody>
          <a:bodyPr/>
          <a:lstStyle>
            <a:lvl1pPr marL="457200" indent="-457200">
              <a:buClr>
                <a:schemeClr val="accent1"/>
              </a:buClr>
              <a:buFont typeface="Wingdings" charset="2"/>
              <a:buChar char="§"/>
              <a:defRPr sz="2000" b="0" i="0">
                <a:solidFill>
                  <a:srgbClr val="313231"/>
                </a:solidFill>
                <a:latin typeface="Arial"/>
                <a:cs typeface="Arial"/>
              </a:defRPr>
            </a:lvl1pPr>
            <a:lvl2pPr marL="800100" indent="-342900">
              <a:buClr>
                <a:schemeClr val="accent1"/>
              </a:buClr>
              <a:buFont typeface="Wingdings" charset="2"/>
              <a:buChar char="§"/>
              <a:defRPr sz="1800" b="0" i="0">
                <a:solidFill>
                  <a:srgbClr val="313231"/>
                </a:solidFill>
                <a:latin typeface="Arial"/>
                <a:cs typeface="Arial"/>
              </a:defRPr>
            </a:lvl2pPr>
            <a:lvl3pPr marL="1257300" indent="-342900">
              <a:buClr>
                <a:schemeClr val="accent1"/>
              </a:buClr>
              <a:buFont typeface="Wingdings" charset="2"/>
              <a:buChar char="§"/>
              <a:defRPr sz="1600" b="0" i="0">
                <a:solidFill>
                  <a:srgbClr val="313231"/>
                </a:solidFill>
                <a:latin typeface="Arial"/>
                <a:cs typeface="Arial"/>
              </a:defRPr>
            </a:lvl3pPr>
            <a:lvl4pPr marL="1714500" indent="-342900">
              <a:buClr>
                <a:schemeClr val="accent1"/>
              </a:buClr>
              <a:buFont typeface="Wingdings" charset="2"/>
              <a:buChar char="§"/>
              <a:defRPr sz="1400" b="0" i="0">
                <a:solidFill>
                  <a:srgbClr val="313231"/>
                </a:solidFill>
                <a:latin typeface="Arial"/>
                <a:cs typeface="Arial"/>
              </a:defRPr>
            </a:lvl4pPr>
            <a:lvl5pPr>
              <a:buClr>
                <a:schemeClr val="accent1"/>
              </a:buClr>
              <a:buFont typeface="Wingdings" charset="2"/>
              <a:buChar char="§"/>
              <a:defRPr sz="1200" b="0" i="0">
                <a:solidFill>
                  <a:srgbClr val="313231"/>
                </a:solidFill>
                <a:latin typeface="Arial"/>
                <a:cs typeface="Aria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Content Placeholder 2"/>
          <p:cNvSpPr>
            <a:spLocks noGrp="1"/>
          </p:cNvSpPr>
          <p:nvPr>
            <p:ph idx="10" hasCustomPrompt="1"/>
          </p:nvPr>
        </p:nvSpPr>
        <p:spPr>
          <a:xfrm>
            <a:off x="457200" y="1539705"/>
            <a:ext cx="8229600" cy="1174353"/>
          </a:xfrm>
          <a:solidFill>
            <a:schemeClr val="tx2">
              <a:lumMod val="40000"/>
              <a:lumOff val="60000"/>
              <a:alpha val="50000"/>
            </a:schemeClr>
          </a:solidFill>
          <a:ln>
            <a:noFill/>
          </a:ln>
        </p:spPr>
        <p:txBody>
          <a:bodyPr anchor="ctr"/>
          <a:lstStyle>
            <a:lvl1pPr marL="457200" indent="-457200">
              <a:buClr>
                <a:srgbClr val="00A6B6"/>
              </a:buClr>
              <a:buFontTx/>
              <a:buNone/>
              <a:defRPr sz="2000" b="0" i="0" baseline="0">
                <a:solidFill>
                  <a:schemeClr val="accent2"/>
                </a:solidFill>
                <a:latin typeface="Arial"/>
                <a:cs typeface="Arial"/>
              </a:defRPr>
            </a:lvl1pPr>
            <a:lvl2pPr marL="800100" indent="-342900">
              <a:buClr>
                <a:srgbClr val="00A6B6"/>
              </a:buClr>
              <a:buFontTx/>
              <a:buNone/>
              <a:defRPr sz="1800" b="0" i="0">
                <a:solidFill>
                  <a:srgbClr val="313231"/>
                </a:solidFill>
                <a:latin typeface="Museo Slab 300"/>
                <a:cs typeface="Museo Slab 300"/>
              </a:defRPr>
            </a:lvl2pPr>
            <a:lvl3pPr marL="1257300" indent="-342900">
              <a:buClr>
                <a:srgbClr val="00A6B6"/>
              </a:buClr>
              <a:buFontTx/>
              <a:buNone/>
              <a:defRPr sz="1600" b="0" i="0">
                <a:solidFill>
                  <a:srgbClr val="313231"/>
                </a:solidFill>
                <a:latin typeface="Museo Slab 300"/>
                <a:cs typeface="Museo Slab 300"/>
              </a:defRPr>
            </a:lvl3pPr>
            <a:lvl4pPr marL="1714500" indent="-342900">
              <a:buClr>
                <a:srgbClr val="00A6B6"/>
              </a:buClr>
              <a:buFontTx/>
              <a:buNone/>
              <a:defRPr sz="1400" b="0" i="0">
                <a:solidFill>
                  <a:srgbClr val="313231"/>
                </a:solidFill>
                <a:latin typeface="Museo Slab 300"/>
                <a:cs typeface="Museo Slab 300"/>
              </a:defRPr>
            </a:lvl4pPr>
            <a:lvl5pPr>
              <a:buClr>
                <a:srgbClr val="00A6B6"/>
              </a:buClr>
              <a:buFontTx/>
              <a:buNone/>
              <a:defRPr sz="1200" b="0" i="0">
                <a:solidFill>
                  <a:srgbClr val="313231"/>
                </a:solidFill>
                <a:latin typeface="Museo Slab 300"/>
                <a:cs typeface="Museo Slab 300"/>
              </a:defRPr>
            </a:lvl5pPr>
          </a:lstStyle>
          <a:p>
            <a:pPr lvl="0"/>
            <a:r>
              <a:rPr lang="en-US" dirty="0"/>
              <a:t>“Pull Quote Style”</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1_table format">
    <p:bg>
      <p:bgPr>
        <a:solidFill>
          <a:schemeClr val="accent2"/>
        </a:solidFill>
        <a:effectLst/>
      </p:bgPr>
    </p:bg>
    <p:spTree>
      <p:nvGrpSpPr>
        <p:cNvPr id="1" name=""/>
        <p:cNvGrpSpPr/>
        <p:nvPr/>
      </p:nvGrpSpPr>
      <p:grpSpPr>
        <a:xfrm>
          <a:off x="0" y="0"/>
          <a:ext cx="0" cy="0"/>
          <a:chOff x="0" y="0"/>
          <a:chExt cx="0" cy="0"/>
        </a:xfrm>
      </p:grpSpPr>
      <p:sp>
        <p:nvSpPr>
          <p:cNvPr id="15" name="Title 1"/>
          <p:cNvSpPr>
            <a:spLocks noGrp="1"/>
          </p:cNvSpPr>
          <p:nvPr>
            <p:ph type="title" hasCustomPrompt="1"/>
          </p:nvPr>
        </p:nvSpPr>
        <p:spPr>
          <a:xfrm>
            <a:off x="914400" y="3269040"/>
            <a:ext cx="8229600" cy="1143000"/>
          </a:xfrm>
        </p:spPr>
        <p:txBody>
          <a:bodyPr anchor="b" anchorCtr="0">
            <a:normAutofit/>
          </a:bodyPr>
          <a:lstStyle>
            <a:lvl1pPr algn="l">
              <a:buFont typeface="Arial" pitchFamily="34" charset="0"/>
              <a:buNone/>
              <a:defRPr sz="3200" b="0" i="0" baseline="0">
                <a:solidFill>
                  <a:schemeClr val="bg1"/>
                </a:solidFill>
                <a:latin typeface="Arial"/>
                <a:cs typeface="Arial"/>
              </a:defRPr>
            </a:lvl1pPr>
          </a:lstStyle>
          <a:p>
            <a:r>
              <a:rPr lang="en-US" dirty="0"/>
              <a:t>Section Title Style</a:t>
            </a:r>
          </a:p>
        </p:txBody>
      </p:sp>
      <p:sp>
        <p:nvSpPr>
          <p:cNvPr id="6" name="Slide Number Placeholder 5"/>
          <p:cNvSpPr>
            <a:spLocks noGrp="1"/>
          </p:cNvSpPr>
          <p:nvPr>
            <p:ph type="sldNum" sz="quarter" idx="4"/>
          </p:nvPr>
        </p:nvSpPr>
        <p:spPr>
          <a:xfrm>
            <a:off x="228106" y="6354598"/>
            <a:ext cx="2133600" cy="365125"/>
          </a:xfrm>
          <a:prstGeom prst="rect">
            <a:avLst/>
          </a:prstGeom>
        </p:spPr>
        <p:txBody>
          <a:bodyPr vert="horz" lIns="91440" tIns="45720" rIns="91440" bIns="45720" rtlCol="0" anchor="ctr"/>
          <a:lstStyle>
            <a:lvl1pPr algn="r">
              <a:defRPr sz="1200" b="0" i="0">
                <a:solidFill>
                  <a:schemeClr val="bg1"/>
                </a:solidFill>
                <a:latin typeface="Museo Sans 300"/>
                <a:cs typeface="Museo Sans 300"/>
              </a:defRPr>
            </a:lvl1pPr>
          </a:lstStyle>
          <a:p>
            <a:pPr algn="l"/>
            <a:fld id="{2459FD92-E8AB-4F86-BA9A-090210CAFD7B}" type="slidenum">
              <a:rPr lang="en-US" smtClean="0">
                <a:latin typeface="Arial"/>
                <a:cs typeface="Arial"/>
              </a:rPr>
              <a:pPr algn="l"/>
              <a:t>‹#›</a:t>
            </a:fld>
            <a:r>
              <a:rPr lang="en-US" dirty="0">
                <a:latin typeface="Arial"/>
                <a:cs typeface="Arial"/>
              </a:rPr>
              <a:t> | </a:t>
            </a:r>
            <a:r>
              <a:rPr lang="en-US" dirty="0" err="1">
                <a:latin typeface="Arial"/>
                <a:cs typeface="Arial"/>
              </a:rPr>
              <a:t>www.lnct.global</a:t>
            </a:r>
            <a:endParaRPr lang="en-US" dirty="0">
              <a:latin typeface="Arial"/>
              <a:cs typeface="Arial"/>
            </a:endParaRPr>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alpha val="0"/>
          </a:scheme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US" dirty="0">
              <a:solidFill>
                <a:srgbClr val="6E6553">
                  <a:tint val="75000"/>
                </a:srgb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srgbClr val="6E6553">
                  <a:tint val="75000"/>
                </a:srgbClr>
              </a:solidFill>
            </a:endParaRPr>
          </a:p>
        </p:txBody>
      </p:sp>
    </p:spTree>
  </p:cSld>
  <p:clrMap bg1="lt1" tx1="dk1" bg2="lt2" tx2="dk2" accent1="accent1" accent2="accent2" accent3="accent3" accent4="accent4" accent5="accent5" accent6="accent6" hlink="hlink" folHlink="folHlink"/>
  <p:sldLayoutIdLst>
    <p:sldLayoutId id="2147483670" r:id="rId1"/>
    <p:sldLayoutId id="2147483671" r:id="rId2"/>
    <p:sldLayoutId id="2147483676" r:id="rId3"/>
    <p:sldLayoutId id="2147483677" r:id="rId4"/>
  </p:sldLayoutIdLst>
  <p:hf hdr="0" ftr="0" dt="0"/>
  <p:txStyles>
    <p:titleStyle>
      <a:lvl1pPr algn="ctr" defTabSz="914400" rtl="0" eaLnBrk="1" latinLnBrk="0" hangingPunct="1">
        <a:spcBef>
          <a:spcPct val="0"/>
        </a:spcBef>
        <a:buNone/>
        <a:defRPr sz="4400" b="0" i="0" kern="1200">
          <a:solidFill>
            <a:schemeClr val="accent1"/>
          </a:solidFill>
          <a:latin typeface="Arial"/>
          <a:ea typeface="+mj-ea"/>
          <a:cs typeface="Arial"/>
        </a:defRPr>
      </a:lvl1pPr>
    </p:titleStyle>
    <p:bodyStyle>
      <a:lvl1pPr marL="342900" indent="-342900" algn="l" defTabSz="914400" rtl="0" eaLnBrk="1" latinLnBrk="0" hangingPunct="1">
        <a:spcBef>
          <a:spcPct val="20000"/>
        </a:spcBef>
        <a:buClr>
          <a:schemeClr val="accent1"/>
        </a:buClr>
        <a:buFont typeface="Wingdings" charset="2"/>
        <a:buChar char="§"/>
        <a:defRPr sz="3200" b="0" i="0" kern="1200">
          <a:solidFill>
            <a:schemeClr val="accent3"/>
          </a:solidFill>
          <a:latin typeface="Arial"/>
          <a:ea typeface="+mn-ea"/>
          <a:cs typeface="Arial"/>
        </a:defRPr>
      </a:lvl1pPr>
      <a:lvl2pPr marL="742950" indent="-285750" algn="l" defTabSz="914400" rtl="0" eaLnBrk="1" latinLnBrk="0" hangingPunct="1">
        <a:spcBef>
          <a:spcPct val="20000"/>
        </a:spcBef>
        <a:buClr>
          <a:schemeClr val="accent1"/>
        </a:buClr>
        <a:buFont typeface="Wingdings" charset="2"/>
        <a:buChar char="§"/>
        <a:defRPr sz="2800" b="0" i="0" kern="1200">
          <a:solidFill>
            <a:schemeClr val="accent3"/>
          </a:solidFill>
          <a:latin typeface="Arial"/>
          <a:ea typeface="+mn-ea"/>
          <a:cs typeface="Arial"/>
        </a:defRPr>
      </a:lvl2pPr>
      <a:lvl3pPr marL="1143000" indent="-228600" algn="l" defTabSz="914400" rtl="0" eaLnBrk="1" latinLnBrk="0" hangingPunct="1">
        <a:spcBef>
          <a:spcPct val="20000"/>
        </a:spcBef>
        <a:buClr>
          <a:schemeClr val="accent1"/>
        </a:buClr>
        <a:buFont typeface="Wingdings" charset="2"/>
        <a:buChar char="§"/>
        <a:defRPr lang="en-US" sz="4400" b="0" i="0" kern="1200" dirty="0">
          <a:solidFill>
            <a:schemeClr val="accent3"/>
          </a:solidFill>
          <a:latin typeface="Arial"/>
          <a:ea typeface="+mj-ea"/>
          <a:cs typeface="Arial"/>
        </a:defRPr>
      </a:lvl3pPr>
      <a:lvl4pPr marL="1600200" indent="-228600" algn="l" defTabSz="914400" rtl="0" eaLnBrk="1" latinLnBrk="0" hangingPunct="1">
        <a:spcBef>
          <a:spcPct val="20000"/>
        </a:spcBef>
        <a:buClr>
          <a:schemeClr val="accent1"/>
        </a:buClr>
        <a:buFont typeface="Wingdings" charset="2"/>
        <a:buChar char="§"/>
        <a:defRPr sz="2000" b="0" i="0" kern="1200">
          <a:solidFill>
            <a:schemeClr val="accent3"/>
          </a:solidFill>
          <a:latin typeface="Arial"/>
          <a:ea typeface="+mn-ea"/>
          <a:cs typeface="Arial"/>
        </a:defRPr>
      </a:lvl4pPr>
      <a:lvl5pPr marL="2057400" indent="-228600" algn="l" defTabSz="914400" rtl="0" eaLnBrk="1" latinLnBrk="0" hangingPunct="1">
        <a:spcBef>
          <a:spcPct val="20000"/>
        </a:spcBef>
        <a:buClr>
          <a:schemeClr val="accent1"/>
        </a:buClr>
        <a:buFont typeface="Wingdings" charset="2"/>
        <a:buChar char="§"/>
        <a:defRPr sz="2000" b="0" i="0" kern="1200">
          <a:solidFill>
            <a:schemeClr val="accent3"/>
          </a:solidFill>
          <a:latin typeface="Arial"/>
          <a:ea typeface="+mn-ea"/>
          <a:cs typeface="Arial"/>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www.who.int/mediacentre/factsheets/fs286/en/" TargetMode="External"/><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g"/><Relationship Id="rId1" Type="http://schemas.openxmlformats.org/officeDocument/2006/relationships/slideLayout" Target="../slideLayouts/slideLayout2.xml"/><Relationship Id="rId4" Type="http://schemas.openxmlformats.org/officeDocument/2006/relationships/image" Target="../media/image9.jpg"/></Relationships>
</file>

<file path=ppt/slides/_rels/slide12.xml.rels><?xml version="1.0" encoding="UTF-8" standalone="yes"?>
<Relationships xmlns="http://schemas.openxmlformats.org/package/2006/relationships"><Relationship Id="rId2" Type="http://schemas.openxmlformats.org/officeDocument/2006/relationships/hyperlink" Target="http://apps.who.int/nha/database/Select/Indicators/en" TargetMode="Externa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hyperlink" Target="http://who.int/immunization/newsroom/global_immunization_data_july_2014.pdf" TargetMode="Externa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hyperlink" Target="http://www.immunizationfinancing.org/en/immunization-fundamentals/universal-health-coverage-and-immunization-financing" TargetMode="Externa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3" Type="http://schemas.openxmlformats.org/officeDocument/2006/relationships/hyperlink" Target="https://doi.org/10.1086/605033" TargetMode="External"/><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hyperlink" Target="https://wwwnc.cdc.gov/eid/article/4/4/98-0404_article" TargetMode="External"/><Relationship Id="rId2" Type="http://schemas.openxmlformats.org/officeDocument/2006/relationships/hyperlink" Target="https://www.cdc.gov/vaccines/vac-gen/why.htm" TargetMode="External"/><Relationship Id="rId1" Type="http://schemas.openxmlformats.org/officeDocument/2006/relationships/slideLayout" Target="../slideLayouts/slideLayout2.xml"/><Relationship Id="rId6" Type="http://schemas.openxmlformats.org/officeDocument/2006/relationships/hyperlink" Target="https://www.ncbi.nlm.nih.gov/pubmed/26055296" TargetMode="External"/><Relationship Id="rId5" Type="http://schemas.openxmlformats.org/officeDocument/2006/relationships/hyperlink" Target="https://www.ncbi.nlm.nih.gov/pubmed/12867830" TargetMode="External"/><Relationship Id="rId4" Type="http://schemas.openxmlformats.org/officeDocument/2006/relationships/hyperlink" Target="https://www.ncbi.nlm.nih.gov/pubmed/8483621" TargetMode="Externa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hyperlink" Target="http://www.who.int/campaigns/immunization-week/2017/infographic/en/" TargetMode="External"/><Relationship Id="rId2" Type="http://schemas.openxmlformats.org/officeDocument/2006/relationships/hyperlink" Target="http://polioeradication.org/polio-today/polio-now/" TargetMode="External"/><Relationship Id="rId1" Type="http://schemas.openxmlformats.org/officeDocument/2006/relationships/slideLayout" Target="../slideLayouts/slideLayout2.xml"/><Relationship Id="rId4" Type="http://schemas.openxmlformats.org/officeDocument/2006/relationships/hyperlink" Target="http://www.who.int/csr/disease/smallpox/en/" TargetMode="Externa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hyperlink" Target="http://www.who.int/csr/disease/smallpox/en/" TargetMode="External"/><Relationship Id="rId2" Type="http://schemas.openxmlformats.org/officeDocument/2006/relationships/image" Target="../media/image5.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942339" y="2531011"/>
            <a:ext cx="7924800" cy="1600200"/>
          </a:xfrm>
        </p:spPr>
        <p:txBody>
          <a:bodyPr>
            <a:normAutofit fontScale="90000"/>
          </a:bodyPr>
          <a:lstStyle/>
          <a:p>
            <a:pPr algn="l" rtl="0"/>
            <a:r>
              <a:rPr lang="fr" b="0" i="0" u="none" baseline="0" dirty="0"/>
              <a:t>Récit d'une histoire - Pourquoi investir dans la vaccination est une priorité pour notre pays</a:t>
            </a:r>
          </a:p>
        </p:txBody>
      </p:sp>
      <p:sp>
        <p:nvSpPr>
          <p:cNvPr id="3" name="Subtitle 2"/>
          <p:cNvSpPr>
            <a:spLocks noGrp="1"/>
          </p:cNvSpPr>
          <p:nvPr>
            <p:ph type="subTitle" idx="1"/>
          </p:nvPr>
        </p:nvSpPr>
        <p:spPr>
          <a:xfrm>
            <a:off x="942339" y="4236539"/>
            <a:ext cx="6810571" cy="737121"/>
          </a:xfrm>
        </p:spPr>
        <p:txBody>
          <a:bodyPr>
            <a:normAutofit fontScale="70000" lnSpcReduction="20000"/>
          </a:bodyPr>
          <a:lstStyle/>
          <a:p>
            <a:r>
              <a:rPr lang="fr"/>
              <a:t>1re partie</a:t>
            </a:r>
            <a:r>
              <a:rPr lang="fr" b="0" i="0" u="none" baseline="0"/>
              <a:t>:  </a:t>
            </a:r>
            <a:r>
              <a:rPr lang="fr" b="0" i="0" u="none" baseline="0" dirty="0"/>
              <a:t>Exemples de messages clés et de données justificatives pour différents besoins d'investissements</a:t>
            </a:r>
          </a:p>
        </p:txBody>
      </p:sp>
      <p:sp>
        <p:nvSpPr>
          <p:cNvPr id="4" name="Text Placeholder 3"/>
          <p:cNvSpPr>
            <a:spLocks noGrp="1"/>
          </p:cNvSpPr>
          <p:nvPr>
            <p:ph type="body" sz="quarter" idx="12"/>
          </p:nvPr>
        </p:nvSpPr>
        <p:spPr>
          <a:xfrm>
            <a:off x="942339" y="5447665"/>
            <a:ext cx="7467390" cy="737121"/>
          </a:xfrm>
        </p:spPr>
        <p:txBody>
          <a:bodyPr>
            <a:normAutofit/>
          </a:bodyPr>
          <a:lstStyle/>
          <a:p>
            <a:pPr algn="l" rtl="0"/>
            <a:r>
              <a:rPr lang="fr" b="0" i="0" u="none" baseline="0"/>
              <a:t>Remarque : cette présentation s'appuie en grande partie sur des outils de plaidoyer en faveur de la vaccination de l'OMS/Europe ainsi que d'autres travaux.  Des copies de ces outils de plaidoyer en faveur de la vaccination peuvent être fournies lors de cette réunion.</a:t>
            </a:r>
          </a:p>
        </p:txBody>
      </p:sp>
      <p:sp>
        <p:nvSpPr>
          <p:cNvPr id="5" name="Content Placeholder 4"/>
          <p:cNvSpPr>
            <a:spLocks noGrp="1"/>
          </p:cNvSpPr>
          <p:nvPr>
            <p:ph sz="quarter" idx="13"/>
          </p:nvPr>
        </p:nvSpPr>
        <p:spPr/>
        <p:txBody>
          <a:bodyPr/>
          <a:lstStyle/>
          <a:p>
            <a:endParaRPr lang="fr" dirty="0"/>
          </a:p>
        </p:txBody>
      </p:sp>
    </p:spTree>
    <p:extLst>
      <p:ext uri="{BB962C8B-B14F-4D97-AF65-F5344CB8AC3E}">
        <p14:creationId xmlns:p14="http://schemas.microsoft.com/office/powerpoint/2010/main" val="314704770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5599C4-0FE2-4DF6-AAD6-7576869EB3A2}"/>
              </a:ext>
            </a:extLst>
          </p:cNvPr>
          <p:cNvSpPr>
            <a:spLocks noGrp="1"/>
          </p:cNvSpPr>
          <p:nvPr>
            <p:ph type="title"/>
          </p:nvPr>
        </p:nvSpPr>
        <p:spPr/>
        <p:txBody>
          <a:bodyPr>
            <a:normAutofit fontScale="90000"/>
          </a:bodyPr>
          <a:lstStyle/>
          <a:p>
            <a:pPr algn="l" rtl="0"/>
            <a:r>
              <a:rPr lang="fr" b="0" i="0" u="none" baseline="0"/>
              <a:t>Exemple - Le vaccin contre la rougeole a entraîné une baisse de 99 % des cas de rougeole par rapport à l'époque où le vaccin n'existait pas</a:t>
            </a:r>
          </a:p>
        </p:txBody>
      </p:sp>
      <p:pic>
        <p:nvPicPr>
          <p:cNvPr id="7" name="Content Placeholder 6" descr="A person looking at the camera&#10;&#10;Description generated with high confidence">
            <a:extLst>
              <a:ext uri="{FF2B5EF4-FFF2-40B4-BE49-F238E27FC236}">
                <a16:creationId xmlns:a16="http://schemas.microsoft.com/office/drawing/2014/main" id="{EA684984-0877-4D8D-B7BA-BA6AFC86F21D}"/>
              </a:ext>
            </a:extLst>
          </p:cNvPr>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5496443" y="1289898"/>
            <a:ext cx="2935822" cy="4502795"/>
          </a:xfrm>
        </p:spPr>
      </p:pic>
      <p:sp>
        <p:nvSpPr>
          <p:cNvPr id="8" name="TextBox 7">
            <a:extLst>
              <a:ext uri="{FF2B5EF4-FFF2-40B4-BE49-F238E27FC236}">
                <a16:creationId xmlns:a16="http://schemas.microsoft.com/office/drawing/2014/main" id="{E51A31E7-E019-4CB6-B7EB-CDA962A51D7B}"/>
              </a:ext>
            </a:extLst>
          </p:cNvPr>
          <p:cNvSpPr txBox="1"/>
          <p:nvPr/>
        </p:nvSpPr>
        <p:spPr>
          <a:xfrm>
            <a:off x="2354094" y="6034813"/>
            <a:ext cx="4676097" cy="846386"/>
          </a:xfrm>
          <a:prstGeom prst="rect">
            <a:avLst/>
          </a:prstGeom>
          <a:noFill/>
        </p:spPr>
        <p:txBody>
          <a:bodyPr wrap="square" rtlCol="0">
            <a:spAutoFit/>
          </a:bodyPr>
          <a:lstStyle/>
          <a:p>
            <a:pPr algn="l" rtl="0">
              <a:spcAft>
                <a:spcPts val="600"/>
              </a:spcAft>
            </a:pPr>
            <a:r>
              <a:rPr lang="fr" sz="1100" b="0" i="0" u="none" baseline="0" dirty="0"/>
              <a:t>Photo : Éruption cutanée d'un enfant atteint de rougeole</a:t>
            </a:r>
          </a:p>
          <a:p>
            <a:pPr algn="l" rtl="0"/>
            <a:r>
              <a:rPr lang="fr" sz="1100" b="0" i="0" u="none" baseline="0" dirty="0"/>
              <a:t>Crédit : CDC/NIP/Barbara Rice, domain public, via Wikimedia</a:t>
            </a:r>
            <a:br>
              <a:rPr lang="fr" sz="1100" b="0" i="0" u="none" baseline="0" dirty="0"/>
            </a:br>
            <a:r>
              <a:rPr lang="fr" sz="1100" b="0" i="0" u="none" baseline="0" dirty="0"/>
              <a:t>Commons : </a:t>
            </a:r>
            <a:r>
              <a:rPr lang="fr" sz="1100" b="0" i="0" u="none" baseline="0" dirty="0">
                <a:hlinkClick r:id="rId3"/>
              </a:rPr>
              <a:t>http://www.who.int/mediacentre/factsheets/fs286/en/</a:t>
            </a:r>
            <a:endParaRPr lang="fr" sz="1100" dirty="0"/>
          </a:p>
          <a:p>
            <a:endParaRPr lang="fr" sz="1100" dirty="0"/>
          </a:p>
        </p:txBody>
      </p:sp>
      <p:sp>
        <p:nvSpPr>
          <p:cNvPr id="9" name="TextBox 8">
            <a:extLst>
              <a:ext uri="{FF2B5EF4-FFF2-40B4-BE49-F238E27FC236}">
                <a16:creationId xmlns:a16="http://schemas.microsoft.com/office/drawing/2014/main" id="{97473D94-B7AC-45A2-9CEF-B3DED57AD162}"/>
              </a:ext>
            </a:extLst>
          </p:cNvPr>
          <p:cNvSpPr txBox="1"/>
          <p:nvPr/>
        </p:nvSpPr>
        <p:spPr>
          <a:xfrm>
            <a:off x="457200" y="1417638"/>
            <a:ext cx="4620639" cy="4247317"/>
          </a:xfrm>
          <a:prstGeom prst="rect">
            <a:avLst/>
          </a:prstGeom>
          <a:noFill/>
        </p:spPr>
        <p:txBody>
          <a:bodyPr wrap="square" rtlCol="0">
            <a:spAutoFit/>
          </a:bodyPr>
          <a:lstStyle/>
          <a:p>
            <a:pPr algn="l" rtl="0"/>
            <a:r>
              <a:rPr lang="fr" b="0" i="0" u="none" baseline="0"/>
              <a:t>La rougeole est une maladie grave extrêmement contagieuse.</a:t>
            </a:r>
          </a:p>
          <a:p>
            <a:pPr algn="l" rtl="0"/>
            <a:r>
              <a:rPr lang="fr" b="0" i="0" u="none" baseline="0"/>
              <a:t> </a:t>
            </a:r>
          </a:p>
          <a:p>
            <a:pPr algn="l" rtl="0"/>
            <a:r>
              <a:rPr lang="fr" b="0" i="0" u="none" baseline="0"/>
              <a:t>Avant l'introduction du vaccin contre la rougeole en 1963 et la généralisation de la vaccination, la rougeole provoquait la mort d'environ 2,6 millions de personnes par an.</a:t>
            </a:r>
          </a:p>
          <a:p>
            <a:pPr algn="l" rtl="0"/>
            <a:r>
              <a:rPr lang="fr" b="0" i="0" u="none" baseline="0"/>
              <a:t> </a:t>
            </a:r>
          </a:p>
          <a:p>
            <a:pPr algn="l" rtl="0"/>
            <a:r>
              <a:rPr lang="fr" b="0" i="0" u="none" baseline="0"/>
              <a:t>Le vaccin contre la rougeole est sûr, efficace et peu coûteux.</a:t>
            </a:r>
          </a:p>
          <a:p>
            <a:pPr algn="l" rtl="0"/>
            <a:r>
              <a:rPr lang="fr" b="0" i="0" u="none" baseline="0"/>
              <a:t> </a:t>
            </a:r>
          </a:p>
          <a:p>
            <a:pPr algn="l" rtl="0"/>
            <a:r>
              <a:rPr lang="fr" b="0" i="0" u="none" baseline="0"/>
              <a:t>En dépit du vaccin, la couverture vaccinale de certains pays est faible, la rougeole constituant ainsi encore l'une des principales causes de mortalité des jeunes enfants à l'échelle mondiale.</a:t>
            </a:r>
          </a:p>
        </p:txBody>
      </p:sp>
    </p:spTree>
    <p:extLst>
      <p:ext uri="{BB962C8B-B14F-4D97-AF65-F5344CB8AC3E}">
        <p14:creationId xmlns:p14="http://schemas.microsoft.com/office/powerpoint/2010/main" val="373390552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074049-C052-4F43-8B15-EDF8EC5F1A52}"/>
              </a:ext>
            </a:extLst>
          </p:cNvPr>
          <p:cNvSpPr>
            <a:spLocks noGrp="1"/>
          </p:cNvSpPr>
          <p:nvPr>
            <p:ph type="title"/>
          </p:nvPr>
        </p:nvSpPr>
        <p:spPr/>
        <p:txBody>
          <a:bodyPr/>
          <a:lstStyle/>
          <a:p>
            <a:pPr algn="l" rtl="0"/>
            <a:r>
              <a:rPr lang="fr" b="0" i="0" u="none" baseline="0"/>
              <a:t>Exemple -</a:t>
            </a:r>
            <a:r>
              <a:rPr lang="fr" b="0" i="0" u="none" baseline="0">
                <a:solidFill>
                  <a:srgbClr val="FF0000"/>
                </a:solidFill>
              </a:rPr>
              <a:t> </a:t>
            </a:r>
            <a:r>
              <a:rPr lang="fr" b="0" i="0" u="none" baseline="0"/>
              <a:t>Les cas de polio ont chuté de 99 % depuis 1988 </a:t>
            </a:r>
          </a:p>
        </p:txBody>
      </p:sp>
      <p:pic>
        <p:nvPicPr>
          <p:cNvPr id="7" name="Content Placeholder 6" descr="Handicapped children who survived polio, Freetown, Sierra Leone">
            <a:extLst>
              <a:ext uri="{FF2B5EF4-FFF2-40B4-BE49-F238E27FC236}">
                <a16:creationId xmlns:a16="http://schemas.microsoft.com/office/drawing/2014/main" id="{3D5C11CE-33B7-4D4B-A35F-EBAE8AE1BEBA}"/>
              </a:ext>
            </a:extLst>
          </p:cNvPr>
          <p:cNvPicPr>
            <a:picLocks noGrp="1" noChangeAspect="1"/>
          </p:cNvPicPr>
          <p:nvPr>
            <p:ph idx="1"/>
          </p:nvPr>
        </p:nvPicPr>
        <p:blipFill rotWithShape="1">
          <a:blip r:embed="rId2">
            <a:extLst>
              <a:ext uri="{28A0092B-C50C-407E-A947-70E740481C1C}">
                <a14:useLocalDpi xmlns:a14="http://schemas.microsoft.com/office/drawing/2010/main" val="0"/>
              </a:ext>
            </a:extLst>
          </a:blip>
          <a:srcRect l="15686"/>
          <a:stretch/>
        </p:blipFill>
        <p:spPr>
          <a:xfrm>
            <a:off x="457200" y="2484662"/>
            <a:ext cx="3431980" cy="2713659"/>
          </a:xfrm>
        </p:spPr>
      </p:pic>
      <p:sp>
        <p:nvSpPr>
          <p:cNvPr id="8" name="TextBox 7">
            <a:extLst>
              <a:ext uri="{FF2B5EF4-FFF2-40B4-BE49-F238E27FC236}">
                <a16:creationId xmlns:a16="http://schemas.microsoft.com/office/drawing/2014/main" id="{D8F6EC0A-1782-407D-B14B-31B4F0A34C58}"/>
              </a:ext>
            </a:extLst>
          </p:cNvPr>
          <p:cNvSpPr txBox="1"/>
          <p:nvPr/>
        </p:nvSpPr>
        <p:spPr>
          <a:xfrm>
            <a:off x="1921212" y="5996226"/>
            <a:ext cx="7068409" cy="707886"/>
          </a:xfrm>
          <a:prstGeom prst="rect">
            <a:avLst/>
          </a:prstGeom>
          <a:noFill/>
        </p:spPr>
        <p:txBody>
          <a:bodyPr wrap="square" rtlCol="0">
            <a:spAutoFit/>
          </a:bodyPr>
          <a:lstStyle/>
          <a:p>
            <a:pPr algn="l" rtl="0">
              <a:spcAft>
                <a:spcPts val="600"/>
              </a:spcAft>
            </a:pPr>
            <a:r>
              <a:rPr lang="fr" sz="1000" b="0" i="0" u="none" baseline="0" dirty="0"/>
              <a:t>Photo 1 : Des survivants de la polio à Freetown, Sierra Leone Crédit : OMS, via l'Immunization Action Coalition</a:t>
            </a:r>
          </a:p>
          <a:p>
            <a:pPr algn="l" rtl="0">
              <a:spcAft>
                <a:spcPts val="600"/>
              </a:spcAft>
            </a:pPr>
            <a:r>
              <a:rPr lang="fr" sz="1000" b="0" i="0" u="none" baseline="0" dirty="0"/>
              <a:t>Photo 2 : Enfant à la jambe déformée à cause de la polio Crédit : OMS, via l'Immunization Act </a:t>
            </a:r>
          </a:p>
          <a:p>
            <a:pPr algn="l" rtl="0">
              <a:spcAft>
                <a:spcPts val="600"/>
              </a:spcAft>
            </a:pPr>
            <a:r>
              <a:rPr lang="fr" sz="1000" b="0" i="0" u="none" baseline="0" dirty="0"/>
              <a:t>Photo 3 : Garçon paralysé suite à une infection par le virus de la polio Crédit : Bureau régional de l'OMS pour l'Europe, via l'Immunization Action Coalition</a:t>
            </a:r>
          </a:p>
        </p:txBody>
      </p:sp>
      <p:pic>
        <p:nvPicPr>
          <p:cNvPr id="10" name="Picture 9" descr="Child with deformed leg due to polio">
            <a:extLst>
              <a:ext uri="{FF2B5EF4-FFF2-40B4-BE49-F238E27FC236}">
                <a16:creationId xmlns:a16="http://schemas.microsoft.com/office/drawing/2014/main" id="{1FAA9738-D7EF-4EB8-9AA3-091D9E6CB2D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156861" y="2484417"/>
            <a:ext cx="2148529" cy="3222794"/>
          </a:xfrm>
          <a:prstGeom prst="rect">
            <a:avLst/>
          </a:prstGeom>
        </p:spPr>
      </p:pic>
      <p:pic>
        <p:nvPicPr>
          <p:cNvPr id="13" name="Picture 12" descr="A person standing on a sidewalk&#10;&#10;Description generated with very high confidence">
            <a:extLst>
              <a:ext uri="{FF2B5EF4-FFF2-40B4-BE49-F238E27FC236}">
                <a16:creationId xmlns:a16="http://schemas.microsoft.com/office/drawing/2014/main" id="{B97CDCAB-E295-4DA4-8FA0-E9E90355FDF3}"/>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573071" y="2484417"/>
            <a:ext cx="1996997" cy="3218019"/>
          </a:xfrm>
          <a:prstGeom prst="rect">
            <a:avLst/>
          </a:prstGeom>
        </p:spPr>
      </p:pic>
      <p:sp>
        <p:nvSpPr>
          <p:cNvPr id="15" name="TextBox 14">
            <a:extLst>
              <a:ext uri="{FF2B5EF4-FFF2-40B4-BE49-F238E27FC236}">
                <a16:creationId xmlns:a16="http://schemas.microsoft.com/office/drawing/2014/main" id="{14FA784D-D1EC-4AA6-91EC-130E86EAF056}"/>
              </a:ext>
            </a:extLst>
          </p:cNvPr>
          <p:cNvSpPr txBox="1"/>
          <p:nvPr/>
        </p:nvSpPr>
        <p:spPr>
          <a:xfrm>
            <a:off x="457200" y="1015214"/>
            <a:ext cx="8112868" cy="1200329"/>
          </a:xfrm>
          <a:prstGeom prst="rect">
            <a:avLst/>
          </a:prstGeom>
          <a:noFill/>
        </p:spPr>
        <p:txBody>
          <a:bodyPr wrap="square" rtlCol="0">
            <a:spAutoFit/>
          </a:bodyPr>
          <a:lstStyle/>
          <a:p>
            <a:pPr algn="l" rtl="0"/>
            <a:r>
              <a:rPr lang="fr" b="0" i="0" u="none" baseline="0"/>
              <a:t>La polio est une maladie très contagieuse causée par un virus. Elle touche surtout les enfants de moins de 5 ans. Une infection sur 200 entraîne une paralysie irréversible. Aucun traitement n'est disponible, seule la prévention existe. Les partenaires et pays collaborent afin d'éradiquer la polio. </a:t>
            </a:r>
          </a:p>
        </p:txBody>
      </p:sp>
    </p:spTree>
    <p:extLst>
      <p:ext uri="{BB962C8B-B14F-4D97-AF65-F5344CB8AC3E}">
        <p14:creationId xmlns:p14="http://schemas.microsoft.com/office/powerpoint/2010/main" val="132883468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0912B5-FE99-4A0D-B4F1-4AB69D7EA0FE}"/>
              </a:ext>
            </a:extLst>
          </p:cNvPr>
          <p:cNvSpPr>
            <a:spLocks noGrp="1"/>
          </p:cNvSpPr>
          <p:nvPr>
            <p:ph type="title"/>
          </p:nvPr>
        </p:nvSpPr>
        <p:spPr>
          <a:xfrm>
            <a:off x="457199" y="274638"/>
            <a:ext cx="7852867" cy="1143000"/>
          </a:xfrm>
        </p:spPr>
        <p:txBody>
          <a:bodyPr>
            <a:normAutofit fontScale="90000"/>
          </a:bodyPr>
          <a:lstStyle/>
          <a:p>
            <a:pPr algn="l" rtl="0"/>
            <a:r>
              <a:rPr lang="fr" b="0" i="0" u="none" baseline="0" dirty="0"/>
              <a:t>Utiliser les données afin de soutenir la priorisation de la</a:t>
            </a:r>
            <a:br>
              <a:rPr lang="fr" b="0" i="0" u="none" baseline="0" dirty="0"/>
            </a:br>
            <a:r>
              <a:rPr lang="fr" b="0" i="0" u="none" baseline="0" dirty="0"/>
              <a:t>santé au sein du budget de l'État et la priorisation des soins de santé primaires parmi les services de santé</a:t>
            </a:r>
          </a:p>
        </p:txBody>
      </p:sp>
      <p:graphicFrame>
        <p:nvGraphicFramePr>
          <p:cNvPr id="6" name="Content Placeholder 5">
            <a:extLst>
              <a:ext uri="{FF2B5EF4-FFF2-40B4-BE49-F238E27FC236}">
                <a16:creationId xmlns:a16="http://schemas.microsoft.com/office/drawing/2014/main" id="{F626D1D3-5C32-46A4-BCA3-370B805395BA}"/>
              </a:ext>
            </a:extLst>
          </p:cNvPr>
          <p:cNvGraphicFramePr>
            <a:graphicFrameLocks noGrp="1"/>
          </p:cNvGraphicFramePr>
          <p:nvPr>
            <p:ph idx="1"/>
            <p:extLst>
              <p:ext uri="{D42A27DB-BD31-4B8C-83A1-F6EECF244321}">
                <p14:modId xmlns:p14="http://schemas.microsoft.com/office/powerpoint/2010/main" val="4244641544"/>
              </p:ext>
            </p:extLst>
          </p:nvPr>
        </p:nvGraphicFramePr>
        <p:xfrm>
          <a:off x="457200" y="1417638"/>
          <a:ext cx="8229600" cy="3937820"/>
        </p:xfrm>
        <a:graphic>
          <a:graphicData uri="http://schemas.openxmlformats.org/drawingml/2006/table">
            <a:tbl>
              <a:tblPr firstRow="1" bandRow="1">
                <a:tableStyleId>{5C22544A-7EE6-4342-B048-85BDC9FD1C3A}</a:tableStyleId>
              </a:tblPr>
              <a:tblGrid>
                <a:gridCol w="3583858">
                  <a:extLst>
                    <a:ext uri="{9D8B030D-6E8A-4147-A177-3AD203B41FA5}">
                      <a16:colId xmlns:a16="http://schemas.microsoft.com/office/drawing/2014/main" val="390586330"/>
                    </a:ext>
                  </a:extLst>
                </a:gridCol>
                <a:gridCol w="4645742">
                  <a:extLst>
                    <a:ext uri="{9D8B030D-6E8A-4147-A177-3AD203B41FA5}">
                      <a16:colId xmlns:a16="http://schemas.microsoft.com/office/drawing/2014/main" val="1200782510"/>
                    </a:ext>
                  </a:extLst>
                </a:gridCol>
              </a:tblGrid>
              <a:tr h="358878">
                <a:tc>
                  <a:txBody>
                    <a:bodyPr/>
                    <a:lstStyle/>
                    <a:p>
                      <a:pPr algn="l" rtl="0"/>
                      <a:r>
                        <a:rPr lang="fr" b="1" i="0" u="none" baseline="0" dirty="0"/>
                        <a:t>Données nationales requises</a:t>
                      </a:r>
                    </a:p>
                  </a:txBody>
                  <a:tcPr/>
                </a:tc>
                <a:tc>
                  <a:txBody>
                    <a:bodyPr/>
                    <a:lstStyle/>
                    <a:p>
                      <a:pPr algn="l" rtl="0"/>
                      <a:r>
                        <a:rPr lang="fr" b="1" i="0" u="none" baseline="0"/>
                        <a:t>Exemple d'analyse</a:t>
                      </a:r>
                    </a:p>
                  </a:txBody>
                  <a:tcPr/>
                </a:tc>
                <a:extLst>
                  <a:ext uri="{0D108BD9-81ED-4DB2-BD59-A6C34878D82A}">
                    <a16:rowId xmlns:a16="http://schemas.microsoft.com/office/drawing/2014/main" val="1738736081"/>
                  </a:ext>
                </a:extLst>
              </a:tr>
              <a:tr h="828860">
                <a:tc>
                  <a:txBody>
                    <a:bodyPr/>
                    <a:lstStyle/>
                    <a:p>
                      <a:pPr algn="l" rtl="0"/>
                      <a:r>
                        <a:rPr lang="fr" sz="1400" b="0" i="0" u="none" kern="1200" baseline="0" dirty="0">
                          <a:solidFill>
                            <a:schemeClr val="dk1"/>
                          </a:solidFill>
                          <a:latin typeface="+mn-lt"/>
                          <a:ea typeface="+mn-ea"/>
                          <a:cs typeface="+mn-cs"/>
                        </a:rPr>
                        <a:t>Part des dépenses publiques affectées au M</a:t>
                      </a:r>
                      <a:r>
                        <a:rPr lang="fr-FR" sz="1400" b="0" i="0" u="none" kern="1200" baseline="0" dirty="0" err="1">
                          <a:solidFill>
                            <a:schemeClr val="dk1"/>
                          </a:solidFill>
                          <a:latin typeface="+mn-lt"/>
                          <a:ea typeface="+mn-ea"/>
                          <a:cs typeface="+mn-cs"/>
                        </a:rPr>
                        <a:t>inistère</a:t>
                      </a:r>
                      <a:r>
                        <a:rPr lang="fr-FR" sz="1400" b="0" i="0" u="none" kern="1200" baseline="0" dirty="0">
                          <a:solidFill>
                            <a:schemeClr val="dk1"/>
                          </a:solidFill>
                          <a:latin typeface="+mn-lt"/>
                          <a:ea typeface="+mn-ea"/>
                          <a:cs typeface="+mn-cs"/>
                        </a:rPr>
                        <a:t> de la santé (</a:t>
                      </a:r>
                      <a:r>
                        <a:rPr lang="fr-FR" sz="1400" b="0" i="0" u="none" kern="1200" baseline="0" dirty="0" err="1">
                          <a:solidFill>
                            <a:schemeClr val="dk1"/>
                          </a:solidFill>
                          <a:latin typeface="+mn-lt"/>
                          <a:ea typeface="+mn-ea"/>
                          <a:cs typeface="+mn-cs"/>
                        </a:rPr>
                        <a:t>MdS</a:t>
                      </a:r>
                      <a:r>
                        <a:rPr lang="fr-FR" sz="1400" b="0" i="0" u="none" kern="1200" baseline="0" dirty="0">
                          <a:solidFill>
                            <a:schemeClr val="dk1"/>
                          </a:solidFill>
                          <a:latin typeface="+mn-lt"/>
                          <a:ea typeface="+mn-ea"/>
                          <a:cs typeface="+mn-cs"/>
                        </a:rPr>
                        <a:t>)</a:t>
                      </a:r>
                      <a:r>
                        <a:rPr lang="fr" sz="1400" b="0" i="0" u="none" kern="1200" baseline="0" dirty="0">
                          <a:solidFill>
                            <a:schemeClr val="dk1"/>
                          </a:solidFill>
                          <a:latin typeface="+mn-lt"/>
                          <a:ea typeface="+mn-ea"/>
                          <a:cs typeface="+mn-cs"/>
                        </a:rPr>
                        <a:t> </a:t>
                      </a:r>
                      <a:r>
                        <a:rPr lang="fr" sz="1400" b="0" i="0" u="none" baseline="0" dirty="0"/>
                        <a:t>cette année et les années précédentes</a:t>
                      </a:r>
                    </a:p>
                  </a:txBody>
                  <a:tcPr/>
                </a:tc>
                <a:tc>
                  <a:txBody>
                    <a:bodyPr/>
                    <a:lstStyle/>
                    <a:p>
                      <a:pPr algn="l" rtl="0"/>
                      <a:r>
                        <a:rPr lang="fr" sz="1400" b="0" i="0" u="none" baseline="0"/>
                        <a:t>Avec le temps, ce chiffre est-il en hausse, en baisse ou stable ?   S'approche-t-on de l'objectif d'Abuja (15 % du budget de l'État alloué à la santé) ? </a:t>
                      </a:r>
                    </a:p>
                  </a:txBody>
                  <a:tcPr/>
                </a:tc>
                <a:extLst>
                  <a:ext uri="{0D108BD9-81ED-4DB2-BD59-A6C34878D82A}">
                    <a16:rowId xmlns:a16="http://schemas.microsoft.com/office/drawing/2014/main" val="2764701639"/>
                  </a:ext>
                </a:extLst>
              </a:tr>
              <a:tr h="472440">
                <a:tc>
                  <a:txBody>
                    <a:bodyPr/>
                    <a:lstStyle/>
                    <a:p>
                      <a:pPr algn="l" rtl="0"/>
                      <a:r>
                        <a:rPr lang="fr" sz="1400" b="0" i="0" u="none" baseline="0"/>
                        <a:t>Part du budget du MDS affecté aux soins de santé primaires (ce calcul dépendra de l'organisation du budget)</a:t>
                      </a:r>
                    </a:p>
                  </a:txBody>
                  <a:tcPr/>
                </a:tc>
                <a:tc>
                  <a:txBody>
                    <a:bodyPr/>
                    <a:lstStyle/>
                    <a:p>
                      <a:pPr algn="l" rtl="0"/>
                      <a:r>
                        <a:rPr lang="fr" sz="1400" b="0" i="0" u="none" baseline="0"/>
                        <a:t>Avec le temps, ce chiffre est-il en hausse, en baisse ou stable ?</a:t>
                      </a:r>
                    </a:p>
                  </a:txBody>
                  <a:tcPr/>
                </a:tc>
                <a:extLst>
                  <a:ext uri="{0D108BD9-81ED-4DB2-BD59-A6C34878D82A}">
                    <a16:rowId xmlns:a16="http://schemas.microsoft.com/office/drawing/2014/main" val="2222840242"/>
                  </a:ext>
                </a:extLst>
              </a:tr>
              <a:tr h="472440">
                <a:tc>
                  <a:txBody>
                    <a:bodyPr/>
                    <a:lstStyle/>
                    <a:p>
                      <a:pPr algn="l" rtl="0"/>
                      <a:r>
                        <a:rPr lang="fr" sz="1400" b="0" i="0" u="none" baseline="0"/>
                        <a:t>Base de données de l'OMS sur les dépenses de santé. </a:t>
                      </a:r>
                      <a:r>
                        <a:rPr lang="fr" sz="1400" b="0" i="0" u="none" baseline="0">
                          <a:hlinkClick r:id="rId2"/>
                        </a:rPr>
                        <a:t>http://apps.who.int/nha/database/Select/Indicators/en</a:t>
                      </a:r>
                      <a:endParaRPr lang="fr" sz="1400" b="0" dirty="0"/>
                    </a:p>
                    <a:p>
                      <a:endParaRPr lang="fr" sz="1400" b="0" dirty="0"/>
                    </a:p>
                    <a:p>
                      <a:pPr algn="l" rtl="0"/>
                      <a:r>
                        <a:rPr lang="fr" sz="1400" b="0" i="0" u="none" baseline="0"/>
                        <a:t>Télécharger les « Dépenses publiques de santé (%) par rapport aux dépenses publiques générales » des pays que vous souhaitez examiner</a:t>
                      </a:r>
                    </a:p>
                  </a:txBody>
                  <a:tcPr/>
                </a:tc>
                <a:tc>
                  <a:txBody>
                    <a:bodyPr/>
                    <a:lstStyle/>
                    <a:p>
                      <a:pPr algn="l" rtl="0"/>
                      <a:r>
                        <a:rPr lang="fr" sz="1400" b="0" i="0" u="none" baseline="0" dirty="0"/>
                        <a:t>Comment la part de nos dépenses publiques se situe-t-elle par rapport à celle des autres pays ? </a:t>
                      </a:r>
                    </a:p>
                  </a:txBody>
                  <a:tcPr/>
                </a:tc>
                <a:extLst>
                  <a:ext uri="{0D108BD9-81ED-4DB2-BD59-A6C34878D82A}">
                    <a16:rowId xmlns:a16="http://schemas.microsoft.com/office/drawing/2014/main" val="4020545105"/>
                  </a:ext>
                </a:extLst>
              </a:tr>
            </a:tbl>
          </a:graphicData>
        </a:graphic>
      </p:graphicFrame>
      <p:sp>
        <p:nvSpPr>
          <p:cNvPr id="5" name="Slide Number Placeholder 4">
            <a:extLst>
              <a:ext uri="{FF2B5EF4-FFF2-40B4-BE49-F238E27FC236}">
                <a16:creationId xmlns:a16="http://schemas.microsoft.com/office/drawing/2014/main" id="{EB86234E-E7B5-49ED-9ABB-B961F5835DDE}"/>
              </a:ext>
            </a:extLst>
          </p:cNvPr>
          <p:cNvSpPr>
            <a:spLocks noGrp="1"/>
          </p:cNvSpPr>
          <p:nvPr>
            <p:ph type="sldNum" sz="quarter" idx="4"/>
          </p:nvPr>
        </p:nvSpPr>
        <p:spPr/>
        <p:txBody>
          <a:bodyPr/>
          <a:lstStyle/>
          <a:p>
            <a:pPr algn="r" rtl="0"/>
            <a:r>
              <a:rPr lang="fr" b="0" i="0" u="none" baseline="0">
                <a:solidFill>
                  <a:schemeClr val="tx2"/>
                </a:solidFill>
                <a:latin typeface="Arial"/>
                <a:cs typeface="Arial"/>
              </a:rPr>
              <a:t>www.lnct.global </a:t>
            </a:r>
            <a:r>
              <a:rPr lang="fr" b="0" i="0" u="none" baseline="0">
                <a:latin typeface="Arial"/>
                <a:cs typeface="Arial"/>
              </a:rPr>
              <a:t>| </a:t>
            </a:r>
            <a:fld id="{2459FD92-E8AB-4F86-BA9A-090210CAFD7B}" type="slidenum">
              <a:rPr>
                <a:latin typeface="Arial"/>
                <a:cs typeface="Arial"/>
              </a:rPr>
              <a:pPr/>
              <a:t>12</a:t>
            </a:fld>
            <a:endParaRPr lang="fr" dirty="0">
              <a:solidFill>
                <a:srgbClr val="E32726"/>
              </a:solidFill>
              <a:latin typeface="Arial"/>
              <a:cs typeface="Arial"/>
            </a:endParaRPr>
          </a:p>
        </p:txBody>
      </p:sp>
      <p:sp>
        <p:nvSpPr>
          <p:cNvPr id="8" name="Star: 6 Points 7">
            <a:extLst>
              <a:ext uri="{FF2B5EF4-FFF2-40B4-BE49-F238E27FC236}">
                <a16:creationId xmlns:a16="http://schemas.microsoft.com/office/drawing/2014/main" id="{802928AB-761B-4E5B-A5F7-B36F013DD2FF}"/>
              </a:ext>
            </a:extLst>
          </p:cNvPr>
          <p:cNvSpPr/>
          <p:nvPr/>
        </p:nvSpPr>
        <p:spPr>
          <a:xfrm>
            <a:off x="7980200" y="97824"/>
            <a:ext cx="1036467" cy="886742"/>
          </a:xfrm>
          <a:prstGeom prst="star6">
            <a:avLst/>
          </a:prstGeom>
          <a:solidFill>
            <a:srgbClr val="002060"/>
          </a:solidFill>
          <a:ln>
            <a:solidFill>
              <a:srgbClr val="002060"/>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rtl="0"/>
            <a:r>
              <a:rPr lang="fr" sz="1600" b="1" i="0" u="none" baseline="0" dirty="0"/>
              <a:t>Données</a:t>
            </a:r>
          </a:p>
        </p:txBody>
      </p:sp>
    </p:spTree>
    <p:extLst>
      <p:ext uri="{BB962C8B-B14F-4D97-AF65-F5344CB8AC3E}">
        <p14:creationId xmlns:p14="http://schemas.microsoft.com/office/powerpoint/2010/main" val="372074160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C12248-941C-4A80-BF47-4FEC9F289827}"/>
              </a:ext>
            </a:extLst>
          </p:cNvPr>
          <p:cNvSpPr>
            <a:spLocks noGrp="1"/>
          </p:cNvSpPr>
          <p:nvPr>
            <p:ph type="title"/>
          </p:nvPr>
        </p:nvSpPr>
        <p:spPr>
          <a:xfrm>
            <a:off x="457200" y="274638"/>
            <a:ext cx="7526593" cy="1143000"/>
          </a:xfrm>
        </p:spPr>
        <p:txBody>
          <a:bodyPr>
            <a:normAutofit/>
          </a:bodyPr>
          <a:lstStyle/>
          <a:p>
            <a:pPr algn="l" rtl="0"/>
            <a:r>
              <a:rPr lang="fr" b="0" i="0" u="none" baseline="0"/>
              <a:t>Illustration : « Notre pays est à la traîne en matière d'investissement en santé »</a:t>
            </a:r>
            <a:endParaRPr lang="fr" sz="2200" i="1" dirty="0"/>
          </a:p>
        </p:txBody>
      </p:sp>
      <p:graphicFrame>
        <p:nvGraphicFramePr>
          <p:cNvPr id="9" name="Content Placeholder 8">
            <a:extLst>
              <a:ext uri="{FF2B5EF4-FFF2-40B4-BE49-F238E27FC236}">
                <a16:creationId xmlns:a16="http://schemas.microsoft.com/office/drawing/2014/main" id="{F3155F1C-D86F-404A-B1A5-62CEC39AC7AB}"/>
              </a:ext>
            </a:extLst>
          </p:cNvPr>
          <p:cNvGraphicFramePr>
            <a:graphicFrameLocks noGrp="1"/>
          </p:cNvGraphicFramePr>
          <p:nvPr>
            <p:ph idx="1"/>
            <p:extLst>
              <p:ext uri="{D42A27DB-BD31-4B8C-83A1-F6EECF244321}">
                <p14:modId xmlns:p14="http://schemas.microsoft.com/office/powerpoint/2010/main" val="635761591"/>
              </p:ext>
            </p:extLst>
          </p:nvPr>
        </p:nvGraphicFramePr>
        <p:xfrm>
          <a:off x="763335" y="2491750"/>
          <a:ext cx="8229600" cy="3052763"/>
        </p:xfrm>
        <a:graphic>
          <a:graphicData uri="http://schemas.openxmlformats.org/drawingml/2006/chart">
            <c:chart xmlns:c="http://schemas.openxmlformats.org/drawingml/2006/chart" xmlns:r="http://schemas.openxmlformats.org/officeDocument/2006/relationships" r:id="rId2"/>
          </a:graphicData>
        </a:graphic>
      </p:graphicFrame>
      <p:sp>
        <p:nvSpPr>
          <p:cNvPr id="3" name="Text Placeholder 2">
            <a:extLst>
              <a:ext uri="{FF2B5EF4-FFF2-40B4-BE49-F238E27FC236}">
                <a16:creationId xmlns:a16="http://schemas.microsoft.com/office/drawing/2014/main" id="{1E2B1DF1-E458-4717-B479-EB476B3519AC}"/>
              </a:ext>
            </a:extLst>
          </p:cNvPr>
          <p:cNvSpPr>
            <a:spLocks noGrp="1"/>
          </p:cNvSpPr>
          <p:nvPr>
            <p:ph type="body" sz="quarter" idx="10"/>
          </p:nvPr>
        </p:nvSpPr>
        <p:spPr>
          <a:xfrm>
            <a:off x="457200" y="1431019"/>
            <a:ext cx="8229600" cy="609600"/>
          </a:xfrm>
        </p:spPr>
        <p:txBody>
          <a:bodyPr>
            <a:noAutofit/>
          </a:bodyPr>
          <a:lstStyle/>
          <a:p>
            <a:pPr algn="l" rtl="0"/>
            <a:r>
              <a:rPr lang="fr" sz="1500" b="1" i="1" u="none" baseline="0"/>
              <a:t>Argument en faveur d'un investissement: Dans notre pays, la part des dépenses publiques de santé par rapport aux dépenses publiques totales est faible : presque moitié moins que l'ensemble des PFMR, et encore bien moins que nos pays voisins</a:t>
            </a:r>
          </a:p>
        </p:txBody>
      </p:sp>
      <p:sp>
        <p:nvSpPr>
          <p:cNvPr id="5" name="Slide Number Placeholder 4">
            <a:extLst>
              <a:ext uri="{FF2B5EF4-FFF2-40B4-BE49-F238E27FC236}">
                <a16:creationId xmlns:a16="http://schemas.microsoft.com/office/drawing/2014/main" id="{F4D29E01-47B7-4904-A681-09B9EA56B640}"/>
              </a:ext>
            </a:extLst>
          </p:cNvPr>
          <p:cNvSpPr>
            <a:spLocks noGrp="1"/>
          </p:cNvSpPr>
          <p:nvPr>
            <p:ph type="sldNum" sz="quarter" idx="4"/>
          </p:nvPr>
        </p:nvSpPr>
        <p:spPr/>
        <p:txBody>
          <a:bodyPr/>
          <a:lstStyle/>
          <a:p>
            <a:pPr algn="r" rtl="0"/>
            <a:r>
              <a:rPr lang="fr" b="0" i="0" u="none" baseline="0">
                <a:solidFill>
                  <a:schemeClr val="tx2"/>
                </a:solidFill>
                <a:latin typeface="Arial"/>
                <a:cs typeface="Arial"/>
              </a:rPr>
              <a:t>www.lnct.global </a:t>
            </a:r>
            <a:r>
              <a:rPr lang="fr" b="0" i="0" u="none" baseline="0">
                <a:latin typeface="Arial"/>
                <a:cs typeface="Arial"/>
              </a:rPr>
              <a:t>| </a:t>
            </a:r>
            <a:fld id="{2459FD92-E8AB-4F86-BA9A-090210CAFD7B}" type="slidenum">
              <a:rPr>
                <a:latin typeface="Arial"/>
                <a:cs typeface="Arial"/>
              </a:rPr>
              <a:pPr/>
              <a:t>13</a:t>
            </a:fld>
            <a:endParaRPr lang="fr" dirty="0">
              <a:solidFill>
                <a:srgbClr val="E32726"/>
              </a:solidFill>
              <a:latin typeface="Arial"/>
              <a:cs typeface="Arial"/>
            </a:endParaRPr>
          </a:p>
        </p:txBody>
      </p:sp>
      <p:sp>
        <p:nvSpPr>
          <p:cNvPr id="7" name="Rectangle 6">
            <a:extLst>
              <a:ext uri="{FF2B5EF4-FFF2-40B4-BE49-F238E27FC236}">
                <a16:creationId xmlns:a16="http://schemas.microsoft.com/office/drawing/2014/main" id="{B7FE54C2-1F41-4F20-9D3D-1A50316061A2}"/>
              </a:ext>
            </a:extLst>
          </p:cNvPr>
          <p:cNvSpPr/>
          <p:nvPr/>
        </p:nvSpPr>
        <p:spPr>
          <a:xfrm>
            <a:off x="1964825" y="6036915"/>
            <a:ext cx="5923936" cy="307777"/>
          </a:xfrm>
          <a:prstGeom prst="rect">
            <a:avLst/>
          </a:prstGeom>
        </p:spPr>
        <p:txBody>
          <a:bodyPr wrap="square">
            <a:spAutoFit/>
          </a:bodyPr>
          <a:lstStyle/>
          <a:p>
            <a:pPr algn="l" rtl="0"/>
            <a:r>
              <a:rPr lang="fr" sz="1400" b="0" i="0" u="none" baseline="0"/>
              <a:t>Source :  http://apps.who.int/nha/database/Home/Index/en</a:t>
            </a:r>
          </a:p>
        </p:txBody>
      </p:sp>
      <p:sp>
        <p:nvSpPr>
          <p:cNvPr id="12" name="TextBox 11">
            <a:extLst>
              <a:ext uri="{FF2B5EF4-FFF2-40B4-BE49-F238E27FC236}">
                <a16:creationId xmlns:a16="http://schemas.microsoft.com/office/drawing/2014/main" id="{3CDC446C-33F7-45B5-AE8C-75DA27078FEA}"/>
              </a:ext>
            </a:extLst>
          </p:cNvPr>
          <p:cNvSpPr txBox="1"/>
          <p:nvPr/>
        </p:nvSpPr>
        <p:spPr>
          <a:xfrm>
            <a:off x="2179929" y="4927593"/>
            <a:ext cx="1558409" cy="338554"/>
          </a:xfrm>
          <a:prstGeom prst="rect">
            <a:avLst/>
          </a:prstGeom>
          <a:noFill/>
        </p:spPr>
        <p:txBody>
          <a:bodyPr wrap="square" rtlCol="0">
            <a:spAutoFit/>
          </a:bodyPr>
          <a:lstStyle/>
          <a:p>
            <a:pPr algn="l" rtl="0"/>
            <a:r>
              <a:rPr lang="fr" sz="1600" b="1" i="0" u="none" baseline="0"/>
              <a:t>Notre pays</a:t>
            </a:r>
          </a:p>
        </p:txBody>
      </p:sp>
      <p:cxnSp>
        <p:nvCxnSpPr>
          <p:cNvPr id="14" name="Straight Arrow Connector 13">
            <a:extLst>
              <a:ext uri="{FF2B5EF4-FFF2-40B4-BE49-F238E27FC236}">
                <a16:creationId xmlns:a16="http://schemas.microsoft.com/office/drawing/2014/main" id="{D1099D97-31DB-44C6-8AE8-2EB6DDC6CB2A}"/>
              </a:ext>
            </a:extLst>
          </p:cNvPr>
          <p:cNvCxnSpPr/>
          <p:nvPr/>
        </p:nvCxnSpPr>
        <p:spPr>
          <a:xfrm flipV="1">
            <a:off x="3472782" y="4712801"/>
            <a:ext cx="159560" cy="42958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5" name="TextBox 14">
            <a:extLst>
              <a:ext uri="{FF2B5EF4-FFF2-40B4-BE49-F238E27FC236}">
                <a16:creationId xmlns:a16="http://schemas.microsoft.com/office/drawing/2014/main" id="{9D20E668-C3D0-4AD0-80B2-DDE6DB06C5BC}"/>
              </a:ext>
            </a:extLst>
          </p:cNvPr>
          <p:cNvSpPr txBox="1"/>
          <p:nvPr/>
        </p:nvSpPr>
        <p:spPr>
          <a:xfrm>
            <a:off x="209337" y="2491750"/>
            <a:ext cx="553998" cy="2840272"/>
          </a:xfrm>
          <a:prstGeom prst="rect">
            <a:avLst/>
          </a:prstGeom>
          <a:noFill/>
        </p:spPr>
        <p:txBody>
          <a:bodyPr vert="vert270" wrap="square" rtlCol="0">
            <a:spAutoFit/>
          </a:bodyPr>
          <a:lstStyle/>
          <a:p>
            <a:pPr algn="ctr" rtl="0"/>
            <a:r>
              <a:rPr lang="fr" sz="1200" b="0" i="0" u="none" baseline="0"/>
              <a:t>Part des dépenses publiques de santé par rapport aux dépenses publiques totales</a:t>
            </a:r>
          </a:p>
        </p:txBody>
      </p:sp>
      <p:sp>
        <p:nvSpPr>
          <p:cNvPr id="13" name="Star: 6 Points 12">
            <a:extLst>
              <a:ext uri="{FF2B5EF4-FFF2-40B4-BE49-F238E27FC236}">
                <a16:creationId xmlns:a16="http://schemas.microsoft.com/office/drawing/2014/main" id="{B95872AD-E16E-40C4-8601-94F18357015D}"/>
              </a:ext>
            </a:extLst>
          </p:cNvPr>
          <p:cNvSpPr/>
          <p:nvPr/>
        </p:nvSpPr>
        <p:spPr>
          <a:xfrm>
            <a:off x="7888761" y="183415"/>
            <a:ext cx="1036467" cy="886742"/>
          </a:xfrm>
          <a:prstGeom prst="star6">
            <a:avLst/>
          </a:prstGeom>
          <a:solidFill>
            <a:srgbClr val="002060"/>
          </a:solidFill>
          <a:ln>
            <a:solidFill>
              <a:srgbClr val="002060"/>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rtl="0"/>
            <a:r>
              <a:rPr lang="fr" sz="1600" b="1" i="0" u="none" baseline="0"/>
              <a:t>Données</a:t>
            </a:r>
          </a:p>
        </p:txBody>
      </p:sp>
    </p:spTree>
    <p:extLst>
      <p:ext uri="{BB962C8B-B14F-4D97-AF65-F5344CB8AC3E}">
        <p14:creationId xmlns:p14="http://schemas.microsoft.com/office/powerpoint/2010/main" val="374560059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866329-C078-4BEE-9ED6-7DEBDB95FCDC}"/>
              </a:ext>
            </a:extLst>
          </p:cNvPr>
          <p:cNvSpPr>
            <a:spLocks noGrp="1"/>
          </p:cNvSpPr>
          <p:nvPr>
            <p:ph type="title"/>
          </p:nvPr>
        </p:nvSpPr>
        <p:spPr>
          <a:xfrm>
            <a:off x="457201" y="274638"/>
            <a:ext cx="7366276" cy="1143000"/>
          </a:xfrm>
        </p:spPr>
        <p:txBody>
          <a:bodyPr>
            <a:normAutofit/>
          </a:bodyPr>
          <a:lstStyle/>
          <a:p>
            <a:pPr algn="l" rtl="0"/>
            <a:r>
              <a:rPr lang="fr" b="0" i="0" u="none" baseline="0"/>
              <a:t>Illustration : « Notre pays est à la traîne en matière d'investissement en santé »</a:t>
            </a:r>
            <a:endParaRPr lang="fr" sz="2200" i="1" dirty="0"/>
          </a:p>
        </p:txBody>
      </p:sp>
      <p:graphicFrame>
        <p:nvGraphicFramePr>
          <p:cNvPr id="6" name="Content Placeholder 5">
            <a:extLst>
              <a:ext uri="{FF2B5EF4-FFF2-40B4-BE49-F238E27FC236}">
                <a16:creationId xmlns:a16="http://schemas.microsoft.com/office/drawing/2014/main" id="{DAE3C40E-D3AA-48D6-866F-D320A3838C61}"/>
              </a:ext>
            </a:extLst>
          </p:cNvPr>
          <p:cNvGraphicFramePr>
            <a:graphicFrameLocks noGrp="1"/>
          </p:cNvGraphicFramePr>
          <p:nvPr>
            <p:ph idx="1"/>
            <p:extLst>
              <p:ext uri="{D42A27DB-BD31-4B8C-83A1-F6EECF244321}">
                <p14:modId xmlns:p14="http://schemas.microsoft.com/office/powerpoint/2010/main" val="3720308594"/>
              </p:ext>
            </p:extLst>
          </p:nvPr>
        </p:nvGraphicFramePr>
        <p:xfrm>
          <a:off x="516577" y="2583126"/>
          <a:ext cx="8229600" cy="3052763"/>
        </p:xfrm>
        <a:graphic>
          <a:graphicData uri="http://schemas.openxmlformats.org/drawingml/2006/chart">
            <c:chart xmlns:c="http://schemas.openxmlformats.org/drawingml/2006/chart" xmlns:r="http://schemas.openxmlformats.org/officeDocument/2006/relationships" r:id="rId2"/>
          </a:graphicData>
        </a:graphic>
      </p:graphicFrame>
      <p:sp>
        <p:nvSpPr>
          <p:cNvPr id="4" name="Text Placeholder 3">
            <a:extLst>
              <a:ext uri="{FF2B5EF4-FFF2-40B4-BE49-F238E27FC236}">
                <a16:creationId xmlns:a16="http://schemas.microsoft.com/office/drawing/2014/main" id="{9FAEC159-CCA0-4460-BE67-F8F4582F3AD2}"/>
              </a:ext>
            </a:extLst>
          </p:cNvPr>
          <p:cNvSpPr>
            <a:spLocks noGrp="1"/>
          </p:cNvSpPr>
          <p:nvPr>
            <p:ph type="body" sz="quarter" idx="10"/>
          </p:nvPr>
        </p:nvSpPr>
        <p:spPr>
          <a:xfrm>
            <a:off x="516577" y="2079409"/>
            <a:ext cx="8229600" cy="609600"/>
          </a:xfrm>
        </p:spPr>
        <p:txBody>
          <a:bodyPr/>
          <a:lstStyle/>
          <a:p>
            <a:pPr algn="l" rtl="0"/>
            <a:r>
              <a:rPr lang="fr" b="1" i="0" u="none" baseline="0"/>
              <a:t>Dépenses publiques de santé par habitant, 2014</a:t>
            </a:r>
          </a:p>
          <a:p>
            <a:endParaRPr lang="fr" dirty="0"/>
          </a:p>
        </p:txBody>
      </p:sp>
      <p:sp>
        <p:nvSpPr>
          <p:cNvPr id="5" name="Slide Number Placeholder 4">
            <a:extLst>
              <a:ext uri="{FF2B5EF4-FFF2-40B4-BE49-F238E27FC236}">
                <a16:creationId xmlns:a16="http://schemas.microsoft.com/office/drawing/2014/main" id="{2DCED189-2722-473C-81E3-7052288695D2}"/>
              </a:ext>
            </a:extLst>
          </p:cNvPr>
          <p:cNvSpPr>
            <a:spLocks noGrp="1"/>
          </p:cNvSpPr>
          <p:nvPr>
            <p:ph type="sldNum" sz="quarter" idx="4"/>
          </p:nvPr>
        </p:nvSpPr>
        <p:spPr/>
        <p:txBody>
          <a:bodyPr/>
          <a:lstStyle/>
          <a:p>
            <a:pPr algn="r" rtl="0"/>
            <a:r>
              <a:rPr lang="fr" b="0" i="0" u="none" baseline="0">
                <a:solidFill>
                  <a:schemeClr val="tx2"/>
                </a:solidFill>
                <a:latin typeface="Arial"/>
                <a:cs typeface="Arial"/>
              </a:rPr>
              <a:t>www.lnct.global </a:t>
            </a:r>
            <a:r>
              <a:rPr lang="fr" b="0" i="0" u="none" baseline="0">
                <a:latin typeface="Arial"/>
                <a:cs typeface="Arial"/>
              </a:rPr>
              <a:t>| </a:t>
            </a:r>
            <a:fld id="{2459FD92-E8AB-4F86-BA9A-090210CAFD7B}" type="slidenum">
              <a:rPr>
                <a:latin typeface="Arial"/>
                <a:cs typeface="Arial"/>
              </a:rPr>
              <a:pPr/>
              <a:t>14</a:t>
            </a:fld>
            <a:endParaRPr lang="fr" dirty="0">
              <a:solidFill>
                <a:srgbClr val="E32726"/>
              </a:solidFill>
              <a:latin typeface="Arial"/>
              <a:cs typeface="Arial"/>
            </a:endParaRPr>
          </a:p>
        </p:txBody>
      </p:sp>
      <p:sp>
        <p:nvSpPr>
          <p:cNvPr id="7" name="Rectangle 6">
            <a:extLst>
              <a:ext uri="{FF2B5EF4-FFF2-40B4-BE49-F238E27FC236}">
                <a16:creationId xmlns:a16="http://schemas.microsoft.com/office/drawing/2014/main" id="{BE672CEB-5F1E-4BE4-A651-47C0539849DD}"/>
              </a:ext>
            </a:extLst>
          </p:cNvPr>
          <p:cNvSpPr/>
          <p:nvPr/>
        </p:nvSpPr>
        <p:spPr>
          <a:xfrm>
            <a:off x="1899541" y="6036915"/>
            <a:ext cx="5923936" cy="307777"/>
          </a:xfrm>
          <a:prstGeom prst="rect">
            <a:avLst/>
          </a:prstGeom>
        </p:spPr>
        <p:txBody>
          <a:bodyPr wrap="square">
            <a:spAutoFit/>
          </a:bodyPr>
          <a:lstStyle/>
          <a:p>
            <a:pPr algn="l" rtl="0"/>
            <a:r>
              <a:rPr lang="fr" sz="1400" b="0" i="0" u="none" baseline="0"/>
              <a:t>Source :  http://apps.who.int/nha/database/Home/Index/en</a:t>
            </a:r>
          </a:p>
        </p:txBody>
      </p:sp>
      <p:sp>
        <p:nvSpPr>
          <p:cNvPr id="9" name="Text Placeholder 2">
            <a:extLst>
              <a:ext uri="{FF2B5EF4-FFF2-40B4-BE49-F238E27FC236}">
                <a16:creationId xmlns:a16="http://schemas.microsoft.com/office/drawing/2014/main" id="{835B548E-5B8E-41DF-9295-FB5544FA15EF}"/>
              </a:ext>
            </a:extLst>
          </p:cNvPr>
          <p:cNvSpPr txBox="1">
            <a:spLocks/>
          </p:cNvSpPr>
          <p:nvPr/>
        </p:nvSpPr>
        <p:spPr>
          <a:xfrm>
            <a:off x="457200" y="1417638"/>
            <a:ext cx="8229600" cy="609600"/>
          </a:xfrm>
          <a:prstGeom prst="rect">
            <a:avLst/>
          </a:prstGeom>
        </p:spPr>
        <p:txBody>
          <a:bodyPr vert="horz" lIns="91440" tIns="45720" rIns="91440" bIns="45720" rtlCol="0">
            <a:normAutofit fontScale="62500" lnSpcReduction="20000"/>
          </a:bodyPr>
          <a:lstStyle>
            <a:lvl1pPr marL="342900" indent="-342900" algn="l" defTabSz="914400" rtl="0" eaLnBrk="1" latinLnBrk="0" hangingPunct="1">
              <a:spcBef>
                <a:spcPct val="20000"/>
              </a:spcBef>
              <a:buClr>
                <a:schemeClr val="accent1"/>
              </a:buClr>
              <a:buFont typeface="Wingdings" charset="2"/>
              <a:buNone/>
              <a:defRPr sz="2200" b="1" i="0" kern="1200" baseline="0">
                <a:solidFill>
                  <a:srgbClr val="313231"/>
                </a:solidFill>
                <a:latin typeface="Arial"/>
                <a:ea typeface="+mn-ea"/>
                <a:cs typeface="Arial"/>
              </a:defRPr>
            </a:lvl1pPr>
            <a:lvl2pPr marL="742950" indent="-285750" algn="l" defTabSz="914400" rtl="0" eaLnBrk="1" latinLnBrk="0" hangingPunct="1">
              <a:spcBef>
                <a:spcPct val="20000"/>
              </a:spcBef>
              <a:buClr>
                <a:schemeClr val="accent1"/>
              </a:buClr>
              <a:buFont typeface="Wingdings" charset="2"/>
              <a:buChar char="§"/>
              <a:defRPr sz="2800" b="0" i="0" kern="1200">
                <a:solidFill>
                  <a:schemeClr val="accent3"/>
                </a:solidFill>
                <a:latin typeface="Arial"/>
                <a:ea typeface="+mn-ea"/>
                <a:cs typeface="Arial"/>
              </a:defRPr>
            </a:lvl2pPr>
            <a:lvl3pPr marL="1143000" indent="-228600" algn="l" defTabSz="914400" rtl="0" eaLnBrk="1" latinLnBrk="0" hangingPunct="1">
              <a:spcBef>
                <a:spcPct val="20000"/>
              </a:spcBef>
              <a:buClr>
                <a:schemeClr val="accent1"/>
              </a:buClr>
              <a:buFont typeface="Wingdings" charset="2"/>
              <a:buChar char="§"/>
              <a:defRPr lang="fr" sz="4400" b="0" i="0" kern="1200" dirty="0">
                <a:solidFill>
                  <a:schemeClr val="accent3"/>
                </a:solidFill>
                <a:latin typeface="Arial"/>
                <a:ea typeface="+mj-ea"/>
                <a:cs typeface="Arial"/>
              </a:defRPr>
            </a:lvl3pPr>
            <a:lvl4pPr marL="1600200" indent="-228600" algn="l" defTabSz="914400" rtl="0" eaLnBrk="1" latinLnBrk="0" hangingPunct="1">
              <a:spcBef>
                <a:spcPct val="20000"/>
              </a:spcBef>
              <a:buClr>
                <a:schemeClr val="accent1"/>
              </a:buClr>
              <a:buFont typeface="Wingdings" charset="2"/>
              <a:buChar char="§"/>
              <a:defRPr sz="2000" b="0" i="0" kern="1200">
                <a:solidFill>
                  <a:schemeClr val="accent3"/>
                </a:solidFill>
                <a:latin typeface="Arial"/>
                <a:ea typeface="+mn-ea"/>
                <a:cs typeface="Arial"/>
              </a:defRPr>
            </a:lvl4pPr>
            <a:lvl5pPr marL="2057400" indent="-228600" algn="l" defTabSz="914400" rtl="0" eaLnBrk="1" latinLnBrk="0" hangingPunct="1">
              <a:spcBef>
                <a:spcPct val="20000"/>
              </a:spcBef>
              <a:buClr>
                <a:schemeClr val="accent1"/>
              </a:buClr>
              <a:buFont typeface="Wingdings" charset="2"/>
              <a:buChar char="§"/>
              <a:defRPr sz="2000" b="0" i="0" kern="1200">
                <a:solidFill>
                  <a:schemeClr val="accent3"/>
                </a:solidFill>
                <a:latin typeface="Arial"/>
                <a:ea typeface="+mn-ea"/>
                <a:cs typeface="Arial"/>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l" rtl="0"/>
            <a:r>
              <a:rPr lang="fr" b="1" i="1" u="none" baseline="0"/>
              <a:t>Argument en faveur d'un investissement - Dans notre pays, les dépenses publiques de santé sont presque moitié moindres que la moyenne de celles des pays à faibles et moyens revenus, et bien en dessous de celle de nos pays voisins. </a:t>
            </a:r>
            <a:endParaRPr lang="fr" dirty="0"/>
          </a:p>
        </p:txBody>
      </p:sp>
      <p:sp>
        <p:nvSpPr>
          <p:cNvPr id="11" name="Star: 6 Points 10">
            <a:extLst>
              <a:ext uri="{FF2B5EF4-FFF2-40B4-BE49-F238E27FC236}">
                <a16:creationId xmlns:a16="http://schemas.microsoft.com/office/drawing/2014/main" id="{11D421A9-C905-45E3-9D1F-B227E7911483}"/>
              </a:ext>
            </a:extLst>
          </p:cNvPr>
          <p:cNvSpPr/>
          <p:nvPr/>
        </p:nvSpPr>
        <p:spPr>
          <a:xfrm>
            <a:off x="7888761" y="183415"/>
            <a:ext cx="1036467" cy="886742"/>
          </a:xfrm>
          <a:prstGeom prst="star6">
            <a:avLst/>
          </a:prstGeom>
          <a:solidFill>
            <a:srgbClr val="002060"/>
          </a:solidFill>
          <a:ln>
            <a:solidFill>
              <a:srgbClr val="002060"/>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rtl="0"/>
            <a:r>
              <a:rPr lang="fr" sz="1600" b="1" i="0" u="none" baseline="0"/>
              <a:t>Données</a:t>
            </a:r>
          </a:p>
        </p:txBody>
      </p:sp>
    </p:spTree>
    <p:extLst>
      <p:ext uri="{BB962C8B-B14F-4D97-AF65-F5344CB8AC3E}">
        <p14:creationId xmlns:p14="http://schemas.microsoft.com/office/powerpoint/2010/main" val="56355111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0912B5-FE99-4A0D-B4F1-4AB69D7EA0FE}"/>
              </a:ext>
            </a:extLst>
          </p:cNvPr>
          <p:cNvSpPr>
            <a:spLocks noGrp="1"/>
          </p:cNvSpPr>
          <p:nvPr>
            <p:ph type="title"/>
          </p:nvPr>
        </p:nvSpPr>
        <p:spPr>
          <a:xfrm>
            <a:off x="457200" y="274638"/>
            <a:ext cx="7808976" cy="1143000"/>
          </a:xfrm>
        </p:spPr>
        <p:txBody>
          <a:bodyPr>
            <a:normAutofit fontScale="90000"/>
          </a:bodyPr>
          <a:lstStyle/>
          <a:p>
            <a:pPr algn="l" rtl="0"/>
            <a:r>
              <a:rPr lang="fr" b="0" i="0" u="none" baseline="0"/>
              <a:t>Utiliser les données afin de montrer que la couverture vaccinale de votre pays permet d'atteindre de bons résultats en matière de santé (et il reste encore beaucoup à faire) (1/2)</a:t>
            </a:r>
          </a:p>
        </p:txBody>
      </p:sp>
      <p:graphicFrame>
        <p:nvGraphicFramePr>
          <p:cNvPr id="6" name="Content Placeholder 5">
            <a:extLst>
              <a:ext uri="{FF2B5EF4-FFF2-40B4-BE49-F238E27FC236}">
                <a16:creationId xmlns:a16="http://schemas.microsoft.com/office/drawing/2014/main" id="{F626D1D3-5C32-46A4-BCA3-370B805395BA}"/>
              </a:ext>
            </a:extLst>
          </p:cNvPr>
          <p:cNvGraphicFramePr>
            <a:graphicFrameLocks noGrp="1"/>
          </p:cNvGraphicFramePr>
          <p:nvPr>
            <p:ph idx="1"/>
            <p:extLst>
              <p:ext uri="{D42A27DB-BD31-4B8C-83A1-F6EECF244321}">
                <p14:modId xmlns:p14="http://schemas.microsoft.com/office/powerpoint/2010/main" val="396752413"/>
              </p:ext>
            </p:extLst>
          </p:nvPr>
        </p:nvGraphicFramePr>
        <p:xfrm>
          <a:off x="457200" y="1417638"/>
          <a:ext cx="8229600" cy="4484268"/>
        </p:xfrm>
        <a:graphic>
          <a:graphicData uri="http://schemas.openxmlformats.org/drawingml/2006/table">
            <a:tbl>
              <a:tblPr firstRow="1" bandRow="1">
                <a:tableStyleId>{5C22544A-7EE6-4342-B048-85BDC9FD1C3A}</a:tableStyleId>
              </a:tblPr>
              <a:tblGrid>
                <a:gridCol w="3035300">
                  <a:extLst>
                    <a:ext uri="{9D8B030D-6E8A-4147-A177-3AD203B41FA5}">
                      <a16:colId xmlns:a16="http://schemas.microsoft.com/office/drawing/2014/main" val="390586330"/>
                    </a:ext>
                  </a:extLst>
                </a:gridCol>
                <a:gridCol w="5194300">
                  <a:extLst>
                    <a:ext uri="{9D8B030D-6E8A-4147-A177-3AD203B41FA5}">
                      <a16:colId xmlns:a16="http://schemas.microsoft.com/office/drawing/2014/main" val="1200782510"/>
                    </a:ext>
                  </a:extLst>
                </a:gridCol>
              </a:tblGrid>
              <a:tr h="338988">
                <a:tc>
                  <a:txBody>
                    <a:bodyPr/>
                    <a:lstStyle/>
                    <a:p>
                      <a:pPr algn="l" rtl="0"/>
                      <a:r>
                        <a:rPr lang="fr" sz="1600" b="1" i="0" u="none" baseline="0" dirty="0"/>
                        <a:t>Données nationales requises</a:t>
                      </a:r>
                    </a:p>
                  </a:txBody>
                  <a:tcPr/>
                </a:tc>
                <a:tc>
                  <a:txBody>
                    <a:bodyPr/>
                    <a:lstStyle/>
                    <a:p>
                      <a:pPr algn="l" rtl="0"/>
                      <a:r>
                        <a:rPr lang="fr" sz="1600" b="1" i="0" u="none" baseline="0" dirty="0"/>
                        <a:t>Exemple d'analyse hypothétique:</a:t>
                      </a:r>
                    </a:p>
                  </a:txBody>
                  <a:tcPr/>
                </a:tc>
                <a:extLst>
                  <a:ext uri="{0D108BD9-81ED-4DB2-BD59-A6C34878D82A}">
                    <a16:rowId xmlns:a16="http://schemas.microsoft.com/office/drawing/2014/main" val="1738736081"/>
                  </a:ext>
                </a:extLst>
              </a:tr>
              <a:tr h="1238127">
                <a:tc>
                  <a:txBody>
                    <a:bodyPr/>
                    <a:lstStyle/>
                    <a:p>
                      <a:pPr algn="l" rtl="0"/>
                      <a:r>
                        <a:rPr lang="fr" sz="1300" b="0" i="0" u="none" baseline="0" dirty="0"/>
                        <a:t>Couverture vaccinale, nombre de survivants parmi les enfants d'un an, couverture par district</a:t>
                      </a:r>
                    </a:p>
                  </a:txBody>
                  <a:tcPr anchor="ctr"/>
                </a:tc>
                <a:tc>
                  <a:txBody>
                    <a:bodyPr/>
                    <a:lstStyle/>
                    <a:p>
                      <a:pPr algn="l" rtl="0"/>
                      <a:r>
                        <a:rPr lang="fr" sz="1300" b="0" i="0" u="none" baseline="0" dirty="0"/>
                        <a:t>Notre pays a réalisé de grands progrès en matière de vaccination, le taux de couverture vaccinale s'élevant à 87 %,  soit 1 035 000 enfants entièrement vaccinés*.  Mais il reste encore beaucoup à faire… 155 000 enfants ne sont pas vaccinés.  La couverture est également inégale, seuls 45 % des enfants du district XX sont entièrement vaccinés.  *calcul fondé sur la couverture DTC3</a:t>
                      </a:r>
                    </a:p>
                  </a:txBody>
                  <a:tcPr/>
                </a:tc>
                <a:extLst>
                  <a:ext uri="{0D108BD9-81ED-4DB2-BD59-A6C34878D82A}">
                    <a16:rowId xmlns:a16="http://schemas.microsoft.com/office/drawing/2014/main" val="2764701639"/>
                  </a:ext>
                </a:extLst>
              </a:tr>
              <a:tr h="2771047">
                <a:tc>
                  <a:txBody>
                    <a:bodyPr/>
                    <a:lstStyle/>
                    <a:p>
                      <a:pPr algn="l" rtl="0"/>
                      <a:r>
                        <a:rPr lang="fr" sz="1300" b="0" i="0" u="none" baseline="0"/>
                        <a:t>Évolution du nombre de consultations externes et d'hospitalisations pour une maladie à prévention vaccinale, coûts moyens d'une consultation externe et d'une hospitalisation</a:t>
                      </a:r>
                    </a:p>
                  </a:txBody>
                  <a:tcPr anchor="ctr"/>
                </a:tc>
                <a:tc>
                  <a:txBody>
                    <a:bodyPr/>
                    <a:lstStyle/>
                    <a:p>
                      <a:pPr algn="l" rtl="0"/>
                      <a:r>
                        <a:rPr lang="fr" sz="1300" b="0" i="0" u="none" baseline="0" dirty="0"/>
                        <a:t>La vaccination n'améliore pas seulement la santé mais peut générer des économies considérables en termes de dépenses de santé. Par exemple, on estime que l'introduction du vaccin antirotavirus : </a:t>
                      </a:r>
                    </a:p>
                    <a:p>
                      <a:endParaRPr lang="fr" sz="1300" dirty="0"/>
                    </a:p>
                    <a:p>
                      <a:pPr marL="285750" indent="-285750" algn="l" rtl="0">
                        <a:buFont typeface="Arial" panose="020B0604020202020204" pitchFamily="34" charset="0"/>
                        <a:buChar char="•"/>
                      </a:pPr>
                      <a:r>
                        <a:rPr lang="fr" sz="1300" b="0" i="0" u="none" baseline="0" dirty="0"/>
                        <a:t>A réduit le nombre de consultations externes pour maladies diarrhéiques de 605 000 à 190 000 par an. Pour un coût estimé à 27 $ par consultation externe, cela représente une économie colossale.  </a:t>
                      </a:r>
                    </a:p>
                    <a:p>
                      <a:pPr marL="285750" indent="-285750" algn="l" rtl="0">
                        <a:buFont typeface="Arial" panose="020B0604020202020204" pitchFamily="34" charset="0"/>
                        <a:buChar char="•"/>
                      </a:pPr>
                      <a:r>
                        <a:rPr lang="fr" sz="1300" b="0" i="0" u="none" baseline="0" dirty="0"/>
                        <a:t>A réduit le nombre d'hospitalisations de 16 090 à 2 250 par an. Pour un coût estimé à 211 $ par hospitalisation, cela entraîne des économies supplémentaires. </a:t>
                      </a:r>
                    </a:p>
                    <a:p>
                      <a:pPr marL="285750" indent="-285750" algn="l" rtl="0">
                        <a:buFont typeface="Arial" panose="020B0604020202020204" pitchFamily="34" charset="0"/>
                        <a:buChar char="•"/>
                      </a:pPr>
                      <a:r>
                        <a:rPr lang="fr" sz="1300" b="0" i="0" u="none" baseline="0" dirty="0"/>
                        <a:t>Économies globales réalisées sur les hospitalisations et les consultations externes : 15 millions dollars americains par an.</a:t>
                      </a:r>
                    </a:p>
                    <a:p>
                      <a:endParaRPr lang="fr" sz="1300" dirty="0"/>
                    </a:p>
                  </a:txBody>
                  <a:tcPr/>
                </a:tc>
                <a:extLst>
                  <a:ext uri="{0D108BD9-81ED-4DB2-BD59-A6C34878D82A}">
                    <a16:rowId xmlns:a16="http://schemas.microsoft.com/office/drawing/2014/main" val="2222840242"/>
                  </a:ext>
                </a:extLst>
              </a:tr>
            </a:tbl>
          </a:graphicData>
        </a:graphic>
      </p:graphicFrame>
      <p:sp>
        <p:nvSpPr>
          <p:cNvPr id="5" name="Slide Number Placeholder 4">
            <a:extLst>
              <a:ext uri="{FF2B5EF4-FFF2-40B4-BE49-F238E27FC236}">
                <a16:creationId xmlns:a16="http://schemas.microsoft.com/office/drawing/2014/main" id="{EB86234E-E7B5-49ED-9ABB-B961F5835DDE}"/>
              </a:ext>
            </a:extLst>
          </p:cNvPr>
          <p:cNvSpPr>
            <a:spLocks noGrp="1"/>
          </p:cNvSpPr>
          <p:nvPr>
            <p:ph type="sldNum" sz="quarter" idx="4"/>
          </p:nvPr>
        </p:nvSpPr>
        <p:spPr/>
        <p:txBody>
          <a:bodyPr/>
          <a:lstStyle/>
          <a:p>
            <a:pPr algn="r" rtl="0"/>
            <a:r>
              <a:rPr lang="fr" b="0" i="0" u="none" baseline="0">
                <a:solidFill>
                  <a:schemeClr val="tx2"/>
                </a:solidFill>
                <a:latin typeface="Arial"/>
                <a:cs typeface="Arial"/>
              </a:rPr>
              <a:t>www.lnct.global </a:t>
            </a:r>
            <a:r>
              <a:rPr lang="fr" b="0" i="0" u="none" baseline="0">
                <a:latin typeface="Arial"/>
                <a:cs typeface="Arial"/>
              </a:rPr>
              <a:t>| </a:t>
            </a:r>
            <a:fld id="{2459FD92-E8AB-4F86-BA9A-090210CAFD7B}" type="slidenum">
              <a:rPr>
                <a:latin typeface="Arial"/>
                <a:cs typeface="Arial"/>
              </a:rPr>
              <a:pPr/>
              <a:t>15</a:t>
            </a:fld>
            <a:endParaRPr lang="fr" dirty="0">
              <a:solidFill>
                <a:srgbClr val="E32726"/>
              </a:solidFill>
              <a:latin typeface="Arial"/>
              <a:cs typeface="Arial"/>
            </a:endParaRPr>
          </a:p>
        </p:txBody>
      </p:sp>
      <p:sp>
        <p:nvSpPr>
          <p:cNvPr id="9" name="Star: 6 Points 8">
            <a:extLst>
              <a:ext uri="{FF2B5EF4-FFF2-40B4-BE49-F238E27FC236}">
                <a16:creationId xmlns:a16="http://schemas.microsoft.com/office/drawing/2014/main" id="{F9158093-634E-4B9A-AD58-83E8F7FE4451}"/>
              </a:ext>
            </a:extLst>
          </p:cNvPr>
          <p:cNvSpPr/>
          <p:nvPr/>
        </p:nvSpPr>
        <p:spPr>
          <a:xfrm>
            <a:off x="8020435" y="116052"/>
            <a:ext cx="1036467" cy="886742"/>
          </a:xfrm>
          <a:prstGeom prst="star6">
            <a:avLst/>
          </a:prstGeom>
          <a:solidFill>
            <a:srgbClr val="002060"/>
          </a:solidFill>
          <a:ln>
            <a:solidFill>
              <a:srgbClr val="002060"/>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rtl="0"/>
            <a:r>
              <a:rPr lang="fr" sz="1600" b="1" i="0" u="none" baseline="0"/>
              <a:t>Données</a:t>
            </a:r>
          </a:p>
        </p:txBody>
      </p:sp>
    </p:spTree>
    <p:extLst>
      <p:ext uri="{BB962C8B-B14F-4D97-AF65-F5344CB8AC3E}">
        <p14:creationId xmlns:p14="http://schemas.microsoft.com/office/powerpoint/2010/main" val="15401097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0912B5-FE99-4A0D-B4F1-4AB69D7EA0FE}"/>
              </a:ext>
            </a:extLst>
          </p:cNvPr>
          <p:cNvSpPr>
            <a:spLocks noGrp="1"/>
          </p:cNvSpPr>
          <p:nvPr>
            <p:ph type="title"/>
          </p:nvPr>
        </p:nvSpPr>
        <p:spPr>
          <a:xfrm>
            <a:off x="457200" y="274638"/>
            <a:ext cx="7691933" cy="1143000"/>
          </a:xfrm>
        </p:spPr>
        <p:txBody>
          <a:bodyPr>
            <a:normAutofit/>
          </a:bodyPr>
          <a:lstStyle/>
          <a:p>
            <a:pPr algn="l" rtl="0"/>
            <a:r>
              <a:rPr lang="fr" sz="2100" b="0" i="0" u="none" baseline="0" dirty="0"/>
              <a:t>Utiliser les données afin de montrer que la couverture vaccinale de votre pays permet d'atteindre de bons résultats en matière de santé (et il reste encore beaucoup à faire) (2/2)</a:t>
            </a:r>
          </a:p>
        </p:txBody>
      </p:sp>
      <p:graphicFrame>
        <p:nvGraphicFramePr>
          <p:cNvPr id="6" name="Content Placeholder 5">
            <a:extLst>
              <a:ext uri="{FF2B5EF4-FFF2-40B4-BE49-F238E27FC236}">
                <a16:creationId xmlns:a16="http://schemas.microsoft.com/office/drawing/2014/main" id="{F626D1D3-5C32-46A4-BCA3-370B805395BA}"/>
              </a:ext>
            </a:extLst>
          </p:cNvPr>
          <p:cNvGraphicFramePr>
            <a:graphicFrameLocks noGrp="1"/>
          </p:cNvGraphicFramePr>
          <p:nvPr>
            <p:ph idx="1"/>
            <p:extLst>
              <p:ext uri="{D42A27DB-BD31-4B8C-83A1-F6EECF244321}">
                <p14:modId xmlns:p14="http://schemas.microsoft.com/office/powerpoint/2010/main" val="3339503249"/>
              </p:ext>
            </p:extLst>
          </p:nvPr>
        </p:nvGraphicFramePr>
        <p:xfrm>
          <a:off x="457200" y="1598398"/>
          <a:ext cx="8256218" cy="4001238"/>
        </p:xfrm>
        <a:graphic>
          <a:graphicData uri="http://schemas.openxmlformats.org/drawingml/2006/table">
            <a:tbl>
              <a:tblPr firstRow="1" bandRow="1">
                <a:tableStyleId>{5C22544A-7EE6-4342-B048-85BDC9FD1C3A}</a:tableStyleId>
              </a:tblPr>
              <a:tblGrid>
                <a:gridCol w="3048000">
                  <a:extLst>
                    <a:ext uri="{9D8B030D-6E8A-4147-A177-3AD203B41FA5}">
                      <a16:colId xmlns:a16="http://schemas.microsoft.com/office/drawing/2014/main" val="390586330"/>
                    </a:ext>
                  </a:extLst>
                </a:gridCol>
                <a:gridCol w="5208218">
                  <a:extLst>
                    <a:ext uri="{9D8B030D-6E8A-4147-A177-3AD203B41FA5}">
                      <a16:colId xmlns:a16="http://schemas.microsoft.com/office/drawing/2014/main" val="1200782510"/>
                    </a:ext>
                  </a:extLst>
                </a:gridCol>
              </a:tblGrid>
              <a:tr h="358878">
                <a:tc>
                  <a:txBody>
                    <a:bodyPr/>
                    <a:lstStyle/>
                    <a:p>
                      <a:pPr algn="l" rtl="0"/>
                      <a:r>
                        <a:rPr lang="fr" sz="1600" b="1" i="0" u="none" baseline="0" dirty="0"/>
                        <a:t>Données nationales requises</a:t>
                      </a:r>
                    </a:p>
                  </a:txBody>
                  <a:tcPr/>
                </a:tc>
                <a:tc>
                  <a:txBody>
                    <a:bodyPr/>
                    <a:lstStyle/>
                    <a:p>
                      <a:pPr algn="l" rtl="0"/>
                      <a:r>
                        <a:rPr lang="fr" sz="1600" b="1" i="0" u="none" baseline="0" dirty="0"/>
                        <a:t>Exemple d'analyse hypothétique:</a:t>
                      </a:r>
                    </a:p>
                  </a:txBody>
                  <a:tcPr/>
                </a:tc>
                <a:extLst>
                  <a:ext uri="{0D108BD9-81ED-4DB2-BD59-A6C34878D82A}">
                    <a16:rowId xmlns:a16="http://schemas.microsoft.com/office/drawing/2014/main" val="1738736081"/>
                  </a:ext>
                </a:extLst>
              </a:tr>
              <a:tr h="382523">
                <a:tc>
                  <a:txBody>
                    <a:bodyPr/>
                    <a:lstStyle/>
                    <a:p>
                      <a:pPr algn="l" rtl="0"/>
                      <a:r>
                        <a:rPr lang="fr" sz="1300" b="0" i="0" u="none" baseline="0" dirty="0"/>
                        <a:t>Évolution du nombre de décès des suites d'une maladie à prévention vaccinale</a:t>
                      </a:r>
                    </a:p>
                  </a:txBody>
                  <a:tcPr anchor="ctr"/>
                </a:tc>
                <a:tc>
                  <a:txBody>
                    <a:bodyPr/>
                    <a:lstStyle/>
                    <a:p>
                      <a:pPr algn="l" rtl="0"/>
                      <a:r>
                        <a:rPr lang="fr" sz="1300" b="0" i="0" u="none" baseline="0"/>
                        <a:t>Avec notre programme de vaccination, les décès dus à la rougeole ont baissé de 80 % (nombre de décès pour 100 000 habitants) depuis 1990.</a:t>
                      </a:r>
                    </a:p>
                  </a:txBody>
                  <a:tcPr/>
                </a:tc>
                <a:extLst>
                  <a:ext uri="{0D108BD9-81ED-4DB2-BD59-A6C34878D82A}">
                    <a16:rowId xmlns:a16="http://schemas.microsoft.com/office/drawing/2014/main" val="1882608205"/>
                  </a:ext>
                </a:extLst>
              </a:tr>
              <a:tr h="579120">
                <a:tc>
                  <a:txBody>
                    <a:bodyPr/>
                    <a:lstStyle/>
                    <a:p>
                      <a:pPr algn="l" rtl="0"/>
                      <a:r>
                        <a:rPr lang="fr" sz="1300" b="0" i="0" u="none" baseline="0" dirty="0"/>
                        <a:t>Nombre de décès dus à une maladie à prévention vaccinale dont le vaccin n'a pas encore été introduit, couverture vaccinale envisagée, efficacité du vaccin</a:t>
                      </a:r>
                    </a:p>
                  </a:txBody>
                  <a:tcPr anchor="ctr"/>
                </a:tc>
                <a:tc>
                  <a:txBody>
                    <a:bodyPr/>
                    <a:lstStyle/>
                    <a:p>
                      <a:pPr algn="l" rtl="0"/>
                      <a:r>
                        <a:rPr lang="fr" sz="1300" b="0" i="0" u="none" baseline="0" dirty="0"/>
                        <a:t>Avec l'introduction du vaccin antirotavirus, on estime pouvoir réduire le nombre de décès dus à des maladies diarrhéiques de XX, et le nombre d'hospitalisations de YY.</a:t>
                      </a:r>
                      <a:br>
                        <a:rPr lang="fr" sz="1300" dirty="0"/>
                      </a:br>
                      <a:br>
                        <a:rPr lang="fr" sz="1300" dirty="0"/>
                      </a:br>
                      <a:r>
                        <a:rPr lang="fr" sz="1300" b="0" i="0" u="none" baseline="0" dirty="0">
                          <a:solidFill>
                            <a:schemeClr val="tx1"/>
                          </a:solidFill>
                        </a:rPr>
                        <a:t>Avec l'introduction du VCP, on estime pouvoir réduire le nombre de cas de pneumonie et d'infection invasive et de décès associés de 33 % et les frais d'hospitalisation y afférents de YY.</a:t>
                      </a:r>
                    </a:p>
                  </a:txBody>
                  <a:tcPr/>
                </a:tc>
                <a:extLst>
                  <a:ext uri="{0D108BD9-81ED-4DB2-BD59-A6C34878D82A}">
                    <a16:rowId xmlns:a16="http://schemas.microsoft.com/office/drawing/2014/main" val="2783544202"/>
                  </a:ext>
                </a:extLst>
              </a:tr>
              <a:tr h="579120">
                <a:tc>
                  <a:txBody>
                    <a:bodyPr/>
                    <a:lstStyle/>
                    <a:p>
                      <a:pPr algn="l" rtl="0"/>
                      <a:r>
                        <a:rPr lang="fr" sz="1300" b="0" i="0" u="none" baseline="0"/>
                        <a:t>Introductions dans votre pays par rapport aux pays pairs</a:t>
                      </a:r>
                      <a:endParaRPr lang="fr" sz="1300" b="0" dirty="0">
                        <a:solidFill>
                          <a:srgbClr val="FF0000"/>
                        </a:solidFill>
                      </a:endParaRPr>
                    </a:p>
                  </a:txBody>
                  <a:tcPr anchor="ctr"/>
                </a:tc>
                <a:tc>
                  <a:txBody>
                    <a:bodyPr/>
                    <a:lstStyle/>
                    <a:p>
                      <a:pPr algn="l" rtl="0"/>
                      <a:r>
                        <a:rPr lang="fr" sz="1300" b="0" i="0" u="none" baseline="0" dirty="0"/>
                        <a:t>Nous avons réalisé de réels progrès grâce à l'introduction de nouveaux vaccins d'importance vitale, tels que le vaccin pentavalent et le vaccin antirotavirus.  Mais il reste encore beaucoup à faire.  Nos pays voisins progressent plus vite.  Ils ont également introduit les vaccins antipneumococciques et anti-HPV, prochains vaccins sur notre liste de priorités.  Mais nous devons augmenter notre budget afin de pouvoir administrer ces importants vaccins.</a:t>
                      </a:r>
                    </a:p>
                  </a:txBody>
                  <a:tcPr/>
                </a:tc>
                <a:extLst>
                  <a:ext uri="{0D108BD9-81ED-4DB2-BD59-A6C34878D82A}">
                    <a16:rowId xmlns:a16="http://schemas.microsoft.com/office/drawing/2014/main" val="3247170030"/>
                  </a:ext>
                </a:extLst>
              </a:tr>
            </a:tbl>
          </a:graphicData>
        </a:graphic>
      </p:graphicFrame>
      <p:sp>
        <p:nvSpPr>
          <p:cNvPr id="5" name="Slide Number Placeholder 4">
            <a:extLst>
              <a:ext uri="{FF2B5EF4-FFF2-40B4-BE49-F238E27FC236}">
                <a16:creationId xmlns:a16="http://schemas.microsoft.com/office/drawing/2014/main" id="{EB86234E-E7B5-49ED-9ABB-B961F5835DDE}"/>
              </a:ext>
            </a:extLst>
          </p:cNvPr>
          <p:cNvSpPr>
            <a:spLocks noGrp="1"/>
          </p:cNvSpPr>
          <p:nvPr>
            <p:ph type="sldNum" sz="quarter" idx="4"/>
          </p:nvPr>
        </p:nvSpPr>
        <p:spPr/>
        <p:txBody>
          <a:bodyPr/>
          <a:lstStyle/>
          <a:p>
            <a:pPr algn="r" rtl="0"/>
            <a:r>
              <a:rPr lang="fr" b="0" i="0" u="none" baseline="0">
                <a:solidFill>
                  <a:schemeClr val="tx2"/>
                </a:solidFill>
                <a:latin typeface="Arial"/>
                <a:cs typeface="Arial"/>
              </a:rPr>
              <a:t>www.lnct.global </a:t>
            </a:r>
            <a:r>
              <a:rPr lang="fr" b="0" i="0" u="none" baseline="0">
                <a:latin typeface="Arial"/>
                <a:cs typeface="Arial"/>
              </a:rPr>
              <a:t>| </a:t>
            </a:r>
            <a:fld id="{2459FD92-E8AB-4F86-BA9A-090210CAFD7B}" type="slidenum">
              <a:rPr>
                <a:latin typeface="Arial"/>
                <a:cs typeface="Arial"/>
              </a:rPr>
              <a:pPr/>
              <a:t>16</a:t>
            </a:fld>
            <a:endParaRPr lang="fr" dirty="0">
              <a:solidFill>
                <a:srgbClr val="E32726"/>
              </a:solidFill>
              <a:latin typeface="Arial"/>
              <a:cs typeface="Arial"/>
            </a:endParaRPr>
          </a:p>
        </p:txBody>
      </p:sp>
      <p:sp>
        <p:nvSpPr>
          <p:cNvPr id="10" name="Star: 6 Points 9">
            <a:extLst>
              <a:ext uri="{FF2B5EF4-FFF2-40B4-BE49-F238E27FC236}">
                <a16:creationId xmlns:a16="http://schemas.microsoft.com/office/drawing/2014/main" id="{A375ED5A-F028-41BD-A6F6-E56DF2A6A6FD}"/>
              </a:ext>
            </a:extLst>
          </p:cNvPr>
          <p:cNvSpPr/>
          <p:nvPr/>
        </p:nvSpPr>
        <p:spPr>
          <a:xfrm>
            <a:off x="8020435" y="116052"/>
            <a:ext cx="1036467" cy="886742"/>
          </a:xfrm>
          <a:prstGeom prst="star6">
            <a:avLst/>
          </a:prstGeom>
          <a:solidFill>
            <a:srgbClr val="002060"/>
          </a:solidFill>
          <a:ln>
            <a:solidFill>
              <a:srgbClr val="002060"/>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rtl="0"/>
            <a:r>
              <a:rPr lang="fr" sz="1600" b="1" i="0" u="none" baseline="0"/>
              <a:t>Données</a:t>
            </a:r>
          </a:p>
        </p:txBody>
      </p:sp>
    </p:spTree>
    <p:extLst>
      <p:ext uri="{BB962C8B-B14F-4D97-AF65-F5344CB8AC3E}">
        <p14:creationId xmlns:p14="http://schemas.microsoft.com/office/powerpoint/2010/main" val="51095795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748B7B-E016-4C5C-B0F0-0F0CC725B562}"/>
              </a:ext>
            </a:extLst>
          </p:cNvPr>
          <p:cNvSpPr>
            <a:spLocks noGrp="1"/>
          </p:cNvSpPr>
          <p:nvPr>
            <p:ph type="title"/>
          </p:nvPr>
        </p:nvSpPr>
        <p:spPr>
          <a:xfrm>
            <a:off x="457200" y="274638"/>
            <a:ext cx="7509053" cy="1143000"/>
          </a:xfrm>
        </p:spPr>
        <p:txBody>
          <a:bodyPr>
            <a:normAutofit fontScale="90000"/>
          </a:bodyPr>
          <a:lstStyle/>
          <a:p>
            <a:pPr algn="l" rtl="0"/>
            <a:r>
              <a:rPr lang="fr" b="0" i="0" u="none" baseline="0"/>
              <a:t>Exemples d'utilisation par des pays du LNCT de données afin de montrer que leur programme de vaccination permet d'atteindre de bons résultats en matière de santé</a:t>
            </a:r>
          </a:p>
        </p:txBody>
      </p:sp>
      <p:sp>
        <p:nvSpPr>
          <p:cNvPr id="5" name="Slide Number Placeholder 4">
            <a:extLst>
              <a:ext uri="{FF2B5EF4-FFF2-40B4-BE49-F238E27FC236}">
                <a16:creationId xmlns:a16="http://schemas.microsoft.com/office/drawing/2014/main" id="{8451F1D6-D010-4A21-8196-0F431113422A}"/>
              </a:ext>
            </a:extLst>
          </p:cNvPr>
          <p:cNvSpPr>
            <a:spLocks noGrp="1"/>
          </p:cNvSpPr>
          <p:nvPr>
            <p:ph type="sldNum" sz="quarter" idx="4"/>
          </p:nvPr>
        </p:nvSpPr>
        <p:spPr/>
        <p:txBody>
          <a:bodyPr/>
          <a:lstStyle/>
          <a:p>
            <a:pPr algn="r" rtl="0"/>
            <a:r>
              <a:rPr lang="fr" b="0" i="0" u="none" baseline="0">
                <a:solidFill>
                  <a:schemeClr val="tx2"/>
                </a:solidFill>
                <a:latin typeface="Arial"/>
                <a:cs typeface="Arial"/>
              </a:rPr>
              <a:t>www.lnct.global </a:t>
            </a:r>
            <a:r>
              <a:rPr lang="fr" b="0" i="0" u="none" baseline="0">
                <a:latin typeface="Arial"/>
                <a:cs typeface="Arial"/>
              </a:rPr>
              <a:t>| </a:t>
            </a:r>
            <a:fld id="{2459FD92-E8AB-4F86-BA9A-090210CAFD7B}" type="slidenum">
              <a:rPr>
                <a:latin typeface="Arial"/>
                <a:cs typeface="Arial"/>
              </a:rPr>
              <a:pPr/>
              <a:t>17</a:t>
            </a:fld>
            <a:endParaRPr lang="fr" dirty="0">
              <a:solidFill>
                <a:srgbClr val="E32726"/>
              </a:solidFill>
              <a:latin typeface="Arial"/>
              <a:cs typeface="Arial"/>
            </a:endParaRPr>
          </a:p>
        </p:txBody>
      </p:sp>
      <p:graphicFrame>
        <p:nvGraphicFramePr>
          <p:cNvPr id="6" name="Table 5">
            <a:extLst>
              <a:ext uri="{FF2B5EF4-FFF2-40B4-BE49-F238E27FC236}">
                <a16:creationId xmlns:a16="http://schemas.microsoft.com/office/drawing/2014/main" id="{639F8D73-E97F-4ED8-BB14-921AF76C5AFD}"/>
              </a:ext>
            </a:extLst>
          </p:cNvPr>
          <p:cNvGraphicFramePr>
            <a:graphicFrameLocks noGrp="1"/>
          </p:cNvGraphicFramePr>
          <p:nvPr>
            <p:extLst>
              <p:ext uri="{D42A27DB-BD31-4B8C-83A1-F6EECF244321}">
                <p14:modId xmlns:p14="http://schemas.microsoft.com/office/powerpoint/2010/main" val="3260686059"/>
              </p:ext>
            </p:extLst>
          </p:nvPr>
        </p:nvGraphicFramePr>
        <p:xfrm>
          <a:off x="457200" y="1722476"/>
          <a:ext cx="7970966" cy="4109363"/>
        </p:xfrm>
        <a:graphic>
          <a:graphicData uri="http://schemas.openxmlformats.org/drawingml/2006/table">
            <a:tbl>
              <a:tblPr firstRow="1" bandRow="1">
                <a:tableStyleId>{5C22544A-7EE6-4342-B048-85BDC9FD1C3A}</a:tableStyleId>
              </a:tblPr>
              <a:tblGrid>
                <a:gridCol w="2413000">
                  <a:extLst>
                    <a:ext uri="{9D8B030D-6E8A-4147-A177-3AD203B41FA5}">
                      <a16:colId xmlns:a16="http://schemas.microsoft.com/office/drawing/2014/main" val="2128763066"/>
                    </a:ext>
                  </a:extLst>
                </a:gridCol>
                <a:gridCol w="5557966">
                  <a:extLst>
                    <a:ext uri="{9D8B030D-6E8A-4147-A177-3AD203B41FA5}">
                      <a16:colId xmlns:a16="http://schemas.microsoft.com/office/drawing/2014/main" val="1202205104"/>
                    </a:ext>
                  </a:extLst>
                </a:gridCol>
              </a:tblGrid>
              <a:tr h="777447">
                <a:tc>
                  <a:txBody>
                    <a:bodyPr/>
                    <a:lstStyle/>
                    <a:p>
                      <a:pPr algn="l" rtl="0"/>
                      <a:r>
                        <a:rPr lang="fr" sz="1800" b="1" i="0" u="none" baseline="0"/>
                        <a:t>Données nationales requises</a:t>
                      </a:r>
                    </a:p>
                  </a:txBody>
                  <a:tcPr/>
                </a:tc>
                <a:tc>
                  <a:txBody>
                    <a:bodyPr/>
                    <a:lstStyle/>
                    <a:p>
                      <a:pPr algn="l" rtl="0"/>
                      <a:r>
                        <a:rPr lang="fr" sz="1800" b="1" i="0" u="none" baseline="0"/>
                        <a:t>Données probantes</a:t>
                      </a:r>
                    </a:p>
                  </a:txBody>
                  <a:tcPr/>
                </a:tc>
                <a:extLst>
                  <a:ext uri="{0D108BD9-81ED-4DB2-BD59-A6C34878D82A}">
                    <a16:rowId xmlns:a16="http://schemas.microsoft.com/office/drawing/2014/main" val="3818248326"/>
                  </a:ext>
                </a:extLst>
              </a:tr>
              <a:tr h="1665958">
                <a:tc>
                  <a:txBody>
                    <a:bodyPr/>
                    <a:lstStyle/>
                    <a:p>
                      <a:endParaRPr lang="fr" sz="1400" dirty="0"/>
                    </a:p>
                    <a:p>
                      <a:endParaRPr lang="fr" sz="1400" dirty="0"/>
                    </a:p>
                    <a:p>
                      <a:pPr algn="l" rtl="0"/>
                      <a:r>
                        <a:rPr lang="fr" sz="1400" b="0" i="0" u="none" baseline="0"/>
                        <a:t>Charge de morbidité</a:t>
                      </a:r>
                    </a:p>
                  </a:txBody>
                  <a:tcPr/>
                </a:tc>
                <a:tc>
                  <a:txBody>
                    <a:bodyPr/>
                    <a:lstStyle/>
                    <a:p>
                      <a:pPr lvl="0" algn="l" rtl="0"/>
                      <a:r>
                        <a:rPr lang="fr" sz="1400" b="0" i="0" u="none" kern="1200" baseline="0">
                          <a:solidFill>
                            <a:schemeClr val="dk1"/>
                          </a:solidFill>
                          <a:effectLst/>
                          <a:latin typeface="+mn-lt"/>
                          <a:ea typeface="+mn-ea"/>
                          <a:cs typeface="+mn-cs"/>
                        </a:rPr>
                        <a:t>Sri Lanka : L'investissement en vaccination a entraîné une baisse de la charge de morbidité</a:t>
                      </a:r>
                    </a:p>
                    <a:p>
                      <a:pPr lvl="0" algn="l" rtl="0"/>
                      <a:endParaRPr lang="fr" sz="1400" kern="1200" dirty="0">
                        <a:solidFill>
                          <a:schemeClr val="dk1"/>
                        </a:solidFill>
                        <a:effectLst/>
                        <a:latin typeface="+mn-lt"/>
                        <a:ea typeface="+mn-ea"/>
                        <a:cs typeface="+mn-cs"/>
                      </a:endParaRPr>
                    </a:p>
                    <a:p>
                      <a:pPr algn="l" rtl="0"/>
                      <a:r>
                        <a:rPr lang="fr" sz="1400" b="0" i="0" u="none" kern="1200" baseline="0">
                          <a:solidFill>
                            <a:schemeClr val="dk1"/>
                          </a:solidFill>
                          <a:effectLst/>
                          <a:latin typeface="+mn-lt"/>
                          <a:ea typeface="+mn-ea"/>
                          <a:cs typeface="+mn-cs"/>
                        </a:rPr>
                        <a:t>Ghana : En plus de données quantitatives, existent des données empiriques incontestables prouvant la baisse de la charge liée à la méningite A</a:t>
                      </a:r>
                      <a:endParaRPr lang="fr" sz="1400" dirty="0">
                        <a:latin typeface="+mn-lt"/>
                      </a:endParaRPr>
                    </a:p>
                  </a:txBody>
                  <a:tcPr/>
                </a:tc>
                <a:extLst>
                  <a:ext uri="{0D108BD9-81ED-4DB2-BD59-A6C34878D82A}">
                    <a16:rowId xmlns:a16="http://schemas.microsoft.com/office/drawing/2014/main" val="23879644"/>
                  </a:ext>
                </a:extLst>
              </a:tr>
              <a:tr h="1665958">
                <a:tc>
                  <a:txBody>
                    <a:bodyPr/>
                    <a:lstStyle/>
                    <a:p>
                      <a:endParaRPr lang="fr" sz="1400" dirty="0"/>
                    </a:p>
                    <a:p>
                      <a:pPr algn="l" rtl="0"/>
                      <a:r>
                        <a:rPr lang="fr" sz="1400" b="0" i="0" u="none" baseline="0"/>
                        <a:t>Hospitalisation pour maladies à prévention vaccinale</a:t>
                      </a:r>
                    </a:p>
                  </a:txBody>
                  <a:tcPr/>
                </a:tc>
                <a:tc>
                  <a:txBody>
                    <a:bodyPr/>
                    <a:lstStyle/>
                    <a:p>
                      <a:pPr lvl="0" algn="l" rtl="0"/>
                      <a:r>
                        <a:rPr lang="fr" sz="1400" b="0" i="0" u="none" kern="1200" baseline="0" dirty="0">
                          <a:solidFill>
                            <a:schemeClr val="dk1"/>
                          </a:solidFill>
                          <a:effectLst/>
                          <a:latin typeface="+mn-lt"/>
                          <a:ea typeface="+mn-ea"/>
                          <a:cs typeface="+mn-cs"/>
                        </a:rPr>
                        <a:t>Géorgie : A envisagé</a:t>
                      </a:r>
                      <a:r>
                        <a:rPr lang="fr-FR" sz="1400" b="0" i="0" u="none" kern="1200" baseline="0" dirty="0">
                          <a:solidFill>
                            <a:schemeClr val="dk1"/>
                          </a:solidFill>
                          <a:effectLst/>
                          <a:latin typeface="+mn-lt"/>
                          <a:ea typeface="+mn-ea"/>
                          <a:cs typeface="+mn-cs"/>
                        </a:rPr>
                        <a:t>e</a:t>
                      </a:r>
                      <a:r>
                        <a:rPr lang="fr" sz="1400" b="0" i="0" u="none" kern="1200" baseline="0" dirty="0">
                          <a:solidFill>
                            <a:schemeClr val="dk1"/>
                          </a:solidFill>
                          <a:effectLst/>
                          <a:latin typeface="+mn-lt"/>
                          <a:ea typeface="+mn-ea"/>
                          <a:cs typeface="+mn-cs"/>
                        </a:rPr>
                        <a:t> de réduire l'hospitalisation pour des pathologies pouvant être prévenues par la vaccination</a:t>
                      </a:r>
                    </a:p>
                    <a:p>
                      <a:pPr lvl="0" algn="l" rtl="0"/>
                      <a:endParaRPr lang="fr" sz="1400" kern="1200" dirty="0">
                        <a:solidFill>
                          <a:schemeClr val="dk1"/>
                        </a:solidFill>
                        <a:effectLst/>
                        <a:latin typeface="+mn-lt"/>
                        <a:ea typeface="+mn-ea"/>
                        <a:cs typeface="+mn-cs"/>
                      </a:endParaRPr>
                    </a:p>
                    <a:p>
                      <a:pPr lvl="0" algn="l" rtl="0"/>
                      <a:r>
                        <a:rPr lang="fr" sz="1400" b="0" i="0" u="none" kern="1200" baseline="0" dirty="0">
                          <a:solidFill>
                            <a:schemeClr val="dk1"/>
                          </a:solidFill>
                          <a:effectLst/>
                          <a:latin typeface="+mn-lt"/>
                          <a:ea typeface="+mn-ea"/>
                          <a:cs typeface="+mn-cs"/>
                        </a:rPr>
                        <a:t>Arménie : A enregistrée une baisse de l'hospitalisation des enfants pour des infections à rotavirus après l'introduction du vaccin</a:t>
                      </a:r>
                    </a:p>
                    <a:p>
                      <a:pPr marL="0" indent="0" algn="l" rtl="0">
                        <a:spcAft>
                          <a:spcPts val="600"/>
                        </a:spcAft>
                        <a:buFont typeface="+mj-lt"/>
                        <a:buNone/>
                      </a:pPr>
                      <a:endParaRPr lang="fr" sz="1400" dirty="0">
                        <a:latin typeface="+mn-lt"/>
                      </a:endParaRPr>
                    </a:p>
                  </a:txBody>
                  <a:tcPr/>
                </a:tc>
                <a:extLst>
                  <a:ext uri="{0D108BD9-81ED-4DB2-BD59-A6C34878D82A}">
                    <a16:rowId xmlns:a16="http://schemas.microsoft.com/office/drawing/2014/main" val="1429930954"/>
                  </a:ext>
                </a:extLst>
              </a:tr>
            </a:tbl>
          </a:graphicData>
        </a:graphic>
      </p:graphicFrame>
      <p:sp>
        <p:nvSpPr>
          <p:cNvPr id="9" name="Star: 6 Points 8">
            <a:extLst>
              <a:ext uri="{FF2B5EF4-FFF2-40B4-BE49-F238E27FC236}">
                <a16:creationId xmlns:a16="http://schemas.microsoft.com/office/drawing/2014/main" id="{9F04A41C-C4B2-4DEC-8770-8883E21D46BC}"/>
              </a:ext>
            </a:extLst>
          </p:cNvPr>
          <p:cNvSpPr/>
          <p:nvPr/>
        </p:nvSpPr>
        <p:spPr>
          <a:xfrm>
            <a:off x="7888761" y="183415"/>
            <a:ext cx="1036467" cy="886742"/>
          </a:xfrm>
          <a:prstGeom prst="star6">
            <a:avLst/>
          </a:prstGeom>
          <a:solidFill>
            <a:srgbClr val="002060"/>
          </a:solidFill>
          <a:ln>
            <a:solidFill>
              <a:srgbClr val="002060"/>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rtl="0"/>
            <a:r>
              <a:rPr lang="fr" sz="1600" b="1" i="0" u="none" baseline="0"/>
              <a:t>Données</a:t>
            </a:r>
          </a:p>
        </p:txBody>
      </p:sp>
    </p:spTree>
    <p:extLst>
      <p:ext uri="{BB962C8B-B14F-4D97-AF65-F5344CB8AC3E}">
        <p14:creationId xmlns:p14="http://schemas.microsoft.com/office/powerpoint/2010/main" val="87180400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027A59-FB51-4F20-AC43-452A5B03A1BA}"/>
              </a:ext>
            </a:extLst>
          </p:cNvPr>
          <p:cNvSpPr>
            <a:spLocks noGrp="1"/>
          </p:cNvSpPr>
          <p:nvPr>
            <p:ph type="title"/>
          </p:nvPr>
        </p:nvSpPr>
        <p:spPr/>
        <p:txBody>
          <a:bodyPr>
            <a:normAutofit/>
          </a:bodyPr>
          <a:lstStyle/>
          <a:p>
            <a:pPr algn="l" rtl="0"/>
            <a:r>
              <a:rPr lang="fr" b="0" i="0" u="none" baseline="0"/>
              <a:t>Messages de soutien tirés de la littérature</a:t>
            </a:r>
            <a:endParaRPr lang="fr" i="1" dirty="0"/>
          </a:p>
        </p:txBody>
      </p:sp>
      <p:sp>
        <p:nvSpPr>
          <p:cNvPr id="3" name="Content Placeholder 2">
            <a:extLst>
              <a:ext uri="{FF2B5EF4-FFF2-40B4-BE49-F238E27FC236}">
                <a16:creationId xmlns:a16="http://schemas.microsoft.com/office/drawing/2014/main" id="{EFA796CB-1BFC-49B0-8B96-85A1D4E910F3}"/>
              </a:ext>
            </a:extLst>
          </p:cNvPr>
          <p:cNvSpPr>
            <a:spLocks noGrp="1"/>
          </p:cNvSpPr>
          <p:nvPr>
            <p:ph idx="1"/>
          </p:nvPr>
        </p:nvSpPr>
        <p:spPr/>
        <p:txBody>
          <a:bodyPr/>
          <a:lstStyle/>
          <a:p>
            <a:endParaRPr lang="fr"/>
          </a:p>
        </p:txBody>
      </p:sp>
      <p:sp>
        <p:nvSpPr>
          <p:cNvPr id="4" name="Text Placeholder 3">
            <a:extLst>
              <a:ext uri="{FF2B5EF4-FFF2-40B4-BE49-F238E27FC236}">
                <a16:creationId xmlns:a16="http://schemas.microsoft.com/office/drawing/2014/main" id="{046AB704-7F4B-4DAA-9CFA-C5D0E5FCB1C0}"/>
              </a:ext>
            </a:extLst>
          </p:cNvPr>
          <p:cNvSpPr>
            <a:spLocks noGrp="1"/>
          </p:cNvSpPr>
          <p:nvPr>
            <p:ph type="body" sz="quarter" idx="10"/>
          </p:nvPr>
        </p:nvSpPr>
        <p:spPr>
          <a:xfrm>
            <a:off x="457200" y="1146226"/>
            <a:ext cx="8229600" cy="609600"/>
          </a:xfrm>
        </p:spPr>
        <p:txBody>
          <a:bodyPr>
            <a:normAutofit fontScale="92500" lnSpcReduction="20000"/>
          </a:bodyPr>
          <a:lstStyle/>
          <a:p>
            <a:pPr algn="l" rtl="0"/>
            <a:r>
              <a:rPr lang="fr" b="1" i="1" u="none" baseline="0" dirty="0"/>
              <a:t>Veuillez noter que l'on pourrait ajouter d'autres exemples. Sont-ils aussi efficaces que les études de pays ou études mondiales ?</a:t>
            </a:r>
            <a:endParaRPr lang="fr" dirty="0"/>
          </a:p>
        </p:txBody>
      </p:sp>
      <p:sp>
        <p:nvSpPr>
          <p:cNvPr id="5" name="Slide Number Placeholder 4">
            <a:extLst>
              <a:ext uri="{FF2B5EF4-FFF2-40B4-BE49-F238E27FC236}">
                <a16:creationId xmlns:a16="http://schemas.microsoft.com/office/drawing/2014/main" id="{D0578849-1E4A-4020-BFB7-F11D39AF6756}"/>
              </a:ext>
            </a:extLst>
          </p:cNvPr>
          <p:cNvSpPr>
            <a:spLocks noGrp="1"/>
          </p:cNvSpPr>
          <p:nvPr>
            <p:ph type="sldNum" sz="quarter" idx="4"/>
          </p:nvPr>
        </p:nvSpPr>
        <p:spPr/>
        <p:txBody>
          <a:bodyPr/>
          <a:lstStyle/>
          <a:p>
            <a:pPr algn="r" rtl="0"/>
            <a:r>
              <a:rPr lang="fr" b="0" i="0" u="none" baseline="0">
                <a:solidFill>
                  <a:schemeClr val="tx2"/>
                </a:solidFill>
                <a:latin typeface="Arial"/>
                <a:cs typeface="Arial"/>
              </a:rPr>
              <a:t>www.lnct.global </a:t>
            </a:r>
            <a:r>
              <a:rPr lang="fr" b="0" i="0" u="none" baseline="0">
                <a:latin typeface="Arial"/>
                <a:cs typeface="Arial"/>
              </a:rPr>
              <a:t>| </a:t>
            </a:r>
            <a:fld id="{2459FD92-E8AB-4F86-BA9A-090210CAFD7B}" type="slidenum">
              <a:rPr>
                <a:latin typeface="Arial"/>
                <a:cs typeface="Arial"/>
              </a:rPr>
              <a:pPr/>
              <a:t>18</a:t>
            </a:fld>
            <a:endParaRPr lang="fr" dirty="0">
              <a:solidFill>
                <a:srgbClr val="E32726"/>
              </a:solidFill>
              <a:latin typeface="Arial"/>
              <a:cs typeface="Arial"/>
            </a:endParaRPr>
          </a:p>
        </p:txBody>
      </p:sp>
      <p:graphicFrame>
        <p:nvGraphicFramePr>
          <p:cNvPr id="8" name="Table 7">
            <a:extLst>
              <a:ext uri="{FF2B5EF4-FFF2-40B4-BE49-F238E27FC236}">
                <a16:creationId xmlns:a16="http://schemas.microsoft.com/office/drawing/2014/main" id="{F46F9798-7ADA-45CF-A792-9E3D978D47CE}"/>
              </a:ext>
            </a:extLst>
          </p:cNvPr>
          <p:cNvGraphicFramePr>
            <a:graphicFrameLocks noGrp="1"/>
          </p:cNvGraphicFramePr>
          <p:nvPr>
            <p:extLst>
              <p:ext uri="{D42A27DB-BD31-4B8C-83A1-F6EECF244321}">
                <p14:modId xmlns:p14="http://schemas.microsoft.com/office/powerpoint/2010/main" val="1997917695"/>
              </p:ext>
            </p:extLst>
          </p:nvPr>
        </p:nvGraphicFramePr>
        <p:xfrm>
          <a:off x="436028" y="1794526"/>
          <a:ext cx="7970966" cy="4047473"/>
        </p:xfrm>
        <a:graphic>
          <a:graphicData uri="http://schemas.openxmlformats.org/drawingml/2006/table">
            <a:tbl>
              <a:tblPr firstRow="1" bandRow="1">
                <a:tableStyleId>{5C22544A-7EE6-4342-B048-85BDC9FD1C3A}</a:tableStyleId>
              </a:tblPr>
              <a:tblGrid>
                <a:gridCol w="1656608">
                  <a:extLst>
                    <a:ext uri="{9D8B030D-6E8A-4147-A177-3AD203B41FA5}">
                      <a16:colId xmlns:a16="http://schemas.microsoft.com/office/drawing/2014/main" val="2128763066"/>
                    </a:ext>
                  </a:extLst>
                </a:gridCol>
                <a:gridCol w="6314358">
                  <a:extLst>
                    <a:ext uri="{9D8B030D-6E8A-4147-A177-3AD203B41FA5}">
                      <a16:colId xmlns:a16="http://schemas.microsoft.com/office/drawing/2014/main" val="1202205104"/>
                    </a:ext>
                  </a:extLst>
                </a:gridCol>
              </a:tblGrid>
              <a:tr h="390311">
                <a:tc>
                  <a:txBody>
                    <a:bodyPr/>
                    <a:lstStyle/>
                    <a:p>
                      <a:pPr algn="l" rtl="0"/>
                      <a:r>
                        <a:rPr lang="fr" sz="1800" b="1" i="0" u="none" baseline="0" dirty="0"/>
                        <a:t>Intervention</a:t>
                      </a:r>
                    </a:p>
                  </a:txBody>
                  <a:tcPr/>
                </a:tc>
                <a:tc>
                  <a:txBody>
                    <a:bodyPr/>
                    <a:lstStyle/>
                    <a:p>
                      <a:pPr algn="l" rtl="0"/>
                      <a:r>
                        <a:rPr lang="fr" sz="1800" b="1" i="0" u="none" baseline="0"/>
                        <a:t>Données probantes</a:t>
                      </a:r>
                    </a:p>
                  </a:txBody>
                  <a:tcPr/>
                </a:tc>
                <a:extLst>
                  <a:ext uri="{0D108BD9-81ED-4DB2-BD59-A6C34878D82A}">
                    <a16:rowId xmlns:a16="http://schemas.microsoft.com/office/drawing/2014/main" val="3818248326"/>
                  </a:ext>
                </a:extLst>
              </a:tr>
              <a:tr h="2053144">
                <a:tc>
                  <a:txBody>
                    <a:bodyPr/>
                    <a:lstStyle/>
                    <a:p>
                      <a:endParaRPr lang="fr" sz="1400" dirty="0"/>
                    </a:p>
                    <a:p>
                      <a:endParaRPr lang="fr" sz="1400" dirty="0"/>
                    </a:p>
                    <a:p>
                      <a:endParaRPr lang="fr" sz="1400" dirty="0"/>
                    </a:p>
                    <a:p>
                      <a:pPr algn="l" rtl="0"/>
                      <a:r>
                        <a:rPr lang="fr" sz="1400" b="0" i="0" u="none" baseline="0"/>
                        <a:t>Vaccination contre les infections à Hib</a:t>
                      </a:r>
                    </a:p>
                  </a:txBody>
                  <a:tcPr/>
                </a:tc>
                <a:tc>
                  <a:txBody>
                    <a:bodyPr/>
                    <a:lstStyle/>
                    <a:p>
                      <a:pPr marL="0" indent="0" algn="l" rtl="0">
                        <a:spcAft>
                          <a:spcPts val="600"/>
                        </a:spcAft>
                        <a:buFont typeface="+mj-lt"/>
                        <a:buNone/>
                      </a:pPr>
                      <a:r>
                        <a:rPr lang="fr" sz="1400" b="0" i="0" u="none" baseline="0" dirty="0">
                          <a:latin typeface="+mn-lt"/>
                        </a:rPr>
                        <a:t>Une étude menée en Ouzbékistan a révélé que la vaccination anti-Hib pour une cohorte de naissances devrait permettre d'éviter 350 décès par an chez les enfants de moins de 5 ans. </a:t>
                      </a:r>
                    </a:p>
                    <a:p>
                      <a:pPr marL="0" indent="0" algn="l" rtl="0">
                        <a:spcAft>
                          <a:spcPts val="600"/>
                        </a:spcAft>
                        <a:buFont typeface="+mj-lt"/>
                        <a:buNone/>
                      </a:pPr>
                      <a:endParaRPr lang="fr" sz="1400" dirty="0">
                        <a:latin typeface="+mn-lt"/>
                      </a:endParaRPr>
                    </a:p>
                    <a:p>
                      <a:pPr marL="0" indent="0" algn="l" rtl="0">
                        <a:spcAft>
                          <a:spcPts val="600"/>
                        </a:spcAft>
                        <a:buFont typeface="+mj-lt"/>
                        <a:buNone/>
                      </a:pPr>
                      <a:r>
                        <a:rPr lang="fr" sz="1400" b="0" i="0" u="none" baseline="0" dirty="0">
                          <a:latin typeface="+mn-lt"/>
                        </a:rPr>
                        <a:t>Citation : Griffiths UK, Clark A, Shimanovich V, Glinskaya I, Tursunova D, Kim L, et al. (2011) Comparative Economic Evaluation of Haemophilus influenzae Type b Vaccination in Belarus and Uzbekistan. PLoS ONE 6(6): e21472. doi:10.1371/journal.pone.0021472.</a:t>
                      </a:r>
                    </a:p>
                  </a:txBody>
                  <a:tcPr/>
                </a:tc>
                <a:extLst>
                  <a:ext uri="{0D108BD9-81ED-4DB2-BD59-A6C34878D82A}">
                    <a16:rowId xmlns:a16="http://schemas.microsoft.com/office/drawing/2014/main" val="1429930954"/>
                  </a:ext>
                </a:extLst>
              </a:tr>
              <a:tr h="1604018">
                <a:tc>
                  <a:txBody>
                    <a:bodyPr/>
                    <a:lstStyle/>
                    <a:p>
                      <a:pPr algn="l" rtl="0"/>
                      <a:r>
                        <a:rPr lang="fr" sz="1400" b="0" i="0" u="none" baseline="0"/>
                        <a:t>Vaccination, vies sauvées</a:t>
                      </a:r>
                    </a:p>
                  </a:txBody>
                  <a:tcPr/>
                </a:tc>
                <a:tc>
                  <a:txBody>
                    <a:bodyPr/>
                    <a:lstStyle/>
                    <a:p>
                      <a:pPr marL="0" indent="0" algn="l" rtl="0">
                        <a:spcAft>
                          <a:spcPts val="600"/>
                        </a:spcAft>
                        <a:buFont typeface="+mj-lt"/>
                        <a:buNone/>
                      </a:pPr>
                      <a:r>
                        <a:rPr lang="fr" sz="1400" b="0" i="0" u="none" baseline="0" dirty="0">
                          <a:latin typeface="+mn-lt"/>
                        </a:rPr>
                        <a:t>À travers le monde, la vaccination permet d'éviter chaque année environ 2,5 millions de décès.</a:t>
                      </a:r>
                    </a:p>
                    <a:p>
                      <a:pPr marL="0" indent="0" algn="l" rtl="0">
                        <a:spcAft>
                          <a:spcPts val="600"/>
                        </a:spcAft>
                        <a:buFont typeface="+mj-lt"/>
                        <a:buNone/>
                      </a:pPr>
                      <a:r>
                        <a:rPr lang="fr" sz="1400" b="0" i="0" u="none" baseline="0" dirty="0">
                          <a:latin typeface="+mn-lt"/>
                        </a:rPr>
                        <a:t>Liens vers des données : </a:t>
                      </a:r>
                      <a:r>
                        <a:rPr lang="fr" sz="1400" b="0" i="0" u="none" baseline="0" dirty="0">
                          <a:latin typeface="+mn-lt"/>
                          <a:hlinkClick r:id="rId2"/>
                        </a:rPr>
                        <a:t>http://who.int/immunization/newsroom/global_immunization_data_july_2014.pdf</a:t>
                      </a:r>
                      <a:endParaRPr lang="fr" sz="1400" dirty="0">
                        <a:latin typeface="+mn-lt"/>
                      </a:endParaRPr>
                    </a:p>
                    <a:p>
                      <a:pPr marL="0" indent="0" algn="l" rtl="0">
                        <a:spcAft>
                          <a:spcPts val="600"/>
                        </a:spcAft>
                        <a:buFont typeface="+mj-lt"/>
                        <a:buNone/>
                      </a:pPr>
                      <a:endParaRPr lang="fr" sz="1400" dirty="0">
                        <a:latin typeface="+mn-lt"/>
                      </a:endParaRPr>
                    </a:p>
                  </a:txBody>
                  <a:tcPr/>
                </a:tc>
                <a:extLst>
                  <a:ext uri="{0D108BD9-81ED-4DB2-BD59-A6C34878D82A}">
                    <a16:rowId xmlns:a16="http://schemas.microsoft.com/office/drawing/2014/main" val="3733947073"/>
                  </a:ext>
                </a:extLst>
              </a:tr>
            </a:tbl>
          </a:graphicData>
        </a:graphic>
      </p:graphicFrame>
      <p:sp>
        <p:nvSpPr>
          <p:cNvPr id="10" name="Star: 6 Points 9">
            <a:extLst>
              <a:ext uri="{FF2B5EF4-FFF2-40B4-BE49-F238E27FC236}">
                <a16:creationId xmlns:a16="http://schemas.microsoft.com/office/drawing/2014/main" id="{AA03B89E-3CDC-46C6-900B-6E6F8C01F631}"/>
              </a:ext>
            </a:extLst>
          </p:cNvPr>
          <p:cNvSpPr/>
          <p:nvPr/>
        </p:nvSpPr>
        <p:spPr>
          <a:xfrm>
            <a:off x="7888761" y="183415"/>
            <a:ext cx="1036467" cy="886742"/>
          </a:xfrm>
          <a:prstGeom prst="star6">
            <a:avLst/>
          </a:prstGeom>
          <a:solidFill>
            <a:srgbClr val="002060"/>
          </a:solidFill>
          <a:ln>
            <a:solidFill>
              <a:srgbClr val="002060"/>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rtl="0"/>
            <a:r>
              <a:rPr lang="fr" sz="1600" b="1" i="0" u="none" baseline="0"/>
              <a:t>Données</a:t>
            </a:r>
          </a:p>
        </p:txBody>
      </p:sp>
    </p:spTree>
    <p:extLst>
      <p:ext uri="{BB962C8B-B14F-4D97-AF65-F5344CB8AC3E}">
        <p14:creationId xmlns:p14="http://schemas.microsoft.com/office/powerpoint/2010/main" val="194032792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a:extLst>
              <a:ext uri="{FF2B5EF4-FFF2-40B4-BE49-F238E27FC236}">
                <a16:creationId xmlns:a16="http://schemas.microsoft.com/office/drawing/2014/main" id="{196835AC-3E06-43BA-9501-4A0B093D3AD7}"/>
              </a:ext>
            </a:extLst>
          </p:cNvPr>
          <p:cNvSpPr>
            <a:spLocks noGrp="1"/>
          </p:cNvSpPr>
          <p:nvPr>
            <p:ph type="title"/>
          </p:nvPr>
        </p:nvSpPr>
        <p:spPr>
          <a:xfrm>
            <a:off x="629392" y="2615897"/>
            <a:ext cx="8229600" cy="1143000"/>
          </a:xfrm>
        </p:spPr>
        <p:txBody>
          <a:bodyPr>
            <a:normAutofit fontScale="90000"/>
          </a:bodyPr>
          <a:lstStyle/>
          <a:p>
            <a:pPr algn="l" rtl="0"/>
            <a:r>
              <a:rPr lang="fr" b="0" i="0" u="none" baseline="0"/>
              <a:t>Si vos décideurs souhaitent véritablement encourager LA CROISSANCE ÉCONOMIQUE ET LA RÉDUCTION DE LA PAUVRETÉ</a:t>
            </a:r>
          </a:p>
        </p:txBody>
      </p:sp>
    </p:spTree>
    <p:extLst>
      <p:ext uri="{BB962C8B-B14F-4D97-AF65-F5344CB8AC3E}">
        <p14:creationId xmlns:p14="http://schemas.microsoft.com/office/powerpoint/2010/main" val="277734484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041E38-347E-41B2-B6B3-94035AB2650C}"/>
              </a:ext>
            </a:extLst>
          </p:cNvPr>
          <p:cNvSpPr>
            <a:spLocks noGrp="1"/>
          </p:cNvSpPr>
          <p:nvPr>
            <p:ph type="title"/>
          </p:nvPr>
        </p:nvSpPr>
        <p:spPr/>
        <p:txBody>
          <a:bodyPr/>
          <a:lstStyle/>
          <a:p>
            <a:pPr algn="l" rtl="0"/>
            <a:r>
              <a:rPr lang="fr" b="0" i="0" u="none" baseline="0"/>
              <a:t>Objectif de cette présentation</a:t>
            </a:r>
          </a:p>
        </p:txBody>
      </p:sp>
      <p:sp>
        <p:nvSpPr>
          <p:cNvPr id="3" name="Content Placeholder 2">
            <a:extLst>
              <a:ext uri="{FF2B5EF4-FFF2-40B4-BE49-F238E27FC236}">
                <a16:creationId xmlns:a16="http://schemas.microsoft.com/office/drawing/2014/main" id="{DA39BDB2-9C1C-4B64-826A-10B18EAFB186}"/>
              </a:ext>
            </a:extLst>
          </p:cNvPr>
          <p:cNvSpPr>
            <a:spLocks noGrp="1"/>
          </p:cNvSpPr>
          <p:nvPr>
            <p:ph idx="1"/>
          </p:nvPr>
        </p:nvSpPr>
        <p:spPr>
          <a:xfrm>
            <a:off x="457200" y="1139362"/>
            <a:ext cx="8323006" cy="4778350"/>
          </a:xfrm>
        </p:spPr>
        <p:txBody>
          <a:bodyPr>
            <a:normAutofit/>
          </a:bodyPr>
          <a:lstStyle/>
          <a:p>
            <a:pPr algn="l" rtl="0"/>
            <a:r>
              <a:rPr lang="fr" b="1" i="0" u="none" baseline="0" dirty="0"/>
              <a:t>Objectif </a:t>
            </a:r>
            <a:r>
              <a:rPr lang="fr" b="0" i="0" u="none" baseline="0" dirty="0"/>
              <a:t>: fournir aux membres du LNCT des arguments en faveur d'une hausse (ou au moins du maintien) de l'investissement dans la vaccination</a:t>
            </a:r>
          </a:p>
          <a:p>
            <a:endParaRPr lang="fr" dirty="0"/>
          </a:p>
          <a:p>
            <a:pPr algn="l" rtl="0"/>
            <a:r>
              <a:rPr lang="fr" b="0" i="0" u="none" baseline="0" dirty="0"/>
              <a:t>Certains supports sont délibérément repris plusieurs fois car ils peuvent être utilisés pour différents arguments</a:t>
            </a:r>
          </a:p>
          <a:p>
            <a:endParaRPr lang="fr" dirty="0"/>
          </a:p>
          <a:p>
            <a:pPr algn="l" rtl="0"/>
            <a:r>
              <a:rPr lang="fr" b="0" i="0" u="none" baseline="0" dirty="0"/>
              <a:t>Les diapos ont vocation à être sélectionnées et adaptées à différents publics (par exemple le M</a:t>
            </a:r>
            <a:r>
              <a:rPr lang="fr-FR" b="0" i="0" u="none" baseline="0" dirty="0" err="1"/>
              <a:t>inistère</a:t>
            </a:r>
            <a:r>
              <a:rPr lang="fr-FR" b="0" i="0" u="none" baseline="0" dirty="0"/>
              <a:t> des Finances</a:t>
            </a:r>
            <a:r>
              <a:rPr lang="fr" b="0" i="0" u="none" baseline="0" dirty="0"/>
              <a:t>, les parlementaires, etc.) et contextes</a:t>
            </a:r>
          </a:p>
          <a:p>
            <a:endParaRPr lang="fr" dirty="0"/>
          </a:p>
          <a:p>
            <a:pPr algn="l" rtl="0"/>
            <a:r>
              <a:rPr lang="fr" b="1" i="0" u="none" baseline="0" dirty="0"/>
              <a:t>Nous voulons votre avis </a:t>
            </a:r>
            <a:r>
              <a:rPr lang="fr" b="0" i="0" u="none" baseline="0" dirty="0"/>
              <a:t>: Est-ce utile ?  Qu'est-ce qui pourrait être amélioré afin de mieux s'adapter à vos besoins et vos travaux ?</a:t>
            </a:r>
          </a:p>
        </p:txBody>
      </p:sp>
      <p:sp>
        <p:nvSpPr>
          <p:cNvPr id="5" name="Slide Number Placeholder 4">
            <a:extLst>
              <a:ext uri="{FF2B5EF4-FFF2-40B4-BE49-F238E27FC236}">
                <a16:creationId xmlns:a16="http://schemas.microsoft.com/office/drawing/2014/main" id="{886B841F-1EB4-4B5B-9BA4-DEB87B7D1B77}"/>
              </a:ext>
            </a:extLst>
          </p:cNvPr>
          <p:cNvSpPr>
            <a:spLocks noGrp="1"/>
          </p:cNvSpPr>
          <p:nvPr>
            <p:ph type="sldNum" sz="quarter" idx="4"/>
          </p:nvPr>
        </p:nvSpPr>
        <p:spPr/>
        <p:txBody>
          <a:bodyPr/>
          <a:lstStyle/>
          <a:p>
            <a:pPr algn="r" rtl="0"/>
            <a:r>
              <a:rPr lang="fr" b="0" i="0" u="none" baseline="0">
                <a:solidFill>
                  <a:schemeClr val="tx2"/>
                </a:solidFill>
                <a:latin typeface="Arial"/>
                <a:cs typeface="Arial"/>
              </a:rPr>
              <a:t>www.lnct.global </a:t>
            </a:r>
            <a:r>
              <a:rPr lang="fr" b="0" i="0" u="none" baseline="0">
                <a:latin typeface="Arial"/>
                <a:cs typeface="Arial"/>
              </a:rPr>
              <a:t>| </a:t>
            </a:r>
            <a:fld id="{2459FD92-E8AB-4F86-BA9A-090210CAFD7B}" type="slidenum">
              <a:rPr>
                <a:latin typeface="Arial"/>
                <a:cs typeface="Arial"/>
              </a:rPr>
              <a:pPr/>
              <a:t>2</a:t>
            </a:fld>
            <a:endParaRPr lang="fr" dirty="0">
              <a:solidFill>
                <a:srgbClr val="E32726"/>
              </a:solidFill>
              <a:latin typeface="Arial"/>
              <a:cs typeface="Arial"/>
            </a:endParaRPr>
          </a:p>
        </p:txBody>
      </p:sp>
    </p:spTree>
    <p:extLst>
      <p:ext uri="{BB962C8B-B14F-4D97-AF65-F5344CB8AC3E}">
        <p14:creationId xmlns:p14="http://schemas.microsoft.com/office/powerpoint/2010/main" val="309595490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7EB5E7-2CCC-4F7C-AD25-96E9109EC382}"/>
              </a:ext>
            </a:extLst>
          </p:cNvPr>
          <p:cNvSpPr>
            <a:spLocks noGrp="1"/>
          </p:cNvSpPr>
          <p:nvPr>
            <p:ph type="title"/>
          </p:nvPr>
        </p:nvSpPr>
        <p:spPr/>
        <p:txBody>
          <a:bodyPr/>
          <a:lstStyle/>
          <a:p>
            <a:pPr algn="l" rtl="0"/>
            <a:r>
              <a:rPr lang="fr" b="0" i="0" u="none" baseline="0" dirty="0"/>
              <a:t>La vaccination génère des gains économiques considérables</a:t>
            </a:r>
          </a:p>
        </p:txBody>
      </p:sp>
      <p:sp>
        <p:nvSpPr>
          <p:cNvPr id="5" name="Slide Number Placeholder 4">
            <a:extLst>
              <a:ext uri="{FF2B5EF4-FFF2-40B4-BE49-F238E27FC236}">
                <a16:creationId xmlns:a16="http://schemas.microsoft.com/office/drawing/2014/main" id="{A85AC247-35AC-44AE-89D7-30D078245315}"/>
              </a:ext>
            </a:extLst>
          </p:cNvPr>
          <p:cNvSpPr>
            <a:spLocks noGrp="1"/>
          </p:cNvSpPr>
          <p:nvPr>
            <p:ph type="sldNum" sz="quarter" idx="4"/>
          </p:nvPr>
        </p:nvSpPr>
        <p:spPr/>
        <p:txBody>
          <a:bodyPr/>
          <a:lstStyle/>
          <a:p>
            <a:pPr algn="r" rtl="0"/>
            <a:r>
              <a:rPr lang="fr" b="0" i="0" u="none" baseline="0">
                <a:latin typeface="Arial"/>
                <a:cs typeface="Arial"/>
              </a:rPr>
              <a:t>| </a:t>
            </a:r>
            <a:fld id="{2459FD92-E8AB-4F86-BA9A-090210CAFD7B}" type="slidenum">
              <a:rPr>
                <a:latin typeface="Arial"/>
                <a:cs typeface="Arial"/>
              </a:rPr>
              <a:pPr/>
              <a:t>20</a:t>
            </a:fld>
            <a:endParaRPr lang="fr" dirty="0">
              <a:solidFill>
                <a:srgbClr val="E32726"/>
              </a:solidFill>
              <a:latin typeface="Arial"/>
              <a:cs typeface="Arial"/>
            </a:endParaRPr>
          </a:p>
        </p:txBody>
      </p:sp>
      <p:sp>
        <p:nvSpPr>
          <p:cNvPr id="7" name="TextBox 6">
            <a:extLst>
              <a:ext uri="{FF2B5EF4-FFF2-40B4-BE49-F238E27FC236}">
                <a16:creationId xmlns:a16="http://schemas.microsoft.com/office/drawing/2014/main" id="{5BA0E217-8884-4A26-845D-1054F6325926}"/>
              </a:ext>
            </a:extLst>
          </p:cNvPr>
          <p:cNvSpPr txBox="1"/>
          <p:nvPr/>
        </p:nvSpPr>
        <p:spPr>
          <a:xfrm>
            <a:off x="457200" y="1135823"/>
            <a:ext cx="8256957" cy="646331"/>
          </a:xfrm>
          <a:prstGeom prst="rect">
            <a:avLst/>
          </a:prstGeom>
          <a:noFill/>
        </p:spPr>
        <p:txBody>
          <a:bodyPr wrap="square" rtlCol="0">
            <a:spAutoFit/>
          </a:bodyPr>
          <a:lstStyle/>
          <a:p>
            <a:pPr algn="l" rtl="0"/>
            <a:r>
              <a:rPr lang="fr" b="1" i="0" u="none" baseline="0"/>
              <a:t>Des analyses du retour sur investissement permettent de quantifier les bénéfices de la vaccination en termes monétaires.</a:t>
            </a:r>
          </a:p>
        </p:txBody>
      </p:sp>
      <p:sp>
        <p:nvSpPr>
          <p:cNvPr id="9" name="TextBox 8">
            <a:extLst>
              <a:ext uri="{FF2B5EF4-FFF2-40B4-BE49-F238E27FC236}">
                <a16:creationId xmlns:a16="http://schemas.microsoft.com/office/drawing/2014/main" id="{09E0ABF9-7565-480C-BF69-D8084962988D}"/>
              </a:ext>
            </a:extLst>
          </p:cNvPr>
          <p:cNvSpPr txBox="1"/>
          <p:nvPr/>
        </p:nvSpPr>
        <p:spPr>
          <a:xfrm>
            <a:off x="539883" y="1956963"/>
            <a:ext cx="4294763" cy="923330"/>
          </a:xfrm>
          <a:prstGeom prst="rect">
            <a:avLst/>
          </a:prstGeom>
          <a:noFill/>
        </p:spPr>
        <p:txBody>
          <a:bodyPr wrap="square" rtlCol="0">
            <a:spAutoFit/>
          </a:bodyPr>
          <a:lstStyle/>
          <a:p>
            <a:pPr algn="l" rtl="0"/>
            <a:r>
              <a:rPr lang="fr" b="0" i="0" u="none" baseline="0">
                <a:solidFill>
                  <a:schemeClr val="accent2"/>
                </a:solidFill>
              </a:rPr>
              <a:t>De récents travaux montrent que chaque dollar investi dans la vaccination rapporte quelque…</a:t>
            </a:r>
            <a:endParaRPr lang="fr" b="1" dirty="0">
              <a:solidFill>
                <a:schemeClr val="accent2"/>
              </a:solidFill>
              <a:latin typeface="Museo Sans 500" panose="02000000000000000000" pitchFamily="50" charset="0"/>
            </a:endParaRPr>
          </a:p>
        </p:txBody>
      </p:sp>
      <p:cxnSp>
        <p:nvCxnSpPr>
          <p:cNvPr id="10" name="Straight Connector 9">
            <a:extLst>
              <a:ext uri="{FF2B5EF4-FFF2-40B4-BE49-F238E27FC236}">
                <a16:creationId xmlns:a16="http://schemas.microsoft.com/office/drawing/2014/main" id="{9D5F6B6B-5C88-416C-8C18-4990BC2A2F22}"/>
              </a:ext>
            </a:extLst>
          </p:cNvPr>
          <p:cNvCxnSpPr/>
          <p:nvPr/>
        </p:nvCxnSpPr>
        <p:spPr>
          <a:xfrm>
            <a:off x="539883" y="1867401"/>
            <a:ext cx="8322014" cy="16106"/>
          </a:xfrm>
          <a:prstGeom prst="line">
            <a:avLst/>
          </a:prstGeom>
          <a:ln w="28575">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11" name="TextBox 10">
            <a:extLst>
              <a:ext uri="{FF2B5EF4-FFF2-40B4-BE49-F238E27FC236}">
                <a16:creationId xmlns:a16="http://schemas.microsoft.com/office/drawing/2014/main" id="{35604EC9-A265-49A5-B7F2-5F3F66B8A3B5}"/>
              </a:ext>
            </a:extLst>
          </p:cNvPr>
          <p:cNvSpPr txBox="1"/>
          <p:nvPr/>
        </p:nvSpPr>
        <p:spPr>
          <a:xfrm>
            <a:off x="434706" y="2880293"/>
            <a:ext cx="1866900" cy="923330"/>
          </a:xfrm>
          <a:prstGeom prst="rect">
            <a:avLst/>
          </a:prstGeom>
          <a:noFill/>
        </p:spPr>
        <p:txBody>
          <a:bodyPr wrap="square" rtlCol="0">
            <a:spAutoFit/>
          </a:bodyPr>
          <a:lstStyle/>
          <a:p>
            <a:pPr algn="ctr" rtl="0"/>
            <a:r>
              <a:rPr lang="fr" sz="5400" b="1" i="0" u="none" baseline="0">
                <a:latin typeface="Museo Sans 700" panose="02000000000000000000" pitchFamily="50" charset="0"/>
              </a:rPr>
              <a:t>$16</a:t>
            </a:r>
          </a:p>
        </p:txBody>
      </p:sp>
      <p:sp>
        <p:nvSpPr>
          <p:cNvPr id="12" name="TextBox 11">
            <a:extLst>
              <a:ext uri="{FF2B5EF4-FFF2-40B4-BE49-F238E27FC236}">
                <a16:creationId xmlns:a16="http://schemas.microsoft.com/office/drawing/2014/main" id="{9E580657-1CEF-43B5-BA17-DA6D5D9AD35C}"/>
              </a:ext>
            </a:extLst>
          </p:cNvPr>
          <p:cNvSpPr txBox="1"/>
          <p:nvPr/>
        </p:nvSpPr>
        <p:spPr>
          <a:xfrm>
            <a:off x="2013821" y="3035258"/>
            <a:ext cx="2534769" cy="584775"/>
          </a:xfrm>
          <a:prstGeom prst="rect">
            <a:avLst/>
          </a:prstGeom>
          <a:noFill/>
        </p:spPr>
        <p:txBody>
          <a:bodyPr wrap="square" rtlCol="0">
            <a:spAutoFit/>
          </a:bodyPr>
          <a:lstStyle/>
          <a:p>
            <a:pPr algn="l" rtl="0"/>
            <a:r>
              <a:rPr lang="fr" sz="3200" dirty="0"/>
              <a:t>de</a:t>
            </a:r>
            <a:r>
              <a:rPr lang="fr" sz="3200" b="0" i="0" u="none" baseline="0" dirty="0"/>
              <a:t> bénéfices </a:t>
            </a:r>
          </a:p>
        </p:txBody>
      </p:sp>
      <p:cxnSp>
        <p:nvCxnSpPr>
          <p:cNvPr id="13" name="Straight Connector 12">
            <a:extLst>
              <a:ext uri="{FF2B5EF4-FFF2-40B4-BE49-F238E27FC236}">
                <a16:creationId xmlns:a16="http://schemas.microsoft.com/office/drawing/2014/main" id="{A9626916-F9DF-4914-9E92-E7FE3FC5E517}"/>
              </a:ext>
            </a:extLst>
          </p:cNvPr>
          <p:cNvCxnSpPr/>
          <p:nvPr/>
        </p:nvCxnSpPr>
        <p:spPr>
          <a:xfrm>
            <a:off x="4957459" y="1949868"/>
            <a:ext cx="0" cy="3729683"/>
          </a:xfrm>
          <a:prstGeom prst="line">
            <a:avLst/>
          </a:prstGeom>
          <a:ln w="28575">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14" name="Flowchart: Merge 13">
            <a:extLst>
              <a:ext uri="{FF2B5EF4-FFF2-40B4-BE49-F238E27FC236}">
                <a16:creationId xmlns:a16="http://schemas.microsoft.com/office/drawing/2014/main" id="{C5D4278E-CF68-4414-AB8C-B771178CC650}"/>
              </a:ext>
            </a:extLst>
          </p:cNvPr>
          <p:cNvSpPr/>
          <p:nvPr/>
        </p:nvSpPr>
        <p:spPr>
          <a:xfrm>
            <a:off x="1053017" y="3825624"/>
            <a:ext cx="2918298" cy="496753"/>
          </a:xfrm>
          <a:prstGeom prst="flowChartMerge">
            <a:avLst/>
          </a:prstGeom>
          <a:solidFill>
            <a:schemeClr val="accent6">
              <a:lumMod val="40000"/>
              <a:lumOff val="60000"/>
            </a:schemeClr>
          </a:solidFill>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rtl="0"/>
            <a:endParaRPr lang="fr" dirty="0"/>
          </a:p>
        </p:txBody>
      </p:sp>
      <p:sp>
        <p:nvSpPr>
          <p:cNvPr id="15" name="Rectangle: Rounded Corners 14">
            <a:extLst>
              <a:ext uri="{FF2B5EF4-FFF2-40B4-BE49-F238E27FC236}">
                <a16:creationId xmlns:a16="http://schemas.microsoft.com/office/drawing/2014/main" id="{6EAEF749-7CF7-4375-B282-575A2D517884}"/>
              </a:ext>
            </a:extLst>
          </p:cNvPr>
          <p:cNvSpPr/>
          <p:nvPr/>
        </p:nvSpPr>
        <p:spPr>
          <a:xfrm>
            <a:off x="535832" y="4412474"/>
            <a:ext cx="4191810" cy="1298049"/>
          </a:xfrm>
          <a:prstGeom prst="round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l" rtl="0"/>
            <a:r>
              <a:rPr lang="fr" sz="1500" b="0" i="0" u="none" baseline="0" dirty="0"/>
              <a:t>Ces analyses montrent que la vaccination constitue un excellent investissement.  Des analyses comparatives révèlent que la vaccination est l'un des investissements en matière de développement le plus rentable.</a:t>
            </a:r>
          </a:p>
        </p:txBody>
      </p:sp>
      <p:sp>
        <p:nvSpPr>
          <p:cNvPr id="16" name="TextBox 15">
            <a:extLst>
              <a:ext uri="{FF2B5EF4-FFF2-40B4-BE49-F238E27FC236}">
                <a16:creationId xmlns:a16="http://schemas.microsoft.com/office/drawing/2014/main" id="{9EA0C157-2B4B-47D2-B63D-FE6139ACA2A4}"/>
              </a:ext>
            </a:extLst>
          </p:cNvPr>
          <p:cNvSpPr txBox="1"/>
          <p:nvPr/>
        </p:nvSpPr>
        <p:spPr>
          <a:xfrm>
            <a:off x="5083920" y="1981123"/>
            <a:ext cx="3777977" cy="3693319"/>
          </a:xfrm>
          <a:prstGeom prst="rect">
            <a:avLst/>
          </a:prstGeom>
          <a:noFill/>
        </p:spPr>
        <p:txBody>
          <a:bodyPr wrap="square" rtlCol="0">
            <a:spAutoFit/>
          </a:bodyPr>
          <a:lstStyle/>
          <a:p>
            <a:pPr algn="l" rtl="0"/>
            <a:r>
              <a:rPr lang="fr" b="0" i="0" u="none" baseline="0" dirty="0"/>
              <a:t>Ces retours sur investissement comprennent : </a:t>
            </a:r>
          </a:p>
          <a:p>
            <a:pPr marL="285750" indent="-285750" algn="l" rtl="0">
              <a:buFont typeface="Arial" panose="020B0604020202020204" pitchFamily="34" charset="0"/>
              <a:buChar char="•"/>
            </a:pPr>
            <a:r>
              <a:rPr lang="fr" b="0" i="0" u="none" baseline="0" dirty="0"/>
              <a:t>Des économies sur les coûts des traitements</a:t>
            </a:r>
          </a:p>
          <a:p>
            <a:pPr marL="285750" indent="-285750" algn="l" rtl="0">
              <a:buFont typeface="Arial" panose="020B0604020202020204" pitchFamily="34" charset="0"/>
              <a:buChar char="•"/>
            </a:pPr>
            <a:r>
              <a:rPr lang="fr" b="0" i="0" u="none" baseline="0" dirty="0"/>
              <a:t>Des économies sur la recherche de traitement</a:t>
            </a:r>
          </a:p>
          <a:p>
            <a:pPr marL="285750" indent="-285750" algn="l" rtl="0">
              <a:buFont typeface="Arial" panose="020B0604020202020204" pitchFamily="34" charset="0"/>
              <a:buChar char="•"/>
            </a:pPr>
            <a:r>
              <a:rPr lang="fr" b="0" i="0" u="none" baseline="0" dirty="0"/>
              <a:t>Des pertes évitées sur les salaires des soignants</a:t>
            </a:r>
          </a:p>
          <a:p>
            <a:pPr marL="285750" indent="-285750" algn="l" rtl="0">
              <a:buFont typeface="Arial" panose="020B0604020202020204" pitchFamily="34" charset="0"/>
              <a:buChar char="•"/>
            </a:pPr>
            <a:r>
              <a:rPr lang="fr" b="0" i="0" u="none" baseline="0" dirty="0"/>
              <a:t>Des pertes de productivité évitées sur des maladies et des décès prématurés</a:t>
            </a:r>
          </a:p>
          <a:p>
            <a:pPr lvl="1" algn="l" rtl="0"/>
            <a:endParaRPr lang="fr" dirty="0"/>
          </a:p>
          <a:p>
            <a:pPr algn="l" rtl="0"/>
            <a:r>
              <a:rPr lang="fr" b="0" i="0" u="none" baseline="0" dirty="0"/>
              <a:t>Les gains les plus importants sont réalisés en matière de productivité.</a:t>
            </a:r>
          </a:p>
        </p:txBody>
      </p:sp>
      <p:sp>
        <p:nvSpPr>
          <p:cNvPr id="19" name="TextBox 18">
            <a:extLst>
              <a:ext uri="{FF2B5EF4-FFF2-40B4-BE49-F238E27FC236}">
                <a16:creationId xmlns:a16="http://schemas.microsoft.com/office/drawing/2014/main" id="{21CF4F05-CBD7-4D97-8429-DD04A1393A8C}"/>
              </a:ext>
            </a:extLst>
          </p:cNvPr>
          <p:cNvSpPr txBox="1"/>
          <p:nvPr/>
        </p:nvSpPr>
        <p:spPr>
          <a:xfrm>
            <a:off x="1847605" y="6106096"/>
            <a:ext cx="6609502" cy="461665"/>
          </a:xfrm>
          <a:prstGeom prst="rect">
            <a:avLst/>
          </a:prstGeom>
          <a:noFill/>
        </p:spPr>
        <p:txBody>
          <a:bodyPr wrap="none" rtlCol="0">
            <a:spAutoFit/>
          </a:bodyPr>
          <a:lstStyle/>
          <a:p>
            <a:pPr algn="l" rtl="0"/>
            <a:r>
              <a:rPr lang="fr" sz="1200" b="0" i="0" u="none" baseline="0">
                <a:solidFill>
                  <a:srgbClr val="FF0000"/>
                </a:solidFill>
              </a:rPr>
              <a:t>Source :  Sachi et al. Return on Investment from Childhood Immunizations in Low- and Middle- </a:t>
            </a:r>
          </a:p>
          <a:p>
            <a:pPr algn="l" rtl="0"/>
            <a:r>
              <a:rPr lang="fr" sz="1200" b="0" i="0" u="none" baseline="0">
                <a:solidFill>
                  <a:srgbClr val="FF0000"/>
                </a:solidFill>
              </a:rPr>
              <a:t>Income Countries, 2011-20, Affaires sanitaires, février 2016.</a:t>
            </a:r>
          </a:p>
        </p:txBody>
      </p:sp>
      <p:sp>
        <p:nvSpPr>
          <p:cNvPr id="17" name="Star: 6 Points 16">
            <a:extLst>
              <a:ext uri="{FF2B5EF4-FFF2-40B4-BE49-F238E27FC236}">
                <a16:creationId xmlns:a16="http://schemas.microsoft.com/office/drawing/2014/main" id="{3B79315A-4E3D-40FE-929A-C675C2918281}"/>
              </a:ext>
            </a:extLst>
          </p:cNvPr>
          <p:cNvSpPr/>
          <p:nvPr/>
        </p:nvSpPr>
        <p:spPr>
          <a:xfrm>
            <a:off x="7730192" y="163834"/>
            <a:ext cx="1036467" cy="886742"/>
          </a:xfrm>
          <a:prstGeom prst="star6">
            <a:avLst/>
          </a:prstGeom>
          <a:ln>
            <a:solidFill>
              <a:schemeClr val="accent2"/>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rtl="0"/>
            <a:r>
              <a:rPr lang="fr" sz="900" b="1" i="0" u="none" baseline="0" dirty="0"/>
              <a:t>Message clé</a:t>
            </a:r>
          </a:p>
        </p:txBody>
      </p:sp>
    </p:spTree>
    <p:extLst>
      <p:ext uri="{BB962C8B-B14F-4D97-AF65-F5344CB8AC3E}">
        <p14:creationId xmlns:p14="http://schemas.microsoft.com/office/powerpoint/2010/main" val="369191677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1E94E2-470C-4A7D-9CB1-8B37CF0BFBBF}"/>
              </a:ext>
            </a:extLst>
          </p:cNvPr>
          <p:cNvSpPr>
            <a:spLocks noGrp="1"/>
          </p:cNvSpPr>
          <p:nvPr>
            <p:ph type="title"/>
          </p:nvPr>
        </p:nvSpPr>
        <p:spPr/>
        <p:txBody>
          <a:bodyPr>
            <a:normAutofit/>
          </a:bodyPr>
          <a:lstStyle/>
          <a:p>
            <a:pPr algn="l" rtl="0"/>
            <a:r>
              <a:rPr lang="fr" sz="2100" b="0" i="0" u="none" baseline="0" dirty="0"/>
              <a:t>La vaccination entraîne une meilleure cognition, une hausse</a:t>
            </a:r>
            <a:br>
              <a:rPr lang="fr" sz="2100" b="0" i="0" u="none" baseline="0" dirty="0"/>
            </a:br>
            <a:r>
              <a:rPr lang="fr" sz="2100" b="0" i="0" u="none" baseline="0" dirty="0"/>
              <a:t>du niveau de formation et une meilleure alimentation</a:t>
            </a:r>
          </a:p>
        </p:txBody>
      </p:sp>
      <p:sp>
        <p:nvSpPr>
          <p:cNvPr id="3" name="Content Placeholder 2">
            <a:extLst>
              <a:ext uri="{FF2B5EF4-FFF2-40B4-BE49-F238E27FC236}">
                <a16:creationId xmlns:a16="http://schemas.microsoft.com/office/drawing/2014/main" id="{1BD9FD14-771E-4073-9004-1C04AA2C340D}"/>
              </a:ext>
            </a:extLst>
          </p:cNvPr>
          <p:cNvSpPr>
            <a:spLocks noGrp="1"/>
          </p:cNvSpPr>
          <p:nvPr>
            <p:ph idx="1"/>
          </p:nvPr>
        </p:nvSpPr>
        <p:spPr>
          <a:xfrm>
            <a:off x="457200" y="1732192"/>
            <a:ext cx="8229600" cy="4105247"/>
          </a:xfrm>
        </p:spPr>
        <p:txBody>
          <a:bodyPr/>
          <a:lstStyle/>
          <a:p>
            <a:pPr algn="l" rtl="0"/>
            <a:r>
              <a:rPr lang="fr" b="0" i="0" u="none" baseline="0" dirty="0"/>
              <a:t>Des travaux de recherche ont démontré que la protection contre les maladies fournie par la vaccination entraîne une meilleure cognition et une hausse du niveau de formation, qui se traduisent, à long terme, par </a:t>
            </a:r>
            <a:r>
              <a:rPr lang="fr" b="1" i="0" u="none" baseline="0" dirty="0"/>
              <a:t>l'augmentation de la productivité</a:t>
            </a:r>
            <a:r>
              <a:rPr lang="fr" b="0" i="0" u="none" baseline="0" dirty="0"/>
              <a:t> et </a:t>
            </a:r>
            <a:r>
              <a:rPr lang="fr" b="1" i="0" u="none" baseline="0" dirty="0"/>
              <a:t>la croissance économique</a:t>
            </a:r>
            <a:r>
              <a:rPr lang="fr" b="0" i="0" u="none" baseline="0" dirty="0"/>
              <a:t>.</a:t>
            </a:r>
            <a:br>
              <a:rPr lang="fr" dirty="0"/>
            </a:br>
            <a:endParaRPr lang="fr" dirty="0"/>
          </a:p>
          <a:p>
            <a:pPr algn="l" rtl="0"/>
            <a:r>
              <a:rPr lang="fr" b="0" i="0" u="none" baseline="0" dirty="0"/>
              <a:t>La vaccination améliore également l'état nutritionnel, qui entraîne à son tour une </a:t>
            </a:r>
            <a:r>
              <a:rPr lang="fr" b="1" i="0" u="none" baseline="0" dirty="0"/>
              <a:t>meilleure santé, de meilleurs résultats scolaires</a:t>
            </a:r>
            <a:r>
              <a:rPr lang="fr" b="0" i="0" u="none" baseline="0" dirty="0"/>
              <a:t> et </a:t>
            </a:r>
            <a:r>
              <a:rPr lang="fr" b="1" i="0" u="none" baseline="0" dirty="0"/>
              <a:t>de meilleures perspectives d'emploi</a:t>
            </a:r>
            <a:r>
              <a:rPr lang="fr" b="0" i="0" u="none" baseline="0" dirty="0"/>
              <a:t>. </a:t>
            </a:r>
          </a:p>
          <a:p>
            <a:endParaRPr lang="fr" dirty="0"/>
          </a:p>
        </p:txBody>
      </p:sp>
      <p:sp>
        <p:nvSpPr>
          <p:cNvPr id="5" name="Slide Number Placeholder 4">
            <a:extLst>
              <a:ext uri="{FF2B5EF4-FFF2-40B4-BE49-F238E27FC236}">
                <a16:creationId xmlns:a16="http://schemas.microsoft.com/office/drawing/2014/main" id="{790FCD9D-9A5B-401C-B423-0E402A151A57}"/>
              </a:ext>
            </a:extLst>
          </p:cNvPr>
          <p:cNvSpPr>
            <a:spLocks noGrp="1"/>
          </p:cNvSpPr>
          <p:nvPr>
            <p:ph type="sldNum" sz="quarter" idx="4"/>
          </p:nvPr>
        </p:nvSpPr>
        <p:spPr/>
        <p:txBody>
          <a:bodyPr/>
          <a:lstStyle/>
          <a:p>
            <a:pPr algn="r" rtl="0"/>
            <a:r>
              <a:rPr lang="fr" b="0" i="0" u="none" baseline="0">
                <a:solidFill>
                  <a:schemeClr val="tx2"/>
                </a:solidFill>
                <a:latin typeface="Arial"/>
                <a:cs typeface="Arial"/>
              </a:rPr>
              <a:t>www.lnct.global </a:t>
            </a:r>
            <a:r>
              <a:rPr lang="fr" b="0" i="0" u="none" baseline="0">
                <a:latin typeface="Arial"/>
                <a:cs typeface="Arial"/>
              </a:rPr>
              <a:t>| </a:t>
            </a:r>
            <a:fld id="{2459FD92-E8AB-4F86-BA9A-090210CAFD7B}" type="slidenum">
              <a:rPr>
                <a:latin typeface="Arial"/>
                <a:cs typeface="Arial"/>
              </a:rPr>
              <a:pPr/>
              <a:t>21</a:t>
            </a:fld>
            <a:endParaRPr lang="fr" dirty="0">
              <a:solidFill>
                <a:srgbClr val="E32726"/>
              </a:solidFill>
              <a:latin typeface="Arial"/>
              <a:cs typeface="Arial"/>
            </a:endParaRPr>
          </a:p>
        </p:txBody>
      </p:sp>
      <p:sp>
        <p:nvSpPr>
          <p:cNvPr id="6" name="Star: 6 Points 5">
            <a:extLst>
              <a:ext uri="{FF2B5EF4-FFF2-40B4-BE49-F238E27FC236}">
                <a16:creationId xmlns:a16="http://schemas.microsoft.com/office/drawing/2014/main" id="{B4FB54F7-6BE9-480A-8E42-2900882893C7}"/>
              </a:ext>
            </a:extLst>
          </p:cNvPr>
          <p:cNvSpPr/>
          <p:nvPr/>
        </p:nvSpPr>
        <p:spPr>
          <a:xfrm>
            <a:off x="7760525" y="176100"/>
            <a:ext cx="1036467" cy="886742"/>
          </a:xfrm>
          <a:prstGeom prst="star6">
            <a:avLst/>
          </a:prstGeom>
          <a:ln>
            <a:solidFill>
              <a:schemeClr val="accent2"/>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rtl="0"/>
            <a:r>
              <a:rPr lang="fr" sz="900" b="1" i="0" u="none" baseline="0"/>
              <a:t>Message clé</a:t>
            </a:r>
          </a:p>
        </p:txBody>
      </p:sp>
    </p:spTree>
    <p:extLst>
      <p:ext uri="{BB962C8B-B14F-4D97-AF65-F5344CB8AC3E}">
        <p14:creationId xmlns:p14="http://schemas.microsoft.com/office/powerpoint/2010/main" val="47061065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75ED00-8BCD-45A0-BACE-7C158B8E7A35}"/>
              </a:ext>
            </a:extLst>
          </p:cNvPr>
          <p:cNvSpPr>
            <a:spLocks noGrp="1"/>
          </p:cNvSpPr>
          <p:nvPr>
            <p:ph type="title"/>
          </p:nvPr>
        </p:nvSpPr>
        <p:spPr/>
        <p:txBody>
          <a:bodyPr/>
          <a:lstStyle/>
          <a:p>
            <a:pPr algn="l" rtl="0"/>
            <a:r>
              <a:rPr lang="fr" b="0" i="0" u="none" baseline="0"/>
              <a:t>La vaccination est une mesure sanitaire favorable aux pauvres.</a:t>
            </a:r>
          </a:p>
        </p:txBody>
      </p:sp>
      <p:sp>
        <p:nvSpPr>
          <p:cNvPr id="3" name="Content Placeholder 2">
            <a:extLst>
              <a:ext uri="{FF2B5EF4-FFF2-40B4-BE49-F238E27FC236}">
                <a16:creationId xmlns:a16="http://schemas.microsoft.com/office/drawing/2014/main" id="{A99A0CA9-EE4F-4CC9-906D-CC441DD534DB}"/>
              </a:ext>
            </a:extLst>
          </p:cNvPr>
          <p:cNvSpPr>
            <a:spLocks noGrp="1"/>
          </p:cNvSpPr>
          <p:nvPr>
            <p:ph idx="1"/>
          </p:nvPr>
        </p:nvSpPr>
        <p:spPr>
          <a:xfrm>
            <a:off x="457200" y="1417638"/>
            <a:ext cx="8229600" cy="4134429"/>
          </a:xfrm>
        </p:spPr>
        <p:txBody>
          <a:bodyPr/>
          <a:lstStyle/>
          <a:p>
            <a:pPr algn="l" rtl="0"/>
            <a:r>
              <a:rPr lang="fr" b="0" i="0" u="none" baseline="0"/>
              <a:t>La vaccination touche davantage de ménages pauvres que la plupart des autres interventions sanitaires.</a:t>
            </a:r>
          </a:p>
          <a:p>
            <a:endParaRPr lang="fr" dirty="0"/>
          </a:p>
          <a:p>
            <a:pPr algn="l" rtl="0"/>
            <a:r>
              <a:rPr lang="fr" b="0" i="0" u="none" baseline="0"/>
              <a:t>Les dépenses de santé et la perte de revenu liée aux maladies à prévention vaccinale font basculer dans la pauvreté de nombreux ménages.</a:t>
            </a:r>
          </a:p>
          <a:p>
            <a:endParaRPr lang="fr" dirty="0"/>
          </a:p>
          <a:p>
            <a:pPr algn="l" rtl="0"/>
            <a:r>
              <a:rPr lang="fr" b="0" i="0" u="none" baseline="0"/>
              <a:t>En prévenant ces pertes, la vaccination fournit une sorte de protection contre les risques financiers, notamment au profit des plus pauvres.</a:t>
            </a:r>
          </a:p>
          <a:p>
            <a:endParaRPr lang="fr" dirty="0"/>
          </a:p>
        </p:txBody>
      </p:sp>
      <p:sp>
        <p:nvSpPr>
          <p:cNvPr id="5" name="Slide Number Placeholder 4">
            <a:extLst>
              <a:ext uri="{FF2B5EF4-FFF2-40B4-BE49-F238E27FC236}">
                <a16:creationId xmlns:a16="http://schemas.microsoft.com/office/drawing/2014/main" id="{FA56F029-A66E-48B9-80C2-E94BEA1776DF}"/>
              </a:ext>
            </a:extLst>
          </p:cNvPr>
          <p:cNvSpPr>
            <a:spLocks noGrp="1"/>
          </p:cNvSpPr>
          <p:nvPr>
            <p:ph type="sldNum" sz="quarter" idx="4"/>
          </p:nvPr>
        </p:nvSpPr>
        <p:spPr/>
        <p:txBody>
          <a:bodyPr/>
          <a:lstStyle/>
          <a:p>
            <a:pPr algn="r" rtl="0"/>
            <a:r>
              <a:rPr lang="fr" b="0" i="0" u="none" baseline="0">
                <a:solidFill>
                  <a:schemeClr val="tx2"/>
                </a:solidFill>
                <a:latin typeface="Arial"/>
                <a:cs typeface="Arial"/>
              </a:rPr>
              <a:t>www.lnct.global </a:t>
            </a:r>
            <a:r>
              <a:rPr lang="fr" b="0" i="0" u="none" baseline="0">
                <a:latin typeface="Arial"/>
                <a:cs typeface="Arial"/>
              </a:rPr>
              <a:t>| </a:t>
            </a:r>
            <a:fld id="{2459FD92-E8AB-4F86-BA9A-090210CAFD7B}" type="slidenum">
              <a:rPr>
                <a:latin typeface="Arial"/>
                <a:cs typeface="Arial"/>
              </a:rPr>
              <a:pPr/>
              <a:t>22</a:t>
            </a:fld>
            <a:endParaRPr lang="fr" dirty="0">
              <a:solidFill>
                <a:srgbClr val="E32726"/>
              </a:solidFill>
              <a:latin typeface="Arial"/>
              <a:cs typeface="Arial"/>
            </a:endParaRPr>
          </a:p>
        </p:txBody>
      </p:sp>
      <p:sp>
        <p:nvSpPr>
          <p:cNvPr id="6" name="Star: 6 Points 5">
            <a:extLst>
              <a:ext uri="{FF2B5EF4-FFF2-40B4-BE49-F238E27FC236}">
                <a16:creationId xmlns:a16="http://schemas.microsoft.com/office/drawing/2014/main" id="{D433D8CD-AF61-4E09-96BD-9A4E4AD6E3FB}"/>
              </a:ext>
            </a:extLst>
          </p:cNvPr>
          <p:cNvSpPr/>
          <p:nvPr/>
        </p:nvSpPr>
        <p:spPr>
          <a:xfrm>
            <a:off x="8107533" y="176100"/>
            <a:ext cx="1036467" cy="886742"/>
          </a:xfrm>
          <a:prstGeom prst="star6">
            <a:avLst/>
          </a:prstGeom>
          <a:ln>
            <a:solidFill>
              <a:schemeClr val="accent2"/>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rtl="0"/>
            <a:r>
              <a:rPr lang="fr" sz="900" b="1" i="0" u="none" baseline="0" dirty="0"/>
              <a:t>Message clé</a:t>
            </a:r>
          </a:p>
        </p:txBody>
      </p:sp>
    </p:spTree>
    <p:extLst>
      <p:ext uri="{BB962C8B-B14F-4D97-AF65-F5344CB8AC3E}">
        <p14:creationId xmlns:p14="http://schemas.microsoft.com/office/powerpoint/2010/main" val="133606263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2B3E1A-6952-4848-8F53-66C40627EA2A}"/>
              </a:ext>
            </a:extLst>
          </p:cNvPr>
          <p:cNvSpPr>
            <a:spLocks noGrp="1"/>
          </p:cNvSpPr>
          <p:nvPr>
            <p:ph type="title"/>
          </p:nvPr>
        </p:nvSpPr>
        <p:spPr>
          <a:xfrm>
            <a:off x="457200" y="274638"/>
            <a:ext cx="7355434" cy="1143000"/>
          </a:xfrm>
        </p:spPr>
        <p:txBody>
          <a:bodyPr>
            <a:normAutofit/>
          </a:bodyPr>
          <a:lstStyle/>
          <a:p>
            <a:pPr algn="l" rtl="0"/>
            <a:r>
              <a:rPr lang="fr" b="0" i="0" u="none" baseline="0"/>
              <a:t>La vaccination est un élément central de l'évolution vers une couverture sanitaire universelle (CSU)</a:t>
            </a:r>
          </a:p>
        </p:txBody>
      </p:sp>
      <p:sp>
        <p:nvSpPr>
          <p:cNvPr id="3" name="Content Placeholder 2">
            <a:extLst>
              <a:ext uri="{FF2B5EF4-FFF2-40B4-BE49-F238E27FC236}">
                <a16:creationId xmlns:a16="http://schemas.microsoft.com/office/drawing/2014/main" id="{58DAA358-B88B-47E3-B059-53E6CC96DD6D}"/>
              </a:ext>
            </a:extLst>
          </p:cNvPr>
          <p:cNvSpPr>
            <a:spLocks noGrp="1"/>
          </p:cNvSpPr>
          <p:nvPr>
            <p:ph idx="1"/>
          </p:nvPr>
        </p:nvSpPr>
        <p:spPr>
          <a:xfrm>
            <a:off x="457200" y="1417637"/>
            <a:ext cx="8229600" cy="3636497"/>
          </a:xfrm>
        </p:spPr>
        <p:txBody>
          <a:bodyPr>
            <a:normAutofit lnSpcReduction="10000"/>
          </a:bodyPr>
          <a:lstStyle/>
          <a:p>
            <a:pPr algn="l" rtl="0"/>
            <a:r>
              <a:rPr lang="fr" b="0" i="0" u="none" baseline="0" dirty="0"/>
              <a:t>La CSU consiste à garantir </a:t>
            </a:r>
            <a:r>
              <a:rPr lang="fr-FR" b="0" i="0" u="none" baseline="0" dirty="0"/>
              <a:t>à </a:t>
            </a:r>
            <a:r>
              <a:rPr lang="fr" b="0" i="0" u="none" baseline="0" dirty="0"/>
              <a:t>tout le monde </a:t>
            </a:r>
            <a:r>
              <a:rPr lang="fr-FR" b="0" i="0" u="none" baseline="0" dirty="0"/>
              <a:t>l’</a:t>
            </a:r>
            <a:r>
              <a:rPr lang="fr" b="0" i="0" u="none" baseline="0" dirty="0"/>
              <a:t>accès à des services de santé de qualité sans se ruiner ou sans risque de basculer dans la pauvreté.</a:t>
            </a:r>
          </a:p>
          <a:p>
            <a:endParaRPr lang="fr" dirty="0"/>
          </a:p>
          <a:p>
            <a:pPr algn="l" rtl="0"/>
            <a:r>
              <a:rPr lang="fr" b="0" i="0" u="none" baseline="0" dirty="0"/>
              <a:t>La vaccination est l'une des mesures sanitaires vitales les plus rentables.</a:t>
            </a:r>
          </a:p>
          <a:p>
            <a:endParaRPr lang="fr" dirty="0"/>
          </a:p>
          <a:p>
            <a:pPr algn="l" rtl="0"/>
            <a:r>
              <a:rPr lang="fr" b="0" i="0" u="none" baseline="0" dirty="0"/>
              <a:t>Rendre la vaccination accessible et abordable en l'incluant dans l'enveloppe de services </a:t>
            </a:r>
            <a:r>
              <a:rPr lang="fr-FR" b="0" i="0" u="none" baseline="0" dirty="0"/>
              <a:t>essentiels </a:t>
            </a:r>
            <a:r>
              <a:rPr lang="fr" b="0" i="0" u="none" baseline="0" dirty="0"/>
              <a:t>ou dans l</a:t>
            </a:r>
            <a:r>
              <a:rPr lang="fr-FR" b="0" i="0" u="none" baseline="0" dirty="0"/>
              <a:t>a liste des prestations </a:t>
            </a:r>
            <a:r>
              <a:rPr lang="fr" b="0" i="0" u="none" baseline="0" dirty="0"/>
              <a:t>du système d'assurance santé est une étape indispensable vers la mise en place de la CSU. </a:t>
            </a:r>
          </a:p>
          <a:p>
            <a:endParaRPr lang="fr" dirty="0"/>
          </a:p>
        </p:txBody>
      </p:sp>
      <p:sp>
        <p:nvSpPr>
          <p:cNvPr id="5" name="Slide Number Placeholder 4">
            <a:extLst>
              <a:ext uri="{FF2B5EF4-FFF2-40B4-BE49-F238E27FC236}">
                <a16:creationId xmlns:a16="http://schemas.microsoft.com/office/drawing/2014/main" id="{78657C5E-EA15-42C3-B56B-14CE76ECDC06}"/>
              </a:ext>
            </a:extLst>
          </p:cNvPr>
          <p:cNvSpPr>
            <a:spLocks noGrp="1"/>
          </p:cNvSpPr>
          <p:nvPr>
            <p:ph type="sldNum" sz="quarter" idx="4"/>
          </p:nvPr>
        </p:nvSpPr>
        <p:spPr/>
        <p:txBody>
          <a:bodyPr/>
          <a:lstStyle/>
          <a:p>
            <a:pPr algn="r" rtl="0"/>
            <a:r>
              <a:rPr lang="fr" b="0" i="0" u="none" baseline="0">
                <a:solidFill>
                  <a:schemeClr val="tx2"/>
                </a:solidFill>
                <a:latin typeface="Arial"/>
                <a:cs typeface="Arial"/>
              </a:rPr>
              <a:t>www.lnct.global </a:t>
            </a:r>
            <a:r>
              <a:rPr lang="fr" b="0" i="0" u="none" baseline="0">
                <a:latin typeface="Arial"/>
                <a:cs typeface="Arial"/>
              </a:rPr>
              <a:t>| </a:t>
            </a:r>
            <a:fld id="{2459FD92-E8AB-4F86-BA9A-090210CAFD7B}" type="slidenum">
              <a:rPr>
                <a:latin typeface="Arial"/>
                <a:cs typeface="Arial"/>
              </a:rPr>
              <a:pPr/>
              <a:t>23</a:t>
            </a:fld>
            <a:endParaRPr lang="fr" dirty="0">
              <a:solidFill>
                <a:srgbClr val="E32726"/>
              </a:solidFill>
              <a:latin typeface="Arial"/>
              <a:cs typeface="Arial"/>
            </a:endParaRPr>
          </a:p>
        </p:txBody>
      </p:sp>
      <p:sp>
        <p:nvSpPr>
          <p:cNvPr id="6" name="Star: 6 Points 5">
            <a:extLst>
              <a:ext uri="{FF2B5EF4-FFF2-40B4-BE49-F238E27FC236}">
                <a16:creationId xmlns:a16="http://schemas.microsoft.com/office/drawing/2014/main" id="{D484FAC9-B020-4E0C-89A1-C5DF649BFF77}"/>
              </a:ext>
            </a:extLst>
          </p:cNvPr>
          <p:cNvSpPr/>
          <p:nvPr/>
        </p:nvSpPr>
        <p:spPr>
          <a:xfrm>
            <a:off x="7760525" y="176100"/>
            <a:ext cx="1036467" cy="886742"/>
          </a:xfrm>
          <a:prstGeom prst="star6">
            <a:avLst/>
          </a:prstGeom>
          <a:ln>
            <a:solidFill>
              <a:schemeClr val="accent2"/>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rtl="0"/>
            <a:r>
              <a:rPr lang="fr" sz="900" b="1" i="0" u="none" baseline="0"/>
              <a:t>Message clé</a:t>
            </a:r>
          </a:p>
        </p:txBody>
      </p:sp>
      <p:sp>
        <p:nvSpPr>
          <p:cNvPr id="7" name="Rectangle 6">
            <a:extLst>
              <a:ext uri="{FF2B5EF4-FFF2-40B4-BE49-F238E27FC236}">
                <a16:creationId xmlns:a16="http://schemas.microsoft.com/office/drawing/2014/main" id="{D1FA7E9C-2AA0-4342-B425-974152634C0B}"/>
              </a:ext>
            </a:extLst>
          </p:cNvPr>
          <p:cNvSpPr/>
          <p:nvPr/>
        </p:nvSpPr>
        <p:spPr>
          <a:xfrm>
            <a:off x="457200" y="5054135"/>
            <a:ext cx="8339792" cy="954107"/>
          </a:xfrm>
          <a:prstGeom prst="rect">
            <a:avLst/>
          </a:prstGeom>
        </p:spPr>
        <p:txBody>
          <a:bodyPr wrap="square">
            <a:spAutoFit/>
          </a:bodyPr>
          <a:lstStyle/>
          <a:p>
            <a:pPr algn="l" rtl="0"/>
            <a:r>
              <a:rPr lang="fr" sz="1400" b="0" i="0" u="none" baseline="0"/>
              <a:t>Source : Guide des sources de financement de la vaccination (2017). Disponible sur : </a:t>
            </a:r>
            <a:r>
              <a:rPr lang="fr" sz="1400" b="0" i="0" u="none" baseline="0">
                <a:hlinkClick r:id="rId2"/>
              </a:rPr>
              <a:t>http://www.immunizationfinancing.org/en/immunization-fundamentals/universal-health-coverage-and-immunization-financing#</a:t>
            </a:r>
            <a:r>
              <a:rPr lang="fr" sz="1400" b="0" i="0" u="none" baseline="0"/>
              <a:t>!</a:t>
            </a:r>
          </a:p>
          <a:p>
            <a:endParaRPr lang="fr" sz="1400" dirty="0"/>
          </a:p>
        </p:txBody>
      </p:sp>
    </p:spTree>
    <p:extLst>
      <p:ext uri="{BB962C8B-B14F-4D97-AF65-F5344CB8AC3E}">
        <p14:creationId xmlns:p14="http://schemas.microsoft.com/office/powerpoint/2010/main" val="275181142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D8E3B2-57DC-48C8-A36E-34785FD845B2}"/>
              </a:ext>
            </a:extLst>
          </p:cNvPr>
          <p:cNvSpPr>
            <a:spLocks noGrp="1"/>
          </p:cNvSpPr>
          <p:nvPr>
            <p:ph type="title"/>
          </p:nvPr>
        </p:nvSpPr>
        <p:spPr>
          <a:xfrm>
            <a:off x="457200" y="274638"/>
            <a:ext cx="7428586" cy="1143000"/>
          </a:xfrm>
        </p:spPr>
        <p:txBody>
          <a:bodyPr>
            <a:normAutofit/>
          </a:bodyPr>
          <a:lstStyle/>
          <a:p>
            <a:pPr algn="l" rtl="0"/>
            <a:r>
              <a:rPr lang="fr" b="0" i="0" u="none" baseline="0" dirty="0"/>
              <a:t>De solides programmes de vaccination constituent une plate-forme de préparation à une pandémie (1/2)</a:t>
            </a:r>
          </a:p>
        </p:txBody>
      </p:sp>
      <p:sp>
        <p:nvSpPr>
          <p:cNvPr id="3" name="Content Placeholder 2">
            <a:extLst>
              <a:ext uri="{FF2B5EF4-FFF2-40B4-BE49-F238E27FC236}">
                <a16:creationId xmlns:a16="http://schemas.microsoft.com/office/drawing/2014/main" id="{3D0E251D-2805-4D85-9BDD-32477F464E4B}"/>
              </a:ext>
            </a:extLst>
          </p:cNvPr>
          <p:cNvSpPr>
            <a:spLocks noGrp="1"/>
          </p:cNvSpPr>
          <p:nvPr>
            <p:ph idx="1"/>
          </p:nvPr>
        </p:nvSpPr>
        <p:spPr>
          <a:xfrm>
            <a:off x="457200" y="1417638"/>
            <a:ext cx="8229600" cy="4270617"/>
          </a:xfrm>
        </p:spPr>
        <p:txBody>
          <a:bodyPr>
            <a:normAutofit/>
          </a:bodyPr>
          <a:lstStyle/>
          <a:p>
            <a:pPr algn="l" rtl="0"/>
            <a:r>
              <a:rPr lang="fr" sz="1900" b="0" i="0" u="none" baseline="0" dirty="0"/>
              <a:t>Des épidémies de grande envergure peuvent porter préjudice à l'économie et ralentir la croissance en nuisant au commerce, au tourisme, à la production, au transport. </a:t>
            </a:r>
          </a:p>
          <a:p>
            <a:endParaRPr lang="fr" sz="1900" dirty="0"/>
          </a:p>
          <a:p>
            <a:pPr algn="l" rtl="0"/>
            <a:r>
              <a:rPr lang="fr" sz="1900" b="0" i="0" u="none" baseline="0" dirty="0"/>
              <a:t>En 2003, l'épidémie de SRAS aurait coûté à Hong Kong plus de 1 % de son PIB.*</a:t>
            </a:r>
          </a:p>
          <a:p>
            <a:endParaRPr lang="fr" sz="1900" dirty="0"/>
          </a:p>
          <a:p>
            <a:pPr algn="l" rtl="0"/>
            <a:r>
              <a:rPr lang="fr" sz="1900" b="0" i="0" u="none" baseline="0" dirty="0"/>
              <a:t>La vaccination peut empêcher directement l'apparition de certaines maladies telles que la fièvre jaune, le choléra, la méningite, la rougeole et l'encéphalite japonaise, maladies contre lesquelles des vaccins existent déjà.</a:t>
            </a:r>
          </a:p>
        </p:txBody>
      </p:sp>
      <p:sp>
        <p:nvSpPr>
          <p:cNvPr id="5" name="Slide Number Placeholder 4">
            <a:extLst>
              <a:ext uri="{FF2B5EF4-FFF2-40B4-BE49-F238E27FC236}">
                <a16:creationId xmlns:a16="http://schemas.microsoft.com/office/drawing/2014/main" id="{5CF8E1FE-CBC3-404C-858B-E582E2347A12}"/>
              </a:ext>
            </a:extLst>
          </p:cNvPr>
          <p:cNvSpPr>
            <a:spLocks noGrp="1"/>
          </p:cNvSpPr>
          <p:nvPr>
            <p:ph type="sldNum" sz="quarter" idx="4"/>
          </p:nvPr>
        </p:nvSpPr>
        <p:spPr/>
        <p:txBody>
          <a:bodyPr/>
          <a:lstStyle/>
          <a:p>
            <a:pPr algn="r" rtl="0"/>
            <a:r>
              <a:rPr lang="fr" b="0" i="0" u="none" baseline="0">
                <a:solidFill>
                  <a:schemeClr val="tx2"/>
                </a:solidFill>
                <a:latin typeface="Arial"/>
                <a:cs typeface="Arial"/>
              </a:rPr>
              <a:t>www.lnct.global </a:t>
            </a:r>
            <a:r>
              <a:rPr lang="fr" b="0" i="0" u="none" baseline="0">
                <a:latin typeface="Arial"/>
                <a:cs typeface="Arial"/>
              </a:rPr>
              <a:t>| </a:t>
            </a:r>
            <a:fld id="{2459FD92-E8AB-4F86-BA9A-090210CAFD7B}" type="slidenum">
              <a:rPr>
                <a:latin typeface="Arial"/>
                <a:cs typeface="Arial"/>
              </a:rPr>
              <a:pPr/>
              <a:t>24</a:t>
            </a:fld>
            <a:endParaRPr lang="fr" dirty="0">
              <a:solidFill>
                <a:srgbClr val="E32726"/>
              </a:solidFill>
              <a:latin typeface="Arial"/>
              <a:cs typeface="Arial"/>
            </a:endParaRPr>
          </a:p>
        </p:txBody>
      </p:sp>
      <p:sp>
        <p:nvSpPr>
          <p:cNvPr id="4" name="TextBox 3">
            <a:extLst>
              <a:ext uri="{FF2B5EF4-FFF2-40B4-BE49-F238E27FC236}">
                <a16:creationId xmlns:a16="http://schemas.microsoft.com/office/drawing/2014/main" id="{1E89F90B-08AA-4A92-845D-50A3A6BD3F81}"/>
              </a:ext>
            </a:extLst>
          </p:cNvPr>
          <p:cNvSpPr txBox="1"/>
          <p:nvPr/>
        </p:nvSpPr>
        <p:spPr>
          <a:xfrm>
            <a:off x="457200" y="4949591"/>
            <a:ext cx="8339792" cy="738664"/>
          </a:xfrm>
          <a:prstGeom prst="rect">
            <a:avLst/>
          </a:prstGeom>
          <a:noFill/>
        </p:spPr>
        <p:txBody>
          <a:bodyPr wrap="square" rtlCol="0">
            <a:spAutoFit/>
          </a:bodyPr>
          <a:lstStyle/>
          <a:p>
            <a:r>
              <a:rPr lang="en-US" sz="1400" i="1" dirty="0"/>
              <a:t>*</a:t>
            </a:r>
            <a:r>
              <a:rPr lang="en-US" sz="1400" i="1" dirty="0" err="1"/>
              <a:t>Brahmbhatt</a:t>
            </a:r>
            <a:r>
              <a:rPr lang="en-US" sz="1400" i="1" dirty="0"/>
              <a:t>, Milan; </a:t>
            </a:r>
            <a:r>
              <a:rPr lang="en-US" sz="1400" i="1" dirty="0" err="1"/>
              <a:t>Dutta</a:t>
            </a:r>
            <a:r>
              <a:rPr lang="en-US" sz="1400" i="1" dirty="0"/>
              <a:t>, </a:t>
            </a:r>
            <a:r>
              <a:rPr lang="en-US" sz="1400" i="1" dirty="0" err="1"/>
              <a:t>Arindam</a:t>
            </a:r>
            <a:r>
              <a:rPr lang="en-US" sz="1400" i="1" dirty="0"/>
              <a:t>. 2008. On SARS Type Economic Effects During Infectious Disease Outbreaks. Policy Research Working Paper; No. 4466. World Bank, Washington, DC. © World Bank. https://openknowledge.worldbank.org/handle/10986/6440</a:t>
            </a:r>
            <a:endParaRPr lang="en-US" sz="1400" dirty="0"/>
          </a:p>
        </p:txBody>
      </p:sp>
      <p:sp>
        <p:nvSpPr>
          <p:cNvPr id="6" name="Star: 6 Points 5">
            <a:extLst>
              <a:ext uri="{FF2B5EF4-FFF2-40B4-BE49-F238E27FC236}">
                <a16:creationId xmlns:a16="http://schemas.microsoft.com/office/drawing/2014/main" id="{7AEBFEAA-FEC2-4B41-BD4C-4A54195CF817}"/>
              </a:ext>
            </a:extLst>
          </p:cNvPr>
          <p:cNvSpPr/>
          <p:nvPr/>
        </p:nvSpPr>
        <p:spPr>
          <a:xfrm>
            <a:off x="7760525" y="176100"/>
            <a:ext cx="1036467" cy="886742"/>
          </a:xfrm>
          <a:prstGeom prst="star6">
            <a:avLst/>
          </a:prstGeom>
          <a:ln>
            <a:solidFill>
              <a:schemeClr val="accent2"/>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rtl="0"/>
            <a:r>
              <a:rPr lang="fr" sz="900" b="1" i="0" u="none" baseline="0"/>
              <a:t>Message clé</a:t>
            </a:r>
          </a:p>
        </p:txBody>
      </p:sp>
    </p:spTree>
    <p:extLst>
      <p:ext uri="{BB962C8B-B14F-4D97-AF65-F5344CB8AC3E}">
        <p14:creationId xmlns:p14="http://schemas.microsoft.com/office/powerpoint/2010/main" val="224613259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D8E3B2-57DC-48C8-A36E-34785FD845B2}"/>
              </a:ext>
            </a:extLst>
          </p:cNvPr>
          <p:cNvSpPr>
            <a:spLocks noGrp="1"/>
          </p:cNvSpPr>
          <p:nvPr>
            <p:ph type="title"/>
          </p:nvPr>
        </p:nvSpPr>
        <p:spPr>
          <a:xfrm>
            <a:off x="457200" y="274638"/>
            <a:ext cx="7845552" cy="1143000"/>
          </a:xfrm>
        </p:spPr>
        <p:txBody>
          <a:bodyPr/>
          <a:lstStyle/>
          <a:p>
            <a:pPr algn="l" rtl="0"/>
            <a:r>
              <a:rPr lang="fr" b="0" i="0" u="none" baseline="0"/>
              <a:t>De solides programmes de vaccination constituent une plate-forme de préparation à une pandémie (2/2)</a:t>
            </a:r>
          </a:p>
        </p:txBody>
      </p:sp>
      <p:sp>
        <p:nvSpPr>
          <p:cNvPr id="3" name="Content Placeholder 2">
            <a:extLst>
              <a:ext uri="{FF2B5EF4-FFF2-40B4-BE49-F238E27FC236}">
                <a16:creationId xmlns:a16="http://schemas.microsoft.com/office/drawing/2014/main" id="{3D0E251D-2805-4D85-9BDD-32477F464E4B}"/>
              </a:ext>
            </a:extLst>
          </p:cNvPr>
          <p:cNvSpPr>
            <a:spLocks noGrp="1"/>
          </p:cNvSpPr>
          <p:nvPr>
            <p:ph idx="1"/>
          </p:nvPr>
        </p:nvSpPr>
        <p:spPr>
          <a:xfrm>
            <a:off x="457200" y="1417638"/>
            <a:ext cx="8229600" cy="4412576"/>
          </a:xfrm>
        </p:spPr>
        <p:txBody>
          <a:bodyPr>
            <a:normAutofit lnSpcReduction="10000"/>
          </a:bodyPr>
          <a:lstStyle/>
          <a:p>
            <a:pPr algn="l" rtl="0"/>
            <a:r>
              <a:rPr lang="fr" b="0" i="0" u="none" baseline="0"/>
              <a:t>De solides programmes de vaccination permettent aux pays d'intervenir rapidement en cas de mise à disposition de nouveaux vaccins suite à une épidémie. </a:t>
            </a:r>
          </a:p>
          <a:p>
            <a:endParaRPr lang="fr" dirty="0"/>
          </a:p>
          <a:p>
            <a:pPr algn="l" rtl="0"/>
            <a:r>
              <a:rPr lang="fr" b="0" i="0" u="none" baseline="0"/>
              <a:t>Des vaccins sont en cours de développement contre les virus Ebola et Zika et plusieurs autres potentielles maladies épidémiques.</a:t>
            </a:r>
          </a:p>
          <a:p>
            <a:pPr marL="0" indent="0" algn="l" rtl="0">
              <a:buNone/>
            </a:pPr>
            <a:r>
              <a:rPr lang="fr" b="0" i="0" u="none" baseline="0"/>
              <a:t> </a:t>
            </a:r>
          </a:p>
          <a:p>
            <a:pPr algn="l" rtl="0"/>
            <a:r>
              <a:rPr lang="fr" b="0" i="0" u="none" baseline="0"/>
              <a:t>De solides programmes de vaccination peuvent aider les pays à intervenir d'autres façons en cas d'épidémie, même pour des épidémies de maladies pour lesquelles il n'existe pas de vaccins. </a:t>
            </a:r>
          </a:p>
          <a:p>
            <a:endParaRPr lang="fr" dirty="0"/>
          </a:p>
          <a:p>
            <a:pPr algn="l" rtl="0"/>
            <a:r>
              <a:rPr lang="fr" b="0" i="0" u="none" baseline="0"/>
              <a:t>Par exemple, les infrastructures nigérianes de lutte contre la polio ont aidé à prévenir une grave épidémie d'Ebola en 2014.</a:t>
            </a:r>
          </a:p>
          <a:p>
            <a:pPr marL="0" indent="0" algn="l" rtl="0">
              <a:buNone/>
            </a:pPr>
            <a:endParaRPr lang="fr" dirty="0"/>
          </a:p>
        </p:txBody>
      </p:sp>
      <p:sp>
        <p:nvSpPr>
          <p:cNvPr id="5" name="Slide Number Placeholder 4">
            <a:extLst>
              <a:ext uri="{FF2B5EF4-FFF2-40B4-BE49-F238E27FC236}">
                <a16:creationId xmlns:a16="http://schemas.microsoft.com/office/drawing/2014/main" id="{5CF8E1FE-CBC3-404C-858B-E582E2347A12}"/>
              </a:ext>
            </a:extLst>
          </p:cNvPr>
          <p:cNvSpPr>
            <a:spLocks noGrp="1"/>
          </p:cNvSpPr>
          <p:nvPr>
            <p:ph type="sldNum" sz="quarter" idx="4"/>
          </p:nvPr>
        </p:nvSpPr>
        <p:spPr/>
        <p:txBody>
          <a:bodyPr/>
          <a:lstStyle/>
          <a:p>
            <a:pPr algn="r" rtl="0"/>
            <a:r>
              <a:rPr lang="fr" b="0" i="0" u="none" baseline="0">
                <a:solidFill>
                  <a:schemeClr val="tx2"/>
                </a:solidFill>
                <a:latin typeface="Arial"/>
                <a:cs typeface="Arial"/>
              </a:rPr>
              <a:t>www.lnct.global </a:t>
            </a:r>
            <a:r>
              <a:rPr lang="fr" b="0" i="0" u="none" baseline="0">
                <a:latin typeface="Arial"/>
                <a:cs typeface="Arial"/>
              </a:rPr>
              <a:t>| </a:t>
            </a:r>
            <a:fld id="{2459FD92-E8AB-4F86-BA9A-090210CAFD7B}" type="slidenum">
              <a:rPr>
                <a:latin typeface="Arial"/>
                <a:cs typeface="Arial"/>
              </a:rPr>
              <a:pPr/>
              <a:t>25</a:t>
            </a:fld>
            <a:endParaRPr lang="fr" dirty="0">
              <a:solidFill>
                <a:srgbClr val="E32726"/>
              </a:solidFill>
              <a:latin typeface="Arial"/>
              <a:cs typeface="Arial"/>
            </a:endParaRPr>
          </a:p>
        </p:txBody>
      </p:sp>
      <p:sp>
        <p:nvSpPr>
          <p:cNvPr id="6" name="Star: 6 Points 5">
            <a:extLst>
              <a:ext uri="{FF2B5EF4-FFF2-40B4-BE49-F238E27FC236}">
                <a16:creationId xmlns:a16="http://schemas.microsoft.com/office/drawing/2014/main" id="{B7AD3830-933B-4411-B370-D7D79ECFBF8C}"/>
              </a:ext>
            </a:extLst>
          </p:cNvPr>
          <p:cNvSpPr/>
          <p:nvPr/>
        </p:nvSpPr>
        <p:spPr>
          <a:xfrm>
            <a:off x="8107533" y="261431"/>
            <a:ext cx="1036467" cy="886742"/>
          </a:xfrm>
          <a:prstGeom prst="star6">
            <a:avLst/>
          </a:prstGeom>
          <a:ln>
            <a:solidFill>
              <a:schemeClr val="accent2"/>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rtl="0"/>
            <a:r>
              <a:rPr lang="fr" sz="900" b="1" i="0" u="none" baseline="0" dirty="0"/>
              <a:t>Message clé</a:t>
            </a:r>
          </a:p>
        </p:txBody>
      </p:sp>
    </p:spTree>
    <p:extLst>
      <p:ext uri="{BB962C8B-B14F-4D97-AF65-F5344CB8AC3E}">
        <p14:creationId xmlns:p14="http://schemas.microsoft.com/office/powerpoint/2010/main" val="197437155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0912B5-FE99-4A0D-B4F1-4AB69D7EA0FE}"/>
              </a:ext>
            </a:extLst>
          </p:cNvPr>
          <p:cNvSpPr>
            <a:spLocks noGrp="1"/>
          </p:cNvSpPr>
          <p:nvPr>
            <p:ph type="title"/>
          </p:nvPr>
        </p:nvSpPr>
        <p:spPr>
          <a:xfrm>
            <a:off x="457200" y="274638"/>
            <a:ext cx="7611466" cy="1143000"/>
          </a:xfrm>
        </p:spPr>
        <p:txBody>
          <a:bodyPr>
            <a:normAutofit fontScale="90000"/>
          </a:bodyPr>
          <a:lstStyle/>
          <a:p>
            <a:pPr algn="l" rtl="0"/>
            <a:r>
              <a:rPr lang="fr" b="0" i="0" u="none" baseline="0"/>
              <a:t>Utiliser les données afin de montrer que la couverture vaccinale de votre pays permet d'atteindre de bons résultats économiques (et il reste encore beaucoup à faire)</a:t>
            </a:r>
          </a:p>
        </p:txBody>
      </p:sp>
      <p:graphicFrame>
        <p:nvGraphicFramePr>
          <p:cNvPr id="6" name="Content Placeholder 5">
            <a:extLst>
              <a:ext uri="{FF2B5EF4-FFF2-40B4-BE49-F238E27FC236}">
                <a16:creationId xmlns:a16="http://schemas.microsoft.com/office/drawing/2014/main" id="{F626D1D3-5C32-46A4-BCA3-370B805395BA}"/>
              </a:ext>
            </a:extLst>
          </p:cNvPr>
          <p:cNvGraphicFramePr>
            <a:graphicFrameLocks noGrp="1"/>
          </p:cNvGraphicFramePr>
          <p:nvPr>
            <p:ph idx="1"/>
            <p:extLst>
              <p:ext uri="{D42A27DB-BD31-4B8C-83A1-F6EECF244321}">
                <p14:modId xmlns:p14="http://schemas.microsoft.com/office/powerpoint/2010/main" val="1029094938"/>
              </p:ext>
            </p:extLst>
          </p:nvPr>
        </p:nvGraphicFramePr>
        <p:xfrm>
          <a:off x="457200" y="1651724"/>
          <a:ext cx="8229600" cy="4149635"/>
        </p:xfrm>
        <a:graphic>
          <a:graphicData uri="http://schemas.openxmlformats.org/drawingml/2006/table">
            <a:tbl>
              <a:tblPr firstRow="1" bandRow="1">
                <a:tableStyleId>{5C22544A-7EE6-4342-B048-85BDC9FD1C3A}</a:tableStyleId>
              </a:tblPr>
              <a:tblGrid>
                <a:gridCol w="2664542">
                  <a:extLst>
                    <a:ext uri="{9D8B030D-6E8A-4147-A177-3AD203B41FA5}">
                      <a16:colId xmlns:a16="http://schemas.microsoft.com/office/drawing/2014/main" val="390586330"/>
                    </a:ext>
                  </a:extLst>
                </a:gridCol>
                <a:gridCol w="5565058">
                  <a:extLst>
                    <a:ext uri="{9D8B030D-6E8A-4147-A177-3AD203B41FA5}">
                      <a16:colId xmlns:a16="http://schemas.microsoft.com/office/drawing/2014/main" val="1200782510"/>
                    </a:ext>
                  </a:extLst>
                </a:gridCol>
              </a:tblGrid>
              <a:tr h="697139">
                <a:tc>
                  <a:txBody>
                    <a:bodyPr/>
                    <a:lstStyle/>
                    <a:p>
                      <a:pPr algn="l" rtl="0"/>
                      <a:r>
                        <a:rPr lang="fr" b="1" i="0" u="none" baseline="0" dirty="0"/>
                        <a:t>Données nationales requises</a:t>
                      </a:r>
                    </a:p>
                  </a:txBody>
                  <a:tcPr/>
                </a:tc>
                <a:tc>
                  <a:txBody>
                    <a:bodyPr/>
                    <a:lstStyle/>
                    <a:p>
                      <a:pPr algn="l" rtl="0"/>
                      <a:r>
                        <a:rPr lang="fr" b="1" i="0" u="none" baseline="0"/>
                        <a:t>Exemple d'analyse hypothétique:</a:t>
                      </a:r>
                    </a:p>
                  </a:txBody>
                  <a:tcPr/>
                </a:tc>
                <a:extLst>
                  <a:ext uri="{0D108BD9-81ED-4DB2-BD59-A6C34878D82A}">
                    <a16:rowId xmlns:a16="http://schemas.microsoft.com/office/drawing/2014/main" val="1738736081"/>
                  </a:ext>
                </a:extLst>
              </a:tr>
              <a:tr h="1726248">
                <a:tc>
                  <a:txBody>
                    <a:bodyPr/>
                    <a:lstStyle/>
                    <a:p>
                      <a:endParaRPr lang="fr" sz="1400" dirty="0"/>
                    </a:p>
                    <a:p>
                      <a:endParaRPr lang="fr" sz="1400" dirty="0"/>
                    </a:p>
                    <a:p>
                      <a:pPr algn="l" rtl="0"/>
                      <a:r>
                        <a:rPr lang="fr" sz="1400" b="0" i="0" u="none" baseline="0" dirty="0"/>
                        <a:t>Couverture vaccinale globale et par district ou sous-groupe de population</a:t>
                      </a:r>
                    </a:p>
                  </a:txBody>
                  <a:tcPr/>
                </a:tc>
                <a:tc>
                  <a:txBody>
                    <a:bodyPr/>
                    <a:lstStyle/>
                    <a:p>
                      <a:pPr algn="l" rtl="0"/>
                      <a:r>
                        <a:rPr lang="fr" sz="1400" b="0" i="0" u="none" baseline="0" dirty="0"/>
                        <a:t>Notre pays a réalisé de véritables progrès en matière de couverture vaccinale, mais les enfants des districts de __</a:t>
                      </a:r>
                      <a:r>
                        <a:rPr lang="fr-FR" sz="1400" b="0" i="0" u="none" baseline="0" dirty="0"/>
                        <a:t>A</a:t>
                      </a:r>
                      <a:r>
                        <a:rPr lang="fr" sz="1400" b="0" i="0" u="none" baseline="0" dirty="0"/>
                        <a:t>___ et __</a:t>
                      </a:r>
                      <a:r>
                        <a:rPr lang="fr-FR" sz="1400" b="0" i="0" u="none" baseline="0" dirty="0"/>
                        <a:t>B</a:t>
                      </a:r>
                      <a:r>
                        <a:rPr lang="fr" sz="1400" b="0" i="0" u="none" baseline="0" dirty="0"/>
                        <a:t>____ sont davantage exposés au risque de maladies à prévention vaccinale.  Un investissement accru dans la vaccination afin d'accompagner ces familles pourrait entraîner une meilleure cognition et une hausse du niveau de formation, qui se traduiraient, à long terme, par une augmentation de la productivité et de la croissance économique.</a:t>
                      </a:r>
                    </a:p>
                  </a:txBody>
                  <a:tcPr/>
                </a:tc>
                <a:extLst>
                  <a:ext uri="{0D108BD9-81ED-4DB2-BD59-A6C34878D82A}">
                    <a16:rowId xmlns:a16="http://schemas.microsoft.com/office/drawing/2014/main" val="2764701639"/>
                  </a:ext>
                </a:extLst>
              </a:tr>
              <a:tr h="1726248">
                <a:tc>
                  <a:txBody>
                    <a:bodyPr/>
                    <a:lstStyle/>
                    <a:p>
                      <a:pPr algn="l" rtl="0"/>
                      <a:r>
                        <a:rPr lang="fr" sz="1400" b="0" i="0" u="none" baseline="0" dirty="0"/>
                        <a:t>Dépenses totales de santé par quintile de richesse, couverture vaccinale par quintile de richesse</a:t>
                      </a:r>
                    </a:p>
                  </a:txBody>
                  <a:tcPr/>
                </a:tc>
                <a:tc>
                  <a:txBody>
                    <a:bodyPr/>
                    <a:lstStyle/>
                    <a:p>
                      <a:pPr algn="l" rtl="0"/>
                      <a:r>
                        <a:rPr lang="fr" sz="1400" b="0" i="0" u="none" baseline="0" dirty="0"/>
                        <a:t>Les enfants pauvres sont bien plus exposés aux maladies à prévention vaccinale que les enfants issus de familles plus aisées. Des dépenses de santé à la charge des ménages élevées et un appauvrissement suite à des dépenses de santé affectent également davantage les familles pauvres. La vaccination fournit une protection contre les risques financiers en réduisant les dépenses associées aux maladies à prévention vaccinale.</a:t>
                      </a:r>
                    </a:p>
                  </a:txBody>
                  <a:tcPr/>
                </a:tc>
                <a:extLst>
                  <a:ext uri="{0D108BD9-81ED-4DB2-BD59-A6C34878D82A}">
                    <a16:rowId xmlns:a16="http://schemas.microsoft.com/office/drawing/2014/main" val="1356373849"/>
                  </a:ext>
                </a:extLst>
              </a:tr>
            </a:tbl>
          </a:graphicData>
        </a:graphic>
      </p:graphicFrame>
      <p:sp>
        <p:nvSpPr>
          <p:cNvPr id="5" name="Slide Number Placeholder 4">
            <a:extLst>
              <a:ext uri="{FF2B5EF4-FFF2-40B4-BE49-F238E27FC236}">
                <a16:creationId xmlns:a16="http://schemas.microsoft.com/office/drawing/2014/main" id="{EB86234E-E7B5-49ED-9ABB-B961F5835DDE}"/>
              </a:ext>
            </a:extLst>
          </p:cNvPr>
          <p:cNvSpPr>
            <a:spLocks noGrp="1"/>
          </p:cNvSpPr>
          <p:nvPr>
            <p:ph type="sldNum" sz="quarter" idx="4"/>
          </p:nvPr>
        </p:nvSpPr>
        <p:spPr/>
        <p:txBody>
          <a:bodyPr/>
          <a:lstStyle/>
          <a:p>
            <a:pPr algn="r" rtl="0"/>
            <a:r>
              <a:rPr lang="fr" b="0" i="0" u="none" baseline="0">
                <a:solidFill>
                  <a:schemeClr val="tx2"/>
                </a:solidFill>
                <a:latin typeface="Arial"/>
                <a:cs typeface="Arial"/>
              </a:rPr>
              <a:t>www.lnct.global </a:t>
            </a:r>
            <a:r>
              <a:rPr lang="fr" b="0" i="0" u="none" baseline="0">
                <a:latin typeface="Arial"/>
                <a:cs typeface="Arial"/>
              </a:rPr>
              <a:t>| </a:t>
            </a:r>
            <a:fld id="{2459FD92-E8AB-4F86-BA9A-090210CAFD7B}" type="slidenum">
              <a:rPr>
                <a:latin typeface="Arial"/>
                <a:cs typeface="Arial"/>
              </a:rPr>
              <a:pPr/>
              <a:t>26</a:t>
            </a:fld>
            <a:endParaRPr lang="fr" dirty="0">
              <a:solidFill>
                <a:srgbClr val="E32726"/>
              </a:solidFill>
              <a:latin typeface="Arial"/>
              <a:cs typeface="Arial"/>
            </a:endParaRPr>
          </a:p>
        </p:txBody>
      </p:sp>
      <p:sp>
        <p:nvSpPr>
          <p:cNvPr id="7" name="Star: 6 Points 6">
            <a:extLst>
              <a:ext uri="{FF2B5EF4-FFF2-40B4-BE49-F238E27FC236}">
                <a16:creationId xmlns:a16="http://schemas.microsoft.com/office/drawing/2014/main" id="{86E6EA12-0F4C-4055-BD77-F1A6CFFE7FBD}"/>
              </a:ext>
            </a:extLst>
          </p:cNvPr>
          <p:cNvSpPr/>
          <p:nvPr/>
        </p:nvSpPr>
        <p:spPr>
          <a:xfrm>
            <a:off x="7345681" y="183415"/>
            <a:ext cx="1579548" cy="886742"/>
          </a:xfrm>
          <a:prstGeom prst="star6">
            <a:avLst/>
          </a:prstGeom>
          <a:solidFill>
            <a:srgbClr val="002060"/>
          </a:solidFill>
          <a:ln>
            <a:solidFill>
              <a:srgbClr val="002060"/>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rtl="0"/>
            <a:r>
              <a:rPr lang="fr" sz="1600" b="1" i="0" u="none" baseline="0" dirty="0"/>
              <a:t>Données</a:t>
            </a:r>
          </a:p>
        </p:txBody>
      </p:sp>
    </p:spTree>
    <p:extLst>
      <p:ext uri="{BB962C8B-B14F-4D97-AF65-F5344CB8AC3E}">
        <p14:creationId xmlns:p14="http://schemas.microsoft.com/office/powerpoint/2010/main" val="66176238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a:extLst>
              <a:ext uri="{FF2B5EF4-FFF2-40B4-BE49-F238E27FC236}">
                <a16:creationId xmlns:a16="http://schemas.microsoft.com/office/drawing/2014/main" id="{196835AC-3E06-43BA-9501-4A0B093D3AD7}"/>
              </a:ext>
            </a:extLst>
          </p:cNvPr>
          <p:cNvSpPr>
            <a:spLocks noGrp="1"/>
          </p:cNvSpPr>
          <p:nvPr>
            <p:ph type="title"/>
          </p:nvPr>
        </p:nvSpPr>
        <p:spPr>
          <a:xfrm>
            <a:off x="629392" y="2615897"/>
            <a:ext cx="8229600" cy="1143000"/>
          </a:xfrm>
        </p:spPr>
        <p:txBody>
          <a:bodyPr>
            <a:normAutofit fontScale="90000"/>
          </a:bodyPr>
          <a:lstStyle/>
          <a:p>
            <a:pPr algn="l" rtl="0"/>
            <a:r>
              <a:rPr lang="fr" b="0" i="0" u="none" baseline="0"/>
              <a:t>Si vos décideurs souhaitent véritablement renforcer L'EFFICACITÉ ET LA RENTABILITÉ</a:t>
            </a:r>
          </a:p>
        </p:txBody>
      </p:sp>
    </p:spTree>
    <p:extLst>
      <p:ext uri="{BB962C8B-B14F-4D97-AF65-F5344CB8AC3E}">
        <p14:creationId xmlns:p14="http://schemas.microsoft.com/office/powerpoint/2010/main" val="52146670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C9D187-EB66-4715-A5F0-0A5CC52612F3}"/>
              </a:ext>
            </a:extLst>
          </p:cNvPr>
          <p:cNvSpPr>
            <a:spLocks noGrp="1"/>
          </p:cNvSpPr>
          <p:nvPr>
            <p:ph type="title"/>
          </p:nvPr>
        </p:nvSpPr>
        <p:spPr>
          <a:xfrm>
            <a:off x="457200" y="274638"/>
            <a:ext cx="7611466" cy="1143000"/>
          </a:xfrm>
        </p:spPr>
        <p:txBody>
          <a:bodyPr>
            <a:normAutofit fontScale="90000"/>
          </a:bodyPr>
          <a:lstStyle/>
          <a:p>
            <a:pPr algn="l" rtl="0"/>
            <a:r>
              <a:rPr lang="fr" b="0" i="0" u="none" baseline="0"/>
              <a:t>La vaccination est une pratique optimale en matière de santé et permet d'atteindre de bons résultats, même s'il reste encore beaucoup à faire (1/2)</a:t>
            </a:r>
          </a:p>
        </p:txBody>
      </p:sp>
      <p:sp>
        <p:nvSpPr>
          <p:cNvPr id="3" name="Content Placeholder 2">
            <a:extLst>
              <a:ext uri="{FF2B5EF4-FFF2-40B4-BE49-F238E27FC236}">
                <a16:creationId xmlns:a16="http://schemas.microsoft.com/office/drawing/2014/main" id="{45937ECD-5327-46EF-A63B-1297DD15ABBB}"/>
              </a:ext>
            </a:extLst>
          </p:cNvPr>
          <p:cNvSpPr>
            <a:spLocks noGrp="1"/>
          </p:cNvSpPr>
          <p:nvPr>
            <p:ph idx="1"/>
          </p:nvPr>
        </p:nvSpPr>
        <p:spPr>
          <a:xfrm>
            <a:off x="457200" y="1417638"/>
            <a:ext cx="8229600" cy="4202523"/>
          </a:xfrm>
        </p:spPr>
        <p:txBody>
          <a:bodyPr>
            <a:normAutofit/>
          </a:bodyPr>
          <a:lstStyle/>
          <a:p>
            <a:pPr algn="l" rtl="0"/>
            <a:r>
              <a:rPr lang="fr" sz="1800" b="0" i="0" u="none" baseline="0" dirty="0"/>
              <a:t>La vaccination est l'une des mesures sanitaires les plus rentables. </a:t>
            </a:r>
          </a:p>
          <a:p>
            <a:endParaRPr lang="fr" sz="1800" dirty="0"/>
          </a:p>
          <a:p>
            <a:pPr algn="l" rtl="0"/>
            <a:r>
              <a:rPr lang="fr" sz="1800" b="0" i="0" u="none" baseline="0" dirty="0"/>
              <a:t>En d'autres termes, les dépenses engagées en matière de vaccination entraînent des bénéfices plus importants que si ces mêmes ressources étaient engagées pour la mise en place d'autres interventions.</a:t>
            </a:r>
          </a:p>
          <a:p>
            <a:endParaRPr lang="fr" sz="1800" dirty="0"/>
          </a:p>
          <a:p>
            <a:pPr algn="l" rtl="0"/>
            <a:r>
              <a:rPr lang="fr" sz="1800" b="0" i="0" u="none" baseline="0" dirty="0"/>
              <a:t>Par exemple, une étude menée en 2009 sur la rentabilité de l'introduction du vaccin antirotavirus dans des pays mettant en œuvre des programmes soutenus par Gavi a révélé que le coût par année de vie ajustée sur l'incapacité (DALY) serait de 43 $ entre 2008 et 2025, cette introduction étant donc particulièrement rentable.*</a:t>
            </a:r>
          </a:p>
        </p:txBody>
      </p:sp>
      <p:sp>
        <p:nvSpPr>
          <p:cNvPr id="5" name="Slide Number Placeholder 4">
            <a:extLst>
              <a:ext uri="{FF2B5EF4-FFF2-40B4-BE49-F238E27FC236}">
                <a16:creationId xmlns:a16="http://schemas.microsoft.com/office/drawing/2014/main" id="{AEC4AF49-61C6-494F-A70A-2D57AEE393DA}"/>
              </a:ext>
            </a:extLst>
          </p:cNvPr>
          <p:cNvSpPr>
            <a:spLocks noGrp="1"/>
          </p:cNvSpPr>
          <p:nvPr>
            <p:ph type="sldNum" sz="quarter" idx="4"/>
          </p:nvPr>
        </p:nvSpPr>
        <p:spPr/>
        <p:txBody>
          <a:bodyPr/>
          <a:lstStyle/>
          <a:p>
            <a:pPr algn="r" rtl="0"/>
            <a:r>
              <a:rPr lang="fr" b="0" i="0" u="none" baseline="0">
                <a:solidFill>
                  <a:schemeClr val="tx2"/>
                </a:solidFill>
                <a:latin typeface="Arial"/>
                <a:cs typeface="Arial"/>
              </a:rPr>
              <a:t>www.lnct.global </a:t>
            </a:r>
            <a:r>
              <a:rPr lang="fr" b="0" i="0" u="none" baseline="0">
                <a:latin typeface="Arial"/>
                <a:cs typeface="Arial"/>
              </a:rPr>
              <a:t>| </a:t>
            </a:r>
            <a:fld id="{2459FD92-E8AB-4F86-BA9A-090210CAFD7B}" type="slidenum">
              <a:rPr>
                <a:latin typeface="Arial"/>
                <a:cs typeface="Arial"/>
              </a:rPr>
              <a:pPr/>
              <a:t>28</a:t>
            </a:fld>
            <a:endParaRPr lang="fr" dirty="0">
              <a:solidFill>
                <a:srgbClr val="E32726"/>
              </a:solidFill>
              <a:latin typeface="Arial"/>
              <a:cs typeface="Arial"/>
            </a:endParaRPr>
          </a:p>
        </p:txBody>
      </p:sp>
      <p:sp>
        <p:nvSpPr>
          <p:cNvPr id="4" name="TextBox 3">
            <a:extLst>
              <a:ext uri="{FF2B5EF4-FFF2-40B4-BE49-F238E27FC236}">
                <a16:creationId xmlns:a16="http://schemas.microsoft.com/office/drawing/2014/main" id="{01333982-2CD0-44FF-B96D-E760D7E081FE}"/>
              </a:ext>
            </a:extLst>
          </p:cNvPr>
          <p:cNvSpPr txBox="1"/>
          <p:nvPr/>
        </p:nvSpPr>
        <p:spPr>
          <a:xfrm>
            <a:off x="457200" y="5056888"/>
            <a:ext cx="8229600" cy="646331"/>
          </a:xfrm>
          <a:prstGeom prst="rect">
            <a:avLst/>
          </a:prstGeom>
          <a:noFill/>
        </p:spPr>
        <p:txBody>
          <a:bodyPr wrap="square" rtlCol="0">
            <a:spAutoFit/>
          </a:bodyPr>
          <a:lstStyle/>
          <a:p>
            <a:r>
              <a:rPr lang="en-US" sz="1200" dirty="0"/>
              <a:t>*</a:t>
            </a:r>
            <a:r>
              <a:rPr lang="en-US" sz="1200" dirty="0" err="1"/>
              <a:t>Atherly</a:t>
            </a:r>
            <a:r>
              <a:rPr lang="en-US" sz="1200" dirty="0"/>
              <a:t> et al. Rotavirus Vaccination: Cost-Effectiveness and Impact on Child Mortality  in Developing Countries, </a:t>
            </a:r>
            <a:r>
              <a:rPr lang="en-US" sz="1200" i="1" dirty="0"/>
              <a:t>The Journal of Infectious Diseases</a:t>
            </a:r>
            <a:r>
              <a:rPr lang="en-US" sz="1200" dirty="0"/>
              <a:t>, Volume 200, Issue Supplement_1, </a:t>
            </a:r>
            <a:r>
              <a:rPr lang="pt-BR" sz="1200" dirty="0"/>
              <a:t>1er novembre 2009, pages S28–S38</a:t>
            </a:r>
            <a:r>
              <a:rPr lang="en-US" sz="1200" dirty="0"/>
              <a:t>, </a:t>
            </a:r>
            <a:r>
              <a:rPr lang="en-US" sz="1200" dirty="0">
                <a:hlinkClick r:id="rId3"/>
              </a:rPr>
              <a:t>https://doi.org/10.1086/605033</a:t>
            </a:r>
            <a:r>
              <a:rPr lang="en-US" sz="1200" dirty="0"/>
              <a:t> </a:t>
            </a:r>
          </a:p>
        </p:txBody>
      </p:sp>
      <p:sp>
        <p:nvSpPr>
          <p:cNvPr id="6" name="Star: 6 Points 5">
            <a:extLst>
              <a:ext uri="{FF2B5EF4-FFF2-40B4-BE49-F238E27FC236}">
                <a16:creationId xmlns:a16="http://schemas.microsoft.com/office/drawing/2014/main" id="{3A256296-3293-4D70-B009-E8FA05B1A2F4}"/>
              </a:ext>
            </a:extLst>
          </p:cNvPr>
          <p:cNvSpPr/>
          <p:nvPr/>
        </p:nvSpPr>
        <p:spPr>
          <a:xfrm>
            <a:off x="7760525" y="176100"/>
            <a:ext cx="1036467" cy="886742"/>
          </a:xfrm>
          <a:prstGeom prst="star6">
            <a:avLst/>
          </a:prstGeom>
          <a:ln>
            <a:solidFill>
              <a:schemeClr val="accent2"/>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rtl="0"/>
            <a:r>
              <a:rPr lang="fr" sz="900" b="1" i="0" u="none" baseline="0"/>
              <a:t>Message clé</a:t>
            </a:r>
          </a:p>
        </p:txBody>
      </p:sp>
    </p:spTree>
    <p:extLst>
      <p:ext uri="{BB962C8B-B14F-4D97-AF65-F5344CB8AC3E}">
        <p14:creationId xmlns:p14="http://schemas.microsoft.com/office/powerpoint/2010/main" val="165823997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C9D187-EB66-4715-A5F0-0A5CC52612F3}"/>
              </a:ext>
            </a:extLst>
          </p:cNvPr>
          <p:cNvSpPr>
            <a:spLocks noGrp="1"/>
          </p:cNvSpPr>
          <p:nvPr>
            <p:ph type="title"/>
          </p:nvPr>
        </p:nvSpPr>
        <p:spPr>
          <a:xfrm>
            <a:off x="457200" y="274638"/>
            <a:ext cx="7611466" cy="1143000"/>
          </a:xfrm>
        </p:spPr>
        <p:txBody>
          <a:bodyPr>
            <a:normAutofit fontScale="90000"/>
          </a:bodyPr>
          <a:lstStyle/>
          <a:p>
            <a:pPr algn="l" rtl="0"/>
            <a:r>
              <a:rPr lang="fr" b="0" i="0" u="none" baseline="0"/>
              <a:t>La vaccination est une pratique optimale en matière de santé et permet d'atteindre de bons résultats, même s'il reste encore beaucoup à faire (2/2)</a:t>
            </a:r>
          </a:p>
        </p:txBody>
      </p:sp>
      <p:sp>
        <p:nvSpPr>
          <p:cNvPr id="3" name="Content Placeholder 2">
            <a:extLst>
              <a:ext uri="{FF2B5EF4-FFF2-40B4-BE49-F238E27FC236}">
                <a16:creationId xmlns:a16="http://schemas.microsoft.com/office/drawing/2014/main" id="{45937ECD-5327-46EF-A63B-1297DD15ABBB}"/>
              </a:ext>
            </a:extLst>
          </p:cNvPr>
          <p:cNvSpPr>
            <a:spLocks noGrp="1"/>
          </p:cNvSpPr>
          <p:nvPr>
            <p:ph idx="1"/>
          </p:nvPr>
        </p:nvSpPr>
        <p:spPr>
          <a:xfrm>
            <a:off x="457200" y="1541894"/>
            <a:ext cx="8229600" cy="4202523"/>
          </a:xfrm>
        </p:spPr>
        <p:txBody>
          <a:bodyPr>
            <a:normAutofit lnSpcReduction="10000"/>
          </a:bodyPr>
          <a:lstStyle/>
          <a:p>
            <a:pPr algn="l" rtl="0"/>
            <a:r>
              <a:rPr lang="fr" sz="1900" b="0" i="0" u="none" baseline="0" dirty="0"/>
              <a:t>Avec l'arrivée de nouveaux fournisseurs et le lancement d'initiatives au niveau international visant à moduler les marchés, le prix d'un grand nombre de vaccins a chuté, les rendant encore plus efficaces.</a:t>
            </a:r>
          </a:p>
          <a:p>
            <a:pPr marL="0" indent="0" algn="l" rtl="0">
              <a:buNone/>
            </a:pPr>
            <a:endParaRPr lang="fr" sz="1900" dirty="0"/>
          </a:p>
          <a:p>
            <a:r>
              <a:rPr lang="fr" sz="1900" b="0" i="0" u="none" baseline="0" dirty="0"/>
              <a:t>Par exemple, une dose du vaccin 5 en 1 pentavalent coûtait </a:t>
            </a:r>
            <a:r>
              <a:rPr lang="fr" sz="1900" dirty="0"/>
              <a:t>3,60 dollars americains </a:t>
            </a:r>
            <a:r>
              <a:rPr lang="fr" sz="1900" b="0" i="0" u="none" baseline="0" dirty="0"/>
              <a:t>en 2005 via le service des achats de l'UNICEF. En 2017, le prix d'une dose s'élève à 0,85 $.</a:t>
            </a:r>
          </a:p>
          <a:p>
            <a:pPr marL="0" indent="0" algn="l" rtl="0">
              <a:buNone/>
            </a:pPr>
            <a:endParaRPr lang="fr" sz="1900" dirty="0"/>
          </a:p>
          <a:p>
            <a:pPr algn="l" rtl="0"/>
            <a:r>
              <a:rPr lang="fr" sz="1900" b="0" i="0" u="none" baseline="0" dirty="0"/>
              <a:t>On s'attend à une concurrence accrue et à un plus grand choix offert aux consommateurs au cours des années à venir.</a:t>
            </a:r>
          </a:p>
          <a:p>
            <a:endParaRPr lang="fr" sz="1900" dirty="0"/>
          </a:p>
          <a:p>
            <a:pPr algn="l" rtl="0"/>
            <a:r>
              <a:rPr lang="fr" sz="1900" b="0" i="0" u="none" baseline="0" dirty="0"/>
              <a:t>Les fabricants ont conclu des accords sur les prix afin de continuer à proposer des prix abordables après la transition hors du soutien de Gavi.</a:t>
            </a:r>
          </a:p>
        </p:txBody>
      </p:sp>
      <p:sp>
        <p:nvSpPr>
          <p:cNvPr id="5" name="Slide Number Placeholder 4">
            <a:extLst>
              <a:ext uri="{FF2B5EF4-FFF2-40B4-BE49-F238E27FC236}">
                <a16:creationId xmlns:a16="http://schemas.microsoft.com/office/drawing/2014/main" id="{AEC4AF49-61C6-494F-A70A-2D57AEE393DA}"/>
              </a:ext>
            </a:extLst>
          </p:cNvPr>
          <p:cNvSpPr>
            <a:spLocks noGrp="1"/>
          </p:cNvSpPr>
          <p:nvPr>
            <p:ph type="sldNum" sz="quarter" idx="4"/>
          </p:nvPr>
        </p:nvSpPr>
        <p:spPr/>
        <p:txBody>
          <a:bodyPr/>
          <a:lstStyle/>
          <a:p>
            <a:pPr algn="r" rtl="0"/>
            <a:r>
              <a:rPr lang="fr" b="0" i="0" u="none" baseline="0">
                <a:solidFill>
                  <a:schemeClr val="tx2"/>
                </a:solidFill>
                <a:latin typeface="Arial"/>
                <a:cs typeface="Arial"/>
              </a:rPr>
              <a:t>www.lnct.global </a:t>
            </a:r>
            <a:r>
              <a:rPr lang="fr" b="0" i="0" u="none" baseline="0">
                <a:latin typeface="Arial"/>
                <a:cs typeface="Arial"/>
              </a:rPr>
              <a:t>| </a:t>
            </a:r>
            <a:fld id="{2459FD92-E8AB-4F86-BA9A-090210CAFD7B}" type="slidenum">
              <a:rPr>
                <a:latin typeface="Arial"/>
                <a:cs typeface="Arial"/>
              </a:rPr>
              <a:pPr/>
              <a:t>29</a:t>
            </a:fld>
            <a:endParaRPr lang="fr" dirty="0">
              <a:solidFill>
                <a:srgbClr val="E32726"/>
              </a:solidFill>
              <a:latin typeface="Arial"/>
              <a:cs typeface="Arial"/>
            </a:endParaRPr>
          </a:p>
        </p:txBody>
      </p:sp>
      <p:sp>
        <p:nvSpPr>
          <p:cNvPr id="6" name="Star: 6 Points 5">
            <a:extLst>
              <a:ext uri="{FF2B5EF4-FFF2-40B4-BE49-F238E27FC236}">
                <a16:creationId xmlns:a16="http://schemas.microsoft.com/office/drawing/2014/main" id="{3A256296-3293-4D70-B009-E8FA05B1A2F4}"/>
              </a:ext>
            </a:extLst>
          </p:cNvPr>
          <p:cNvSpPr/>
          <p:nvPr/>
        </p:nvSpPr>
        <p:spPr>
          <a:xfrm>
            <a:off x="7760525" y="176100"/>
            <a:ext cx="1036467" cy="886742"/>
          </a:xfrm>
          <a:prstGeom prst="star6">
            <a:avLst/>
          </a:prstGeom>
          <a:ln>
            <a:solidFill>
              <a:schemeClr val="accent2"/>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rtl="0"/>
            <a:r>
              <a:rPr lang="fr" sz="900" b="1" i="0" u="none" baseline="0"/>
              <a:t>Message clé</a:t>
            </a:r>
          </a:p>
        </p:txBody>
      </p:sp>
    </p:spTree>
    <p:extLst>
      <p:ext uri="{BB962C8B-B14F-4D97-AF65-F5344CB8AC3E}">
        <p14:creationId xmlns:p14="http://schemas.microsoft.com/office/powerpoint/2010/main" val="11510281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0945" y="247232"/>
            <a:ext cx="8229600" cy="1143000"/>
          </a:xfrm>
        </p:spPr>
        <p:txBody>
          <a:bodyPr/>
          <a:lstStyle/>
          <a:p>
            <a:pPr algn="l" rtl="0"/>
            <a:r>
              <a:rPr lang="fr" b="0" i="0" u="none" baseline="0"/>
              <a:t>Pourquoi est-il important d'investir dans la vaccination ?</a:t>
            </a:r>
          </a:p>
        </p:txBody>
      </p:sp>
      <p:sp>
        <p:nvSpPr>
          <p:cNvPr id="100" name="TextBox 99">
            <a:extLst>
              <a:ext uri="{FF2B5EF4-FFF2-40B4-BE49-F238E27FC236}">
                <a16:creationId xmlns:a16="http://schemas.microsoft.com/office/drawing/2014/main" id="{E478587F-672E-43EB-87CE-495103F66784}"/>
              </a:ext>
            </a:extLst>
          </p:cNvPr>
          <p:cNvSpPr txBox="1"/>
          <p:nvPr/>
        </p:nvSpPr>
        <p:spPr>
          <a:xfrm>
            <a:off x="4395270" y="6214210"/>
            <a:ext cx="4565623" cy="369332"/>
          </a:xfrm>
          <a:prstGeom prst="rect">
            <a:avLst/>
          </a:prstGeom>
          <a:noFill/>
        </p:spPr>
        <p:txBody>
          <a:bodyPr wrap="square" rtlCol="0">
            <a:spAutoFit/>
          </a:bodyPr>
          <a:lstStyle/>
          <a:p>
            <a:pPr algn="r" rtl="0"/>
            <a:r>
              <a:rPr lang="fr" sz="900" b="0" i="0" u="none" baseline="0">
                <a:solidFill>
                  <a:prstClr val="black"/>
                </a:solidFill>
                <a:latin typeface="Calibri"/>
              </a:rPr>
              <a:t>Adapté de Palu, T. (2016). </a:t>
            </a:r>
          </a:p>
          <a:p>
            <a:pPr algn="r" rtl="0"/>
            <a:r>
              <a:rPr lang="fr" sz="900" b="0" i="0" u="none" baseline="0">
                <a:solidFill>
                  <a:prstClr val="black"/>
                </a:solidFill>
                <a:latin typeface="Calibri"/>
              </a:rPr>
              <a:t>Sustainable Immunization Through Universal Health Coverage. Réunion SAGE/Banque mondiale.</a:t>
            </a:r>
          </a:p>
        </p:txBody>
      </p:sp>
      <p:grpSp>
        <p:nvGrpSpPr>
          <p:cNvPr id="4" name="Group 3">
            <a:extLst>
              <a:ext uri="{FF2B5EF4-FFF2-40B4-BE49-F238E27FC236}">
                <a16:creationId xmlns:a16="http://schemas.microsoft.com/office/drawing/2014/main" id="{E28559BD-B490-4161-A262-804DEE31F925}"/>
              </a:ext>
            </a:extLst>
          </p:cNvPr>
          <p:cNvGrpSpPr/>
          <p:nvPr/>
        </p:nvGrpSpPr>
        <p:grpSpPr>
          <a:xfrm>
            <a:off x="451530" y="1009861"/>
            <a:ext cx="8868035" cy="5061344"/>
            <a:chOff x="430995" y="493284"/>
            <a:chExt cx="8868035" cy="5061344"/>
          </a:xfrm>
        </p:grpSpPr>
        <p:sp>
          <p:nvSpPr>
            <p:cNvPr id="97" name="TextBox 96">
              <a:extLst>
                <a:ext uri="{FF2B5EF4-FFF2-40B4-BE49-F238E27FC236}">
                  <a16:creationId xmlns:a16="http://schemas.microsoft.com/office/drawing/2014/main" id="{EA438E7A-C538-494D-8675-A167A44D6566}"/>
                </a:ext>
              </a:extLst>
            </p:cNvPr>
            <p:cNvSpPr txBox="1"/>
            <p:nvPr/>
          </p:nvSpPr>
          <p:spPr>
            <a:xfrm>
              <a:off x="517047" y="493284"/>
              <a:ext cx="4233303" cy="338554"/>
            </a:xfrm>
            <a:prstGeom prst="rect">
              <a:avLst/>
            </a:prstGeom>
            <a:noFill/>
          </p:spPr>
          <p:txBody>
            <a:bodyPr wrap="square" rtlCol="0">
              <a:spAutoFit/>
            </a:bodyPr>
            <a:lstStyle/>
            <a:p>
              <a:pPr algn="l" rtl="0"/>
              <a:r>
                <a:rPr lang="fr" sz="1600" b="0" i="0" u="none" baseline="0">
                  <a:solidFill>
                    <a:srgbClr val="4472C4">
                      <a:lumMod val="50000"/>
                    </a:srgbClr>
                  </a:solidFill>
                  <a:latin typeface="Calibri"/>
                </a:rPr>
                <a:t>Plate-forme de préparation à une pandémie</a:t>
              </a:r>
            </a:p>
          </p:txBody>
        </p:sp>
        <p:grpSp>
          <p:nvGrpSpPr>
            <p:cNvPr id="3" name="Group 2">
              <a:extLst>
                <a:ext uri="{FF2B5EF4-FFF2-40B4-BE49-F238E27FC236}">
                  <a16:creationId xmlns:a16="http://schemas.microsoft.com/office/drawing/2014/main" id="{C8AC3A3C-8039-4F53-A630-BF17C618EB44}"/>
                </a:ext>
              </a:extLst>
            </p:cNvPr>
            <p:cNvGrpSpPr/>
            <p:nvPr/>
          </p:nvGrpSpPr>
          <p:grpSpPr>
            <a:xfrm>
              <a:off x="430995" y="662561"/>
              <a:ext cx="8868035" cy="4892067"/>
              <a:chOff x="430995" y="662561"/>
              <a:chExt cx="8868035" cy="4892067"/>
            </a:xfrm>
          </p:grpSpPr>
          <p:cxnSp>
            <p:nvCxnSpPr>
              <p:cNvPr id="72" name="Connector: Elbow 71">
                <a:extLst>
                  <a:ext uri="{FF2B5EF4-FFF2-40B4-BE49-F238E27FC236}">
                    <a16:creationId xmlns:a16="http://schemas.microsoft.com/office/drawing/2014/main" id="{451427EB-09B8-4BD5-9B1F-ED5CA1215735}"/>
                  </a:ext>
                </a:extLst>
              </p:cNvPr>
              <p:cNvCxnSpPr>
                <a:cxnSpLocks/>
                <a:stCxn id="97" idx="1"/>
              </p:cNvCxnSpPr>
              <p:nvPr/>
            </p:nvCxnSpPr>
            <p:spPr>
              <a:xfrm rot="10800000" flipV="1">
                <a:off x="456537" y="662561"/>
                <a:ext cx="60511" cy="3302922"/>
              </a:xfrm>
              <a:prstGeom prst="bentConnector2">
                <a:avLst/>
              </a:prstGeom>
              <a:noFill/>
              <a:ln w="19050" cap="flat" cmpd="sng" algn="ctr">
                <a:solidFill>
                  <a:srgbClr val="4472C4">
                    <a:lumMod val="50000"/>
                  </a:srgbClr>
                </a:solidFill>
                <a:prstDash val="solid"/>
                <a:miter lim="800000"/>
              </a:ln>
              <a:effectLst/>
            </p:spPr>
          </p:cxnSp>
          <p:sp>
            <p:nvSpPr>
              <p:cNvPr id="73" name="Oval 72">
                <a:extLst>
                  <a:ext uri="{FF2B5EF4-FFF2-40B4-BE49-F238E27FC236}">
                    <a16:creationId xmlns:a16="http://schemas.microsoft.com/office/drawing/2014/main" id="{F1182C4E-E619-477A-98C1-812364E5854E}"/>
                  </a:ext>
                </a:extLst>
              </p:cNvPr>
              <p:cNvSpPr/>
              <p:nvPr/>
            </p:nvSpPr>
            <p:spPr>
              <a:xfrm>
                <a:off x="430995" y="2666795"/>
                <a:ext cx="8255805" cy="2887833"/>
              </a:xfrm>
              <a:prstGeom prst="ellipse">
                <a:avLst/>
              </a:prstGeom>
              <a:solidFill>
                <a:srgbClr val="4472C4">
                  <a:lumMod val="20000"/>
                  <a:lumOff val="80000"/>
                </a:srgbClr>
              </a:solidFill>
              <a:ln w="12700" cap="flat" cmpd="sng" algn="ctr">
                <a:solidFill>
                  <a:srgbClr val="4472C4">
                    <a:lumMod val="20000"/>
                    <a:lumOff val="80000"/>
                  </a:srgbClr>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 sz="1350" b="0" i="0" u="none" strike="noStrike" kern="0" cap="none" spc="0" normalizeH="0" baseline="0" noProof="0">
                  <a:ln>
                    <a:noFill/>
                  </a:ln>
                  <a:solidFill>
                    <a:prstClr val="white"/>
                  </a:solidFill>
                  <a:effectLst/>
                  <a:uLnTx/>
                  <a:uFillTx/>
                  <a:latin typeface="Calibri"/>
                  <a:ea typeface="+mn-ea"/>
                  <a:cs typeface="+mn-cs"/>
                </a:endParaRPr>
              </a:p>
            </p:txBody>
          </p:sp>
          <p:sp>
            <p:nvSpPr>
              <p:cNvPr id="74" name="Oval 73">
                <a:extLst>
                  <a:ext uri="{FF2B5EF4-FFF2-40B4-BE49-F238E27FC236}">
                    <a16:creationId xmlns:a16="http://schemas.microsoft.com/office/drawing/2014/main" id="{2814EF9C-82B9-4299-8F32-84CD0B247DC6}"/>
                  </a:ext>
                </a:extLst>
              </p:cNvPr>
              <p:cNvSpPr/>
              <p:nvPr/>
            </p:nvSpPr>
            <p:spPr>
              <a:xfrm>
                <a:off x="937433" y="2726072"/>
                <a:ext cx="7264375" cy="2541037"/>
              </a:xfrm>
              <a:prstGeom prst="ellipse">
                <a:avLst/>
              </a:prstGeom>
              <a:solidFill>
                <a:sysClr val="window" lastClr="FFFFFF"/>
              </a:solidFill>
              <a:ln w="12700" cap="flat" cmpd="sng" algn="ctr">
                <a:solidFill>
                  <a:srgbClr val="4472C4">
                    <a:lumMod val="20000"/>
                    <a:lumOff val="80000"/>
                  </a:srgbClr>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 sz="1350" b="0" i="0" u="none" strike="noStrike" kern="0" cap="none" spc="0" normalizeH="0" baseline="0" noProof="0">
                  <a:ln>
                    <a:noFill/>
                  </a:ln>
                  <a:solidFill>
                    <a:prstClr val="white"/>
                  </a:solidFill>
                  <a:effectLst/>
                  <a:uLnTx/>
                  <a:uFillTx/>
                  <a:latin typeface="Calibri"/>
                  <a:ea typeface="+mn-ea"/>
                  <a:cs typeface="+mn-cs"/>
                </a:endParaRPr>
              </a:p>
            </p:txBody>
          </p:sp>
          <p:sp>
            <p:nvSpPr>
              <p:cNvPr id="76" name="Oval 75">
                <a:extLst>
                  <a:ext uri="{FF2B5EF4-FFF2-40B4-BE49-F238E27FC236}">
                    <a16:creationId xmlns:a16="http://schemas.microsoft.com/office/drawing/2014/main" id="{19B6D8EF-5DA2-4062-9AD3-89D649FD859B}"/>
                  </a:ext>
                </a:extLst>
              </p:cNvPr>
              <p:cNvSpPr/>
              <p:nvPr/>
            </p:nvSpPr>
            <p:spPr>
              <a:xfrm>
                <a:off x="1244611" y="2767219"/>
                <a:ext cx="6670281" cy="2333226"/>
              </a:xfrm>
              <a:prstGeom prst="ellipse">
                <a:avLst/>
              </a:prstGeom>
              <a:solidFill>
                <a:srgbClr val="4472C4">
                  <a:lumMod val="40000"/>
                  <a:lumOff val="60000"/>
                </a:srgbClr>
              </a:solidFill>
              <a:ln w="12700" cap="flat" cmpd="sng" algn="ctr">
                <a:solidFill>
                  <a:srgbClr val="4472C4">
                    <a:lumMod val="40000"/>
                    <a:lumOff val="60000"/>
                  </a:srgbClr>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 sz="1350" b="0" i="0" u="none" strike="noStrike" kern="0" cap="none" spc="0" normalizeH="0" baseline="0" noProof="0">
                  <a:ln>
                    <a:noFill/>
                  </a:ln>
                  <a:solidFill>
                    <a:prstClr val="white"/>
                  </a:solidFill>
                  <a:effectLst/>
                  <a:uLnTx/>
                  <a:uFillTx/>
                  <a:latin typeface="Calibri"/>
                  <a:ea typeface="+mn-ea"/>
                  <a:cs typeface="+mn-cs"/>
                </a:endParaRPr>
              </a:p>
            </p:txBody>
          </p:sp>
          <p:sp>
            <p:nvSpPr>
              <p:cNvPr id="77" name="Oval 76">
                <a:extLst>
                  <a:ext uri="{FF2B5EF4-FFF2-40B4-BE49-F238E27FC236}">
                    <a16:creationId xmlns:a16="http://schemas.microsoft.com/office/drawing/2014/main" id="{79EF77D5-CE36-4E1B-AA43-B898E087E97A}"/>
                  </a:ext>
                </a:extLst>
              </p:cNvPr>
              <p:cNvSpPr/>
              <p:nvPr/>
            </p:nvSpPr>
            <p:spPr>
              <a:xfrm>
                <a:off x="1623952" y="2833672"/>
                <a:ext cx="5865654" cy="2051772"/>
              </a:xfrm>
              <a:prstGeom prst="ellipse">
                <a:avLst/>
              </a:prstGeom>
              <a:solidFill>
                <a:sysClr val="window" lastClr="FFFFFF"/>
              </a:solidFill>
              <a:ln w="12700" cap="flat" cmpd="sng" algn="ctr">
                <a:solidFill>
                  <a:srgbClr val="4472C4">
                    <a:lumMod val="40000"/>
                    <a:lumOff val="60000"/>
                  </a:srgbClr>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 sz="1350" b="0" i="0" u="none" strike="noStrike" kern="0" cap="none" spc="0" normalizeH="0" baseline="0" noProof="0">
                  <a:ln>
                    <a:noFill/>
                  </a:ln>
                  <a:solidFill>
                    <a:prstClr val="white"/>
                  </a:solidFill>
                  <a:effectLst/>
                  <a:uLnTx/>
                  <a:uFillTx/>
                  <a:latin typeface="Calibri"/>
                  <a:ea typeface="+mn-ea"/>
                  <a:cs typeface="+mn-cs"/>
                </a:endParaRPr>
              </a:p>
            </p:txBody>
          </p:sp>
          <p:sp>
            <p:nvSpPr>
              <p:cNvPr id="80" name="Oval 79">
                <a:extLst>
                  <a:ext uri="{FF2B5EF4-FFF2-40B4-BE49-F238E27FC236}">
                    <a16:creationId xmlns:a16="http://schemas.microsoft.com/office/drawing/2014/main" id="{6901C9EE-F76F-451F-AE4C-6EAB9A0FD3C4}"/>
                  </a:ext>
                </a:extLst>
              </p:cNvPr>
              <p:cNvSpPr/>
              <p:nvPr/>
            </p:nvSpPr>
            <p:spPr>
              <a:xfrm>
                <a:off x="1942550" y="2872535"/>
                <a:ext cx="5259574" cy="1839769"/>
              </a:xfrm>
              <a:prstGeom prst="ellipse">
                <a:avLst/>
              </a:prstGeom>
              <a:solidFill>
                <a:srgbClr val="4472C4">
                  <a:lumMod val="60000"/>
                  <a:lumOff val="40000"/>
                </a:srgbClr>
              </a:solidFill>
              <a:ln w="12700" cap="flat" cmpd="sng" algn="ctr">
                <a:solidFill>
                  <a:srgbClr val="4472C4">
                    <a:lumMod val="60000"/>
                    <a:lumOff val="40000"/>
                  </a:srgbClr>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 sz="1350" b="0" i="0" u="none" strike="noStrike" kern="0" cap="none" spc="0" normalizeH="0" baseline="0" noProof="0">
                  <a:ln>
                    <a:noFill/>
                  </a:ln>
                  <a:solidFill>
                    <a:prstClr val="white"/>
                  </a:solidFill>
                  <a:effectLst/>
                  <a:uLnTx/>
                  <a:uFillTx/>
                  <a:latin typeface="Calibri"/>
                  <a:ea typeface="+mn-ea"/>
                  <a:cs typeface="+mn-cs"/>
                </a:endParaRPr>
              </a:p>
            </p:txBody>
          </p:sp>
          <p:sp>
            <p:nvSpPr>
              <p:cNvPr id="81" name="Oval 80">
                <a:extLst>
                  <a:ext uri="{FF2B5EF4-FFF2-40B4-BE49-F238E27FC236}">
                    <a16:creationId xmlns:a16="http://schemas.microsoft.com/office/drawing/2014/main" id="{AEDD2029-2F11-4480-8A51-F0922F29A263}"/>
                  </a:ext>
                </a:extLst>
              </p:cNvPr>
              <p:cNvSpPr/>
              <p:nvPr/>
            </p:nvSpPr>
            <p:spPr>
              <a:xfrm>
                <a:off x="2335930" y="2934717"/>
                <a:ext cx="4480560" cy="1567274"/>
              </a:xfrm>
              <a:prstGeom prst="ellipse">
                <a:avLst/>
              </a:prstGeom>
              <a:solidFill>
                <a:sysClr val="window" lastClr="FFFFFF"/>
              </a:solidFill>
              <a:ln w="12700" cap="flat" cmpd="sng" algn="ctr">
                <a:solidFill>
                  <a:srgbClr val="4472C4">
                    <a:lumMod val="60000"/>
                    <a:lumOff val="40000"/>
                  </a:srgbClr>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 sz="1350" b="0" i="0" u="none" strike="noStrike" kern="0" cap="none" spc="0" normalizeH="0" baseline="0" noProof="0">
                  <a:ln>
                    <a:noFill/>
                  </a:ln>
                  <a:solidFill>
                    <a:prstClr val="white"/>
                  </a:solidFill>
                  <a:effectLst/>
                  <a:uLnTx/>
                  <a:uFillTx/>
                  <a:latin typeface="Calibri"/>
                  <a:ea typeface="+mn-ea"/>
                  <a:cs typeface="+mn-cs"/>
                </a:endParaRPr>
              </a:p>
            </p:txBody>
          </p:sp>
          <p:sp>
            <p:nvSpPr>
              <p:cNvPr id="83" name="Oval 82">
                <a:extLst>
                  <a:ext uri="{FF2B5EF4-FFF2-40B4-BE49-F238E27FC236}">
                    <a16:creationId xmlns:a16="http://schemas.microsoft.com/office/drawing/2014/main" id="{25534C8A-9C93-4051-9B07-3CE45FFBE051}"/>
                  </a:ext>
                </a:extLst>
              </p:cNvPr>
              <p:cNvSpPr/>
              <p:nvPr/>
            </p:nvSpPr>
            <p:spPr>
              <a:xfrm>
                <a:off x="2650255" y="2996785"/>
                <a:ext cx="3813048" cy="1333782"/>
              </a:xfrm>
              <a:prstGeom prst="ellipse">
                <a:avLst/>
              </a:prstGeom>
              <a:solidFill>
                <a:srgbClr val="4472C4"/>
              </a:solidFill>
              <a:ln w="12700" cap="flat" cmpd="sng" algn="ctr">
                <a:solidFill>
                  <a:srgbClr val="4472C4"/>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 sz="1350" b="0" i="0" u="none" strike="noStrike" kern="0" cap="none" spc="0" normalizeH="0" baseline="0" noProof="0">
                  <a:ln>
                    <a:noFill/>
                  </a:ln>
                  <a:solidFill>
                    <a:prstClr val="white"/>
                  </a:solidFill>
                  <a:effectLst/>
                  <a:uLnTx/>
                  <a:uFillTx/>
                  <a:latin typeface="Calibri"/>
                  <a:ea typeface="+mn-ea"/>
                  <a:cs typeface="+mn-cs"/>
                </a:endParaRPr>
              </a:p>
            </p:txBody>
          </p:sp>
          <p:sp>
            <p:nvSpPr>
              <p:cNvPr id="84" name="Oval 83">
                <a:extLst>
                  <a:ext uri="{FF2B5EF4-FFF2-40B4-BE49-F238E27FC236}">
                    <a16:creationId xmlns:a16="http://schemas.microsoft.com/office/drawing/2014/main" id="{2C1D085B-111C-4E98-BBBA-A1376448EECC}"/>
                  </a:ext>
                </a:extLst>
              </p:cNvPr>
              <p:cNvSpPr/>
              <p:nvPr/>
            </p:nvSpPr>
            <p:spPr>
              <a:xfrm>
                <a:off x="3179464" y="3063839"/>
                <a:ext cx="2772918" cy="1064852"/>
              </a:xfrm>
              <a:prstGeom prst="ellipse">
                <a:avLst/>
              </a:prstGeom>
              <a:solidFill>
                <a:sysClr val="window" lastClr="FFFFFF"/>
              </a:solidFill>
              <a:ln w="12700" cap="flat" cmpd="sng" algn="ctr">
                <a:solidFill>
                  <a:srgbClr val="4472C4"/>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 sz="1350" b="0" i="0" u="none" strike="noStrike" kern="0" cap="none" spc="0" normalizeH="0" baseline="0" noProof="0">
                  <a:ln>
                    <a:noFill/>
                  </a:ln>
                  <a:solidFill>
                    <a:prstClr val="white"/>
                  </a:solidFill>
                  <a:effectLst/>
                  <a:uLnTx/>
                  <a:uFillTx/>
                  <a:latin typeface="Calibri"/>
                  <a:ea typeface="+mn-ea"/>
                  <a:cs typeface="+mn-cs"/>
                </a:endParaRPr>
              </a:p>
            </p:txBody>
          </p:sp>
          <p:cxnSp>
            <p:nvCxnSpPr>
              <p:cNvPr id="85" name="Connector: Elbow 84">
                <a:extLst>
                  <a:ext uri="{FF2B5EF4-FFF2-40B4-BE49-F238E27FC236}">
                    <a16:creationId xmlns:a16="http://schemas.microsoft.com/office/drawing/2014/main" id="{602FF6F4-247F-49E7-AE91-45F0BE7A2D5F}"/>
                  </a:ext>
                </a:extLst>
              </p:cNvPr>
              <p:cNvCxnSpPr>
                <a:cxnSpLocks/>
                <a:stCxn id="94" idx="1"/>
              </p:cNvCxnSpPr>
              <p:nvPr/>
            </p:nvCxnSpPr>
            <p:spPr>
              <a:xfrm rot="10800000" flipV="1">
                <a:off x="5602053" y="1627496"/>
                <a:ext cx="191476" cy="1929990"/>
              </a:xfrm>
              <a:prstGeom prst="bentConnector2">
                <a:avLst/>
              </a:prstGeom>
              <a:noFill/>
              <a:ln w="19050" cap="flat" cmpd="sng" algn="ctr">
                <a:solidFill>
                  <a:srgbClr val="4472C4">
                    <a:lumMod val="50000"/>
                  </a:srgbClr>
                </a:solidFill>
                <a:prstDash val="solid"/>
                <a:miter lim="800000"/>
              </a:ln>
              <a:effectLst/>
            </p:spPr>
          </p:cxnSp>
          <p:sp>
            <p:nvSpPr>
              <p:cNvPr id="86" name="Oval 85">
                <a:extLst>
                  <a:ext uri="{FF2B5EF4-FFF2-40B4-BE49-F238E27FC236}">
                    <a16:creationId xmlns:a16="http://schemas.microsoft.com/office/drawing/2014/main" id="{B1620885-999B-48CB-AD2E-EECD51136B07}"/>
                  </a:ext>
                </a:extLst>
              </p:cNvPr>
              <p:cNvSpPr/>
              <p:nvPr/>
            </p:nvSpPr>
            <p:spPr>
              <a:xfrm>
                <a:off x="3482359" y="3106930"/>
                <a:ext cx="2148840" cy="847944"/>
              </a:xfrm>
              <a:prstGeom prst="ellipse">
                <a:avLst/>
              </a:prstGeom>
              <a:solidFill>
                <a:srgbClr val="4472C4">
                  <a:lumMod val="75000"/>
                </a:srgbClr>
              </a:solidFill>
              <a:ln w="12700" cap="flat" cmpd="sng" algn="ctr">
                <a:solidFill>
                  <a:srgbClr val="4472C4">
                    <a:lumMod val="75000"/>
                  </a:srgbClr>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 sz="1350" b="0" i="0" u="none" strike="noStrike" kern="0" cap="none" spc="0" normalizeH="0" baseline="0" noProof="0">
                  <a:ln>
                    <a:noFill/>
                  </a:ln>
                  <a:solidFill>
                    <a:prstClr val="white"/>
                  </a:solidFill>
                  <a:effectLst/>
                  <a:uLnTx/>
                  <a:uFillTx/>
                  <a:latin typeface="Calibri"/>
                  <a:ea typeface="+mn-ea"/>
                  <a:cs typeface="+mn-cs"/>
                </a:endParaRPr>
              </a:p>
            </p:txBody>
          </p:sp>
          <p:sp>
            <p:nvSpPr>
              <p:cNvPr id="87" name="Oval 86">
                <a:extLst>
                  <a:ext uri="{FF2B5EF4-FFF2-40B4-BE49-F238E27FC236}">
                    <a16:creationId xmlns:a16="http://schemas.microsoft.com/office/drawing/2014/main" id="{BD49D715-3DAB-45E4-8A17-5AB1D1519E44}"/>
                  </a:ext>
                </a:extLst>
              </p:cNvPr>
              <p:cNvSpPr/>
              <p:nvPr/>
            </p:nvSpPr>
            <p:spPr>
              <a:xfrm>
                <a:off x="3817258" y="3153712"/>
                <a:ext cx="1479042" cy="550926"/>
              </a:xfrm>
              <a:prstGeom prst="ellipse">
                <a:avLst/>
              </a:prstGeom>
              <a:solidFill>
                <a:sysClr val="window" lastClr="FFFFFF"/>
              </a:solidFill>
              <a:ln w="12700" cap="flat" cmpd="sng" algn="ctr">
                <a:solidFill>
                  <a:srgbClr val="4472C4">
                    <a:lumMod val="75000"/>
                  </a:srgbClr>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 sz="1350" b="0" i="0" u="none" strike="noStrike" kern="0" cap="none" spc="0" normalizeH="0" baseline="0" noProof="0">
                  <a:ln>
                    <a:noFill/>
                  </a:ln>
                  <a:solidFill>
                    <a:prstClr val="white"/>
                  </a:solidFill>
                  <a:effectLst/>
                  <a:uLnTx/>
                  <a:uFillTx/>
                  <a:latin typeface="Calibri"/>
                  <a:ea typeface="+mn-ea"/>
                  <a:cs typeface="+mn-cs"/>
                </a:endParaRPr>
              </a:p>
            </p:txBody>
          </p:sp>
          <p:grpSp>
            <p:nvGrpSpPr>
              <p:cNvPr id="88" name="Group 87">
                <a:extLst>
                  <a:ext uri="{FF2B5EF4-FFF2-40B4-BE49-F238E27FC236}">
                    <a16:creationId xmlns:a16="http://schemas.microsoft.com/office/drawing/2014/main" id="{3A8C8DBD-3A4A-462D-8CF5-C3015D3BCC75}"/>
                  </a:ext>
                </a:extLst>
              </p:cNvPr>
              <p:cNvGrpSpPr/>
              <p:nvPr/>
            </p:nvGrpSpPr>
            <p:grpSpPr>
              <a:xfrm>
                <a:off x="4080148" y="2307258"/>
                <a:ext cx="953262" cy="1223645"/>
                <a:chOff x="5550408" y="2099226"/>
                <a:chExt cx="1271016" cy="1631526"/>
              </a:xfrm>
            </p:grpSpPr>
            <p:sp>
              <p:nvSpPr>
                <p:cNvPr id="89" name="Oval 88">
                  <a:extLst>
                    <a:ext uri="{FF2B5EF4-FFF2-40B4-BE49-F238E27FC236}">
                      <a16:creationId xmlns:a16="http://schemas.microsoft.com/office/drawing/2014/main" id="{F89E0C56-83FB-430D-9A8E-1DFF16E5A98C}"/>
                    </a:ext>
                  </a:extLst>
                </p:cNvPr>
                <p:cNvSpPr/>
                <p:nvPr/>
              </p:nvSpPr>
              <p:spPr>
                <a:xfrm>
                  <a:off x="5550408" y="3300984"/>
                  <a:ext cx="1271016" cy="429768"/>
                </a:xfrm>
                <a:prstGeom prst="ellipse">
                  <a:avLst/>
                </a:prstGeom>
                <a:solidFill>
                  <a:srgbClr val="4472C4">
                    <a:lumMod val="50000"/>
                  </a:srgbClr>
                </a:solidFill>
                <a:ln w="12700" cap="flat" cmpd="sng" algn="ctr">
                  <a:solidFill>
                    <a:srgbClr val="4472C4">
                      <a:lumMod val="50000"/>
                    </a:srgbClr>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 sz="1350" b="0" i="0" u="none" strike="noStrike" kern="0" cap="none" spc="0" normalizeH="0" baseline="0" noProof="0">
                    <a:ln>
                      <a:noFill/>
                    </a:ln>
                    <a:solidFill>
                      <a:prstClr val="white"/>
                    </a:solidFill>
                    <a:effectLst/>
                    <a:uLnTx/>
                    <a:uFillTx/>
                    <a:latin typeface="Calibri"/>
                    <a:ea typeface="+mn-ea"/>
                    <a:cs typeface="+mn-cs"/>
                  </a:endParaRPr>
                </a:p>
              </p:txBody>
            </p:sp>
            <p:sp>
              <p:nvSpPr>
                <p:cNvPr id="90" name="Freeform: Shape 89">
                  <a:extLst>
                    <a:ext uri="{FF2B5EF4-FFF2-40B4-BE49-F238E27FC236}">
                      <a16:creationId xmlns:a16="http://schemas.microsoft.com/office/drawing/2014/main" id="{32916E2B-D9B9-4DB6-A2C5-F0F7E10268BE}"/>
                    </a:ext>
                  </a:extLst>
                </p:cNvPr>
                <p:cNvSpPr/>
                <p:nvPr/>
              </p:nvSpPr>
              <p:spPr>
                <a:xfrm>
                  <a:off x="5734514" y="2777693"/>
                  <a:ext cx="902801" cy="655882"/>
                </a:xfrm>
                <a:custGeom>
                  <a:avLst/>
                  <a:gdLst>
                    <a:gd name="connsiteX0" fmla="*/ 451401 w 902801"/>
                    <a:gd name="connsiteY0" fmla="*/ 0 h 655882"/>
                    <a:gd name="connsiteX1" fmla="*/ 691091 w 902801"/>
                    <a:gd name="connsiteY1" fmla="*/ 14744 h 655882"/>
                    <a:gd name="connsiteX2" fmla="*/ 808392 w 902801"/>
                    <a:gd name="connsiteY2" fmla="*/ 37687 h 655882"/>
                    <a:gd name="connsiteX3" fmla="*/ 715762 w 902801"/>
                    <a:gd name="connsiteY3" fmla="*/ 106766 h 655882"/>
                    <a:gd name="connsiteX4" fmla="*/ 674339 w 902801"/>
                    <a:gd name="connsiteY4" fmla="*/ 152161 h 655882"/>
                    <a:gd name="connsiteX5" fmla="*/ 673141 w 902801"/>
                    <a:gd name="connsiteY5" fmla="*/ 154095 h 655882"/>
                    <a:gd name="connsiteX6" fmla="*/ 611512 w 902801"/>
                    <a:gd name="connsiteY6" fmla="*/ 200292 h 655882"/>
                    <a:gd name="connsiteX7" fmla="*/ 548169 w 902801"/>
                    <a:gd name="connsiteY7" fmla="*/ 327941 h 655882"/>
                    <a:gd name="connsiteX8" fmla="*/ 784250 w 902801"/>
                    <a:gd name="connsiteY8" fmla="*/ 559831 h 655882"/>
                    <a:gd name="connsiteX9" fmla="*/ 902801 w 902801"/>
                    <a:gd name="connsiteY9" fmla="*/ 599626 h 655882"/>
                    <a:gd name="connsiteX10" fmla="*/ 902062 w 902801"/>
                    <a:gd name="connsiteY10" fmla="*/ 599875 h 655882"/>
                    <a:gd name="connsiteX11" fmla="*/ 451401 w 902801"/>
                    <a:gd name="connsiteY11" fmla="*/ 655882 h 655882"/>
                    <a:gd name="connsiteX12" fmla="*/ 741 w 902801"/>
                    <a:gd name="connsiteY12" fmla="*/ 599875 h 655882"/>
                    <a:gd name="connsiteX13" fmla="*/ 0 w 902801"/>
                    <a:gd name="connsiteY13" fmla="*/ 599626 h 655882"/>
                    <a:gd name="connsiteX14" fmla="*/ 118551 w 902801"/>
                    <a:gd name="connsiteY14" fmla="*/ 559831 h 655882"/>
                    <a:gd name="connsiteX15" fmla="*/ 354632 w 902801"/>
                    <a:gd name="connsiteY15" fmla="*/ 327941 h 655882"/>
                    <a:gd name="connsiteX16" fmla="*/ 291291 w 902801"/>
                    <a:gd name="connsiteY16" fmla="*/ 200292 h 655882"/>
                    <a:gd name="connsiteX17" fmla="*/ 264648 w 902801"/>
                    <a:gd name="connsiteY17" fmla="*/ 180321 h 655882"/>
                    <a:gd name="connsiteX18" fmla="*/ 244875 w 902801"/>
                    <a:gd name="connsiteY18" fmla="*/ 148399 h 655882"/>
                    <a:gd name="connsiteX19" fmla="*/ 203452 w 902801"/>
                    <a:gd name="connsiteY19" fmla="*/ 103003 h 655882"/>
                    <a:gd name="connsiteX20" fmla="*/ 111408 w 902801"/>
                    <a:gd name="connsiteY20" fmla="*/ 34362 h 655882"/>
                    <a:gd name="connsiteX21" fmla="*/ 211712 w 902801"/>
                    <a:gd name="connsiteY21" fmla="*/ 14744 h 655882"/>
                    <a:gd name="connsiteX22" fmla="*/ 451401 w 902801"/>
                    <a:gd name="connsiteY22" fmla="*/ 0 h 6558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902801" h="655882">
                      <a:moveTo>
                        <a:pt x="451401" y="0"/>
                      </a:moveTo>
                      <a:cubicBezTo>
                        <a:pt x="534869" y="0"/>
                        <a:pt x="615374" y="5162"/>
                        <a:pt x="691091" y="14744"/>
                      </a:cubicBezTo>
                      <a:lnTo>
                        <a:pt x="808392" y="37687"/>
                      </a:lnTo>
                      <a:lnTo>
                        <a:pt x="715762" y="106766"/>
                      </a:lnTo>
                      <a:cubicBezTo>
                        <a:pt x="699773" y="121945"/>
                        <a:pt x="685886" y="137152"/>
                        <a:pt x="674339" y="152161"/>
                      </a:cubicBezTo>
                      <a:lnTo>
                        <a:pt x="673141" y="154095"/>
                      </a:lnTo>
                      <a:lnTo>
                        <a:pt x="611512" y="200292"/>
                      </a:lnTo>
                      <a:cubicBezTo>
                        <a:pt x="570724" y="239526"/>
                        <a:pt x="548169" y="282662"/>
                        <a:pt x="548169" y="327941"/>
                      </a:cubicBezTo>
                      <a:cubicBezTo>
                        <a:pt x="548169" y="418500"/>
                        <a:pt x="638388" y="500485"/>
                        <a:pt x="784250" y="559831"/>
                      </a:cubicBezTo>
                      <a:lnTo>
                        <a:pt x="902801" y="599626"/>
                      </a:lnTo>
                      <a:lnTo>
                        <a:pt x="902062" y="599875"/>
                      </a:lnTo>
                      <a:cubicBezTo>
                        <a:pt x="773418" y="635235"/>
                        <a:pt x="618337" y="655882"/>
                        <a:pt x="451401" y="655882"/>
                      </a:cubicBezTo>
                      <a:cubicBezTo>
                        <a:pt x="284466" y="655882"/>
                        <a:pt x="129385" y="635235"/>
                        <a:pt x="741" y="599875"/>
                      </a:cubicBezTo>
                      <a:lnTo>
                        <a:pt x="0" y="599626"/>
                      </a:lnTo>
                      <a:lnTo>
                        <a:pt x="118551" y="559831"/>
                      </a:lnTo>
                      <a:cubicBezTo>
                        <a:pt x="264416" y="500485"/>
                        <a:pt x="354632" y="418500"/>
                        <a:pt x="354632" y="327941"/>
                      </a:cubicBezTo>
                      <a:cubicBezTo>
                        <a:pt x="354632" y="282662"/>
                        <a:pt x="332078" y="239526"/>
                        <a:pt x="291291" y="200292"/>
                      </a:cubicBezTo>
                      <a:lnTo>
                        <a:pt x="264648" y="180321"/>
                      </a:lnTo>
                      <a:lnTo>
                        <a:pt x="244875" y="148399"/>
                      </a:lnTo>
                      <a:cubicBezTo>
                        <a:pt x="233327" y="133389"/>
                        <a:pt x="219441" y="118182"/>
                        <a:pt x="203452" y="103003"/>
                      </a:cubicBezTo>
                      <a:lnTo>
                        <a:pt x="111408" y="34362"/>
                      </a:lnTo>
                      <a:lnTo>
                        <a:pt x="211712" y="14744"/>
                      </a:lnTo>
                      <a:cubicBezTo>
                        <a:pt x="287430" y="5162"/>
                        <a:pt x="367934" y="0"/>
                        <a:pt x="451401" y="0"/>
                      </a:cubicBezTo>
                      <a:close/>
                    </a:path>
                  </a:pathLst>
                </a:custGeom>
                <a:solidFill>
                  <a:srgbClr val="4472C4">
                    <a:lumMod val="50000"/>
                  </a:srgbClr>
                </a:solidFill>
                <a:ln w="12700" cap="flat" cmpd="sng" algn="ctr">
                  <a:solidFill>
                    <a:srgbClr val="4472C4">
                      <a:lumMod val="50000"/>
                    </a:srgbClr>
                  </a:solidFill>
                  <a:prstDash val="solid"/>
                  <a:miter lim="800000"/>
                </a:ln>
                <a:effectLst/>
              </p:spPr>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 sz="1350" b="0" i="0" u="none" strike="noStrike" kern="0" cap="none" spc="0" normalizeH="0" baseline="0" noProof="0" dirty="0">
                    <a:ln>
                      <a:noFill/>
                    </a:ln>
                    <a:solidFill>
                      <a:prstClr val="white"/>
                    </a:solidFill>
                    <a:effectLst/>
                    <a:uLnTx/>
                    <a:uFillTx/>
                    <a:latin typeface="Calibri"/>
                    <a:ea typeface="+mn-ea"/>
                    <a:cs typeface="+mn-cs"/>
                  </a:endParaRPr>
                </a:p>
              </p:txBody>
            </p:sp>
            <p:sp>
              <p:nvSpPr>
                <p:cNvPr id="91" name="Oval 90">
                  <a:extLst>
                    <a:ext uri="{FF2B5EF4-FFF2-40B4-BE49-F238E27FC236}">
                      <a16:creationId xmlns:a16="http://schemas.microsoft.com/office/drawing/2014/main" id="{6F454860-CF97-4E0B-8166-126C849EB2FD}"/>
                    </a:ext>
                  </a:extLst>
                </p:cNvPr>
                <p:cNvSpPr/>
                <p:nvPr/>
              </p:nvSpPr>
              <p:spPr>
                <a:xfrm>
                  <a:off x="5734515" y="2099226"/>
                  <a:ext cx="902801" cy="892956"/>
                </a:xfrm>
                <a:prstGeom prst="ellipse">
                  <a:avLst/>
                </a:prstGeom>
                <a:solidFill>
                  <a:srgbClr val="4472C4">
                    <a:lumMod val="50000"/>
                  </a:srgbClr>
                </a:solidFill>
                <a:ln w="12700" cap="flat" cmpd="sng" algn="ctr">
                  <a:solidFill>
                    <a:srgbClr val="4472C4">
                      <a:lumMod val="50000"/>
                    </a:srgbClr>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 sz="1350" b="0" i="0" u="none" strike="noStrike" kern="0" cap="none" spc="0" normalizeH="0" baseline="0" noProof="0">
                    <a:ln>
                      <a:noFill/>
                    </a:ln>
                    <a:solidFill>
                      <a:prstClr val="white"/>
                    </a:solidFill>
                    <a:effectLst/>
                    <a:uLnTx/>
                    <a:uFillTx/>
                    <a:latin typeface="Calibri"/>
                    <a:ea typeface="+mn-ea"/>
                    <a:cs typeface="+mn-cs"/>
                  </a:endParaRPr>
                </a:p>
              </p:txBody>
            </p:sp>
          </p:grpSp>
          <p:pic>
            <p:nvPicPr>
              <p:cNvPr id="92" name="Graphic 91">
                <a:extLst>
                  <a:ext uri="{FF2B5EF4-FFF2-40B4-BE49-F238E27FC236}">
                    <a16:creationId xmlns:a16="http://schemas.microsoft.com/office/drawing/2014/main" id="{0C007537-8714-4A62-88BA-DD3A836C78AD}"/>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4381498" y="2398068"/>
                <a:ext cx="368853" cy="432054"/>
              </a:xfrm>
              <a:prstGeom prst="rect">
                <a:avLst/>
              </a:prstGeom>
            </p:spPr>
          </p:pic>
          <p:sp>
            <p:nvSpPr>
              <p:cNvPr id="93" name="TextBox 92">
                <a:extLst>
                  <a:ext uri="{FF2B5EF4-FFF2-40B4-BE49-F238E27FC236}">
                    <a16:creationId xmlns:a16="http://schemas.microsoft.com/office/drawing/2014/main" id="{DB6E651C-A616-42E8-AF68-7D0496F98F6B}"/>
                  </a:ext>
                </a:extLst>
              </p:cNvPr>
              <p:cNvSpPr txBox="1"/>
              <p:nvPr/>
            </p:nvSpPr>
            <p:spPr>
              <a:xfrm>
                <a:off x="5182336" y="904197"/>
                <a:ext cx="3500128" cy="338554"/>
              </a:xfrm>
              <a:prstGeom prst="rect">
                <a:avLst/>
              </a:prstGeom>
              <a:noFill/>
            </p:spPr>
            <p:txBody>
              <a:bodyPr wrap="square" rtlCol="0">
                <a:spAutoFit/>
              </a:bodyPr>
              <a:lstStyle/>
              <a:p>
                <a:pPr algn="l" rtl="0"/>
                <a:r>
                  <a:rPr lang="fr" sz="1600" b="0" i="0" u="none" baseline="0">
                    <a:solidFill>
                      <a:srgbClr val="4472C4">
                        <a:lumMod val="50000"/>
                      </a:srgbClr>
                    </a:solidFill>
                    <a:latin typeface="Calibri"/>
                  </a:rPr>
                  <a:t>Point d'entrée pour les prestations de services de santé</a:t>
                </a:r>
              </a:p>
            </p:txBody>
          </p:sp>
          <p:sp>
            <p:nvSpPr>
              <p:cNvPr id="94" name="TextBox 93">
                <a:extLst>
                  <a:ext uri="{FF2B5EF4-FFF2-40B4-BE49-F238E27FC236}">
                    <a16:creationId xmlns:a16="http://schemas.microsoft.com/office/drawing/2014/main" id="{2E22D186-4369-45C1-9507-7BFBE4D1C401}"/>
                  </a:ext>
                </a:extLst>
              </p:cNvPr>
              <p:cNvSpPr txBox="1"/>
              <p:nvPr/>
            </p:nvSpPr>
            <p:spPr>
              <a:xfrm>
                <a:off x="5793529" y="1458219"/>
                <a:ext cx="3505501" cy="338554"/>
              </a:xfrm>
              <a:prstGeom prst="rect">
                <a:avLst/>
              </a:prstGeom>
              <a:noFill/>
            </p:spPr>
            <p:txBody>
              <a:bodyPr wrap="square" rtlCol="0">
                <a:spAutoFit/>
              </a:bodyPr>
              <a:lstStyle/>
              <a:p>
                <a:pPr algn="l" rtl="0"/>
                <a:r>
                  <a:rPr lang="fr" sz="1600" b="0" i="0" u="none" baseline="0">
                    <a:solidFill>
                      <a:srgbClr val="4472C4">
                        <a:lumMod val="50000"/>
                      </a:srgbClr>
                    </a:solidFill>
                    <a:latin typeface="Calibri"/>
                  </a:rPr>
                  <a:t>Amélioration de la santé, réduction de la mortalité</a:t>
                </a:r>
              </a:p>
            </p:txBody>
          </p:sp>
          <p:sp>
            <p:nvSpPr>
              <p:cNvPr id="95" name="TextBox 94">
                <a:extLst>
                  <a:ext uri="{FF2B5EF4-FFF2-40B4-BE49-F238E27FC236}">
                    <a16:creationId xmlns:a16="http://schemas.microsoft.com/office/drawing/2014/main" id="{082E6C5D-9B1A-400E-AB65-DAA048DC5378}"/>
                  </a:ext>
                </a:extLst>
              </p:cNvPr>
              <p:cNvSpPr txBox="1"/>
              <p:nvPr/>
            </p:nvSpPr>
            <p:spPr>
              <a:xfrm>
                <a:off x="6511169" y="2047039"/>
                <a:ext cx="1961928" cy="338554"/>
              </a:xfrm>
              <a:prstGeom prst="rect">
                <a:avLst/>
              </a:prstGeom>
              <a:noFill/>
            </p:spPr>
            <p:txBody>
              <a:bodyPr wrap="square" rtlCol="0">
                <a:spAutoFit/>
              </a:bodyPr>
              <a:lstStyle/>
              <a:p>
                <a:pPr algn="l" rtl="0"/>
                <a:r>
                  <a:rPr lang="fr" sz="1600" b="0" i="0" u="none" baseline="0">
                    <a:solidFill>
                      <a:srgbClr val="4472C4">
                        <a:lumMod val="50000"/>
                      </a:srgbClr>
                    </a:solidFill>
                    <a:latin typeface="Calibri"/>
                  </a:rPr>
                  <a:t>Pratique optimale en matière de santé</a:t>
                </a:r>
              </a:p>
            </p:txBody>
          </p:sp>
          <p:sp>
            <p:nvSpPr>
              <p:cNvPr id="96" name="TextBox 95">
                <a:extLst>
                  <a:ext uri="{FF2B5EF4-FFF2-40B4-BE49-F238E27FC236}">
                    <a16:creationId xmlns:a16="http://schemas.microsoft.com/office/drawing/2014/main" id="{F4A657D5-F019-488B-B138-B9156ECF6E58}"/>
                  </a:ext>
                </a:extLst>
              </p:cNvPr>
              <p:cNvSpPr txBox="1"/>
              <p:nvPr/>
            </p:nvSpPr>
            <p:spPr>
              <a:xfrm>
                <a:off x="7346653" y="2623802"/>
                <a:ext cx="1404305" cy="584775"/>
              </a:xfrm>
              <a:prstGeom prst="rect">
                <a:avLst/>
              </a:prstGeom>
              <a:noFill/>
            </p:spPr>
            <p:txBody>
              <a:bodyPr wrap="square" rtlCol="0">
                <a:spAutoFit/>
              </a:bodyPr>
              <a:lstStyle/>
              <a:p>
                <a:pPr algn="l" rtl="0"/>
                <a:r>
                  <a:rPr lang="fr" sz="1600" b="0" i="0" u="none" baseline="0">
                    <a:solidFill>
                      <a:srgbClr val="4472C4">
                        <a:lumMod val="50000"/>
                      </a:srgbClr>
                    </a:solidFill>
                    <a:latin typeface="Calibri"/>
                  </a:rPr>
                  <a:t>Intervention favorable aux pauvres</a:t>
                </a:r>
              </a:p>
            </p:txBody>
          </p:sp>
          <p:sp>
            <p:nvSpPr>
              <p:cNvPr id="98" name="TextBox 97">
                <a:extLst>
                  <a:ext uri="{FF2B5EF4-FFF2-40B4-BE49-F238E27FC236}">
                    <a16:creationId xmlns:a16="http://schemas.microsoft.com/office/drawing/2014/main" id="{C917DEE8-2613-431D-A6F3-5AEDC15A5E56}"/>
                  </a:ext>
                </a:extLst>
              </p:cNvPr>
              <p:cNvSpPr txBox="1"/>
              <p:nvPr/>
            </p:nvSpPr>
            <p:spPr>
              <a:xfrm>
                <a:off x="1099737" y="980719"/>
                <a:ext cx="3650613" cy="338554"/>
              </a:xfrm>
              <a:prstGeom prst="rect">
                <a:avLst/>
              </a:prstGeom>
              <a:noFill/>
            </p:spPr>
            <p:txBody>
              <a:bodyPr wrap="square" rtlCol="0">
                <a:spAutoFit/>
              </a:bodyPr>
              <a:lstStyle/>
              <a:p>
                <a:pPr algn="l" rtl="0"/>
                <a:r>
                  <a:rPr lang="fr" sz="1600" b="0" i="0" u="none" baseline="0">
                    <a:solidFill>
                      <a:srgbClr val="4472C4">
                        <a:lumMod val="50000"/>
                      </a:srgbClr>
                    </a:solidFill>
                    <a:latin typeface="Calibri"/>
                  </a:rPr>
                  <a:t>Réduction du poids pesant sur le système de santé</a:t>
                </a:r>
              </a:p>
            </p:txBody>
          </p:sp>
          <p:cxnSp>
            <p:nvCxnSpPr>
              <p:cNvPr id="99" name="Connector: Elbow 98">
                <a:extLst>
                  <a:ext uri="{FF2B5EF4-FFF2-40B4-BE49-F238E27FC236}">
                    <a16:creationId xmlns:a16="http://schemas.microsoft.com/office/drawing/2014/main" id="{CC3A303C-6451-435F-84E0-87FEEAC725B5}"/>
                  </a:ext>
                </a:extLst>
              </p:cNvPr>
              <p:cNvCxnSpPr>
                <a:cxnSpLocks/>
              </p:cNvCxnSpPr>
              <p:nvPr/>
            </p:nvCxnSpPr>
            <p:spPr>
              <a:xfrm rot="10800000" flipV="1">
                <a:off x="5071752" y="1100382"/>
                <a:ext cx="152611" cy="1577340"/>
              </a:xfrm>
              <a:prstGeom prst="bentConnector2">
                <a:avLst/>
              </a:prstGeom>
              <a:noFill/>
              <a:ln w="19050" cap="flat" cmpd="sng" algn="ctr">
                <a:solidFill>
                  <a:srgbClr val="4472C4">
                    <a:lumMod val="50000"/>
                  </a:srgbClr>
                </a:solidFill>
                <a:prstDash val="solid"/>
                <a:miter lim="800000"/>
              </a:ln>
              <a:effectLst/>
            </p:spPr>
          </p:cxnSp>
          <p:sp>
            <p:nvSpPr>
              <p:cNvPr id="102" name="TextBox 101">
                <a:extLst>
                  <a:ext uri="{FF2B5EF4-FFF2-40B4-BE49-F238E27FC236}">
                    <a16:creationId xmlns:a16="http://schemas.microsoft.com/office/drawing/2014/main" id="{64B22CA2-4526-45B1-BC95-1CAE98017E2D}"/>
                  </a:ext>
                </a:extLst>
              </p:cNvPr>
              <p:cNvSpPr txBox="1"/>
              <p:nvPr/>
            </p:nvSpPr>
            <p:spPr>
              <a:xfrm>
                <a:off x="1772431" y="1385057"/>
                <a:ext cx="2522707" cy="338554"/>
              </a:xfrm>
              <a:prstGeom prst="rect">
                <a:avLst/>
              </a:prstGeom>
              <a:noFill/>
            </p:spPr>
            <p:txBody>
              <a:bodyPr wrap="square" rtlCol="0">
                <a:spAutoFit/>
              </a:bodyPr>
              <a:lstStyle/>
              <a:p>
                <a:pPr algn="l" rtl="0"/>
                <a:r>
                  <a:rPr lang="fr" sz="1600" b="0" i="0" u="none" baseline="0">
                    <a:solidFill>
                      <a:srgbClr val="4472C4">
                        <a:lumMod val="50000"/>
                      </a:srgbClr>
                    </a:solidFill>
                    <a:latin typeface="Calibri"/>
                  </a:rPr>
                  <a:t>Gains de productivité</a:t>
                </a:r>
              </a:p>
            </p:txBody>
          </p:sp>
          <p:sp>
            <p:nvSpPr>
              <p:cNvPr id="104" name="TextBox 103">
                <a:extLst>
                  <a:ext uri="{FF2B5EF4-FFF2-40B4-BE49-F238E27FC236}">
                    <a16:creationId xmlns:a16="http://schemas.microsoft.com/office/drawing/2014/main" id="{0D31F766-5686-4B83-9DFF-E4AA623B22EC}"/>
                  </a:ext>
                </a:extLst>
              </p:cNvPr>
              <p:cNvSpPr txBox="1"/>
              <p:nvPr/>
            </p:nvSpPr>
            <p:spPr>
              <a:xfrm>
                <a:off x="2363578" y="1792832"/>
                <a:ext cx="3165306" cy="584775"/>
              </a:xfrm>
              <a:prstGeom prst="rect">
                <a:avLst/>
              </a:prstGeom>
              <a:noFill/>
            </p:spPr>
            <p:txBody>
              <a:bodyPr wrap="square" rtlCol="0">
                <a:spAutoFit/>
              </a:bodyPr>
              <a:lstStyle/>
              <a:p>
                <a:pPr algn="l" rtl="0"/>
                <a:r>
                  <a:rPr lang="fr" sz="1600" b="0" i="0" u="none" baseline="0">
                    <a:solidFill>
                      <a:srgbClr val="4472C4">
                        <a:lumMod val="50000"/>
                      </a:srgbClr>
                    </a:solidFill>
                    <a:latin typeface="Calibri"/>
                  </a:rPr>
                  <a:t>Meilleure cognition, hausse du niveau de formation, meilleure alimentation</a:t>
                </a:r>
              </a:p>
            </p:txBody>
          </p:sp>
        </p:grpSp>
      </p:grpSp>
      <p:cxnSp>
        <p:nvCxnSpPr>
          <p:cNvPr id="42" name="Connector: Elbow 41">
            <a:extLst>
              <a:ext uri="{FF2B5EF4-FFF2-40B4-BE49-F238E27FC236}">
                <a16:creationId xmlns:a16="http://schemas.microsoft.com/office/drawing/2014/main" id="{2E8DCC66-E8A7-46B7-8580-32E324FDBA7B}"/>
              </a:ext>
            </a:extLst>
          </p:cNvPr>
          <p:cNvCxnSpPr>
            <a:cxnSpLocks/>
          </p:cNvCxnSpPr>
          <p:nvPr/>
        </p:nvCxnSpPr>
        <p:spPr>
          <a:xfrm rot="10800000" flipV="1">
            <a:off x="1776407" y="2110199"/>
            <a:ext cx="38457" cy="1712566"/>
          </a:xfrm>
          <a:prstGeom prst="bentConnector2">
            <a:avLst/>
          </a:prstGeom>
          <a:noFill/>
          <a:ln w="19050" cap="flat" cmpd="sng" algn="ctr">
            <a:solidFill>
              <a:srgbClr val="4472C4">
                <a:lumMod val="50000"/>
              </a:srgbClr>
            </a:solidFill>
            <a:prstDash val="solid"/>
            <a:miter lim="800000"/>
          </a:ln>
          <a:effectLst/>
        </p:spPr>
      </p:cxnSp>
      <p:cxnSp>
        <p:nvCxnSpPr>
          <p:cNvPr id="53" name="Connector: Elbow 52">
            <a:extLst>
              <a:ext uri="{FF2B5EF4-FFF2-40B4-BE49-F238E27FC236}">
                <a16:creationId xmlns:a16="http://schemas.microsoft.com/office/drawing/2014/main" id="{CC693F5A-F7BF-44F2-B47B-FE7845B0B601}"/>
              </a:ext>
            </a:extLst>
          </p:cNvPr>
          <p:cNvCxnSpPr>
            <a:cxnSpLocks/>
          </p:cNvCxnSpPr>
          <p:nvPr/>
        </p:nvCxnSpPr>
        <p:spPr>
          <a:xfrm rot="10800000" flipV="1">
            <a:off x="1112419" y="1666573"/>
            <a:ext cx="59892" cy="2171020"/>
          </a:xfrm>
          <a:prstGeom prst="bentConnector2">
            <a:avLst/>
          </a:prstGeom>
          <a:noFill/>
          <a:ln w="19050" cap="flat" cmpd="sng" algn="ctr">
            <a:solidFill>
              <a:srgbClr val="4472C4">
                <a:lumMod val="50000"/>
              </a:srgbClr>
            </a:solidFill>
            <a:prstDash val="solid"/>
            <a:miter lim="800000"/>
          </a:ln>
          <a:effectLst/>
        </p:spPr>
      </p:cxnSp>
      <p:cxnSp>
        <p:nvCxnSpPr>
          <p:cNvPr id="55" name="Connector: Elbow 54">
            <a:extLst>
              <a:ext uri="{FF2B5EF4-FFF2-40B4-BE49-F238E27FC236}">
                <a16:creationId xmlns:a16="http://schemas.microsoft.com/office/drawing/2014/main" id="{D58EC386-1C51-4469-AED3-6684CA062F32}"/>
              </a:ext>
            </a:extLst>
          </p:cNvPr>
          <p:cNvCxnSpPr>
            <a:cxnSpLocks/>
          </p:cNvCxnSpPr>
          <p:nvPr/>
        </p:nvCxnSpPr>
        <p:spPr>
          <a:xfrm rot="5400000">
            <a:off x="1835814" y="2987801"/>
            <a:ext cx="1101026" cy="96641"/>
          </a:xfrm>
          <a:prstGeom prst="bentConnector3">
            <a:avLst>
              <a:gd name="adj1" fmla="val 835"/>
            </a:avLst>
          </a:prstGeom>
          <a:noFill/>
          <a:ln w="19050" cap="flat" cmpd="sng" algn="ctr">
            <a:solidFill>
              <a:srgbClr val="4472C4">
                <a:lumMod val="50000"/>
              </a:srgbClr>
            </a:solidFill>
            <a:prstDash val="solid"/>
            <a:miter lim="800000"/>
          </a:ln>
          <a:effectLst/>
        </p:spPr>
      </p:cxnSp>
      <p:cxnSp>
        <p:nvCxnSpPr>
          <p:cNvPr id="63" name="Connector: Elbow 62">
            <a:extLst>
              <a:ext uri="{FF2B5EF4-FFF2-40B4-BE49-F238E27FC236}">
                <a16:creationId xmlns:a16="http://schemas.microsoft.com/office/drawing/2014/main" id="{8B707848-FF38-4C02-8417-77EE25EBCCA8}"/>
              </a:ext>
            </a:extLst>
          </p:cNvPr>
          <p:cNvCxnSpPr>
            <a:cxnSpLocks/>
          </p:cNvCxnSpPr>
          <p:nvPr/>
        </p:nvCxnSpPr>
        <p:spPr>
          <a:xfrm rot="5400000">
            <a:off x="5981191" y="3223931"/>
            <a:ext cx="1101026" cy="96641"/>
          </a:xfrm>
          <a:prstGeom prst="bentConnector3">
            <a:avLst>
              <a:gd name="adj1" fmla="val 835"/>
            </a:avLst>
          </a:prstGeom>
          <a:noFill/>
          <a:ln w="19050" cap="flat" cmpd="sng" algn="ctr">
            <a:solidFill>
              <a:srgbClr val="4472C4">
                <a:lumMod val="50000"/>
              </a:srgbClr>
            </a:solidFill>
            <a:prstDash val="solid"/>
            <a:miter lim="800000"/>
          </a:ln>
          <a:effectLst/>
        </p:spPr>
      </p:cxnSp>
      <p:cxnSp>
        <p:nvCxnSpPr>
          <p:cNvPr id="64" name="Connector: Elbow 63">
            <a:extLst>
              <a:ext uri="{FF2B5EF4-FFF2-40B4-BE49-F238E27FC236}">
                <a16:creationId xmlns:a16="http://schemas.microsoft.com/office/drawing/2014/main" id="{691FA243-0573-4F0F-896F-3507E3A11FBC}"/>
              </a:ext>
            </a:extLst>
          </p:cNvPr>
          <p:cNvCxnSpPr>
            <a:cxnSpLocks/>
          </p:cNvCxnSpPr>
          <p:nvPr/>
        </p:nvCxnSpPr>
        <p:spPr>
          <a:xfrm rot="5400000">
            <a:off x="7058713" y="3625106"/>
            <a:ext cx="564032" cy="125101"/>
          </a:xfrm>
          <a:prstGeom prst="bentConnector3">
            <a:avLst>
              <a:gd name="adj1" fmla="val 716"/>
            </a:avLst>
          </a:prstGeom>
          <a:noFill/>
          <a:ln w="19050" cap="flat" cmpd="sng" algn="ctr">
            <a:solidFill>
              <a:srgbClr val="4472C4">
                <a:lumMod val="50000"/>
              </a:srgbClr>
            </a:solidFill>
            <a:prstDash val="solid"/>
            <a:miter lim="800000"/>
          </a:ln>
          <a:effectLst/>
        </p:spPr>
      </p:cxnSp>
    </p:spTree>
    <p:extLst>
      <p:ext uri="{BB962C8B-B14F-4D97-AF65-F5344CB8AC3E}">
        <p14:creationId xmlns:p14="http://schemas.microsoft.com/office/powerpoint/2010/main" val="416131653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59758A-559A-4713-8213-7162F3188602}"/>
              </a:ext>
            </a:extLst>
          </p:cNvPr>
          <p:cNvSpPr>
            <a:spLocks noGrp="1"/>
          </p:cNvSpPr>
          <p:nvPr>
            <p:ph type="title"/>
          </p:nvPr>
        </p:nvSpPr>
        <p:spPr>
          <a:xfrm>
            <a:off x="457200" y="274638"/>
            <a:ext cx="7457846" cy="1143000"/>
          </a:xfrm>
        </p:spPr>
        <p:txBody>
          <a:bodyPr/>
          <a:lstStyle/>
          <a:p>
            <a:pPr algn="l" rtl="0"/>
            <a:r>
              <a:rPr lang="fr" b="0" i="0" u="none" baseline="0"/>
              <a:t>La vaccination entraîne une réduction du poids pesant sur le système de santé</a:t>
            </a:r>
          </a:p>
        </p:txBody>
      </p:sp>
      <p:sp>
        <p:nvSpPr>
          <p:cNvPr id="3" name="Content Placeholder 2">
            <a:extLst>
              <a:ext uri="{FF2B5EF4-FFF2-40B4-BE49-F238E27FC236}">
                <a16:creationId xmlns:a16="http://schemas.microsoft.com/office/drawing/2014/main" id="{3A3C0213-F697-4963-8E25-043BD5401A89}"/>
              </a:ext>
            </a:extLst>
          </p:cNvPr>
          <p:cNvSpPr>
            <a:spLocks noGrp="1"/>
          </p:cNvSpPr>
          <p:nvPr>
            <p:ph idx="1"/>
          </p:nvPr>
        </p:nvSpPr>
        <p:spPr>
          <a:xfrm>
            <a:off x="457200" y="2306320"/>
            <a:ext cx="8229600" cy="1920241"/>
          </a:xfrm>
        </p:spPr>
        <p:txBody>
          <a:bodyPr/>
          <a:lstStyle/>
          <a:p>
            <a:pPr algn="l" rtl="0"/>
            <a:r>
              <a:rPr lang="fr" b="0" i="0" u="none" baseline="0" dirty="0"/>
              <a:t>Via la prévention des maladies infectieuses, la vaccination permet de libérer quelques ressources précieuses afin de s'attaquer à d'autres priorités, notamment les maladies non transmissibles.</a:t>
            </a:r>
          </a:p>
          <a:p>
            <a:pPr lvl="1" algn="l" rtl="0"/>
            <a:endParaRPr lang="fr" dirty="0"/>
          </a:p>
          <a:p>
            <a:pPr marL="0" indent="0" algn="l" rtl="0">
              <a:buNone/>
            </a:pPr>
            <a:endParaRPr lang="fr" dirty="0"/>
          </a:p>
        </p:txBody>
      </p:sp>
      <p:sp>
        <p:nvSpPr>
          <p:cNvPr id="5" name="Slide Number Placeholder 4">
            <a:extLst>
              <a:ext uri="{FF2B5EF4-FFF2-40B4-BE49-F238E27FC236}">
                <a16:creationId xmlns:a16="http://schemas.microsoft.com/office/drawing/2014/main" id="{2AF91557-4042-4D25-A1EE-03563ED14A53}"/>
              </a:ext>
            </a:extLst>
          </p:cNvPr>
          <p:cNvSpPr>
            <a:spLocks noGrp="1"/>
          </p:cNvSpPr>
          <p:nvPr>
            <p:ph type="sldNum" sz="quarter" idx="4"/>
          </p:nvPr>
        </p:nvSpPr>
        <p:spPr/>
        <p:txBody>
          <a:bodyPr/>
          <a:lstStyle/>
          <a:p>
            <a:pPr algn="r" rtl="0"/>
            <a:r>
              <a:rPr lang="fr" b="0" i="0" u="none" baseline="0">
                <a:solidFill>
                  <a:schemeClr val="tx2"/>
                </a:solidFill>
                <a:latin typeface="Arial"/>
                <a:cs typeface="Arial"/>
              </a:rPr>
              <a:t>www.lnct.global </a:t>
            </a:r>
            <a:r>
              <a:rPr lang="fr" b="0" i="0" u="none" baseline="0">
                <a:latin typeface="Arial"/>
                <a:cs typeface="Arial"/>
              </a:rPr>
              <a:t>| </a:t>
            </a:r>
            <a:fld id="{2459FD92-E8AB-4F86-BA9A-090210CAFD7B}" type="slidenum">
              <a:rPr>
                <a:latin typeface="Arial"/>
                <a:cs typeface="Arial"/>
              </a:rPr>
              <a:pPr/>
              <a:t>30</a:t>
            </a:fld>
            <a:endParaRPr lang="fr" dirty="0">
              <a:solidFill>
                <a:srgbClr val="E32726"/>
              </a:solidFill>
              <a:latin typeface="Arial"/>
              <a:cs typeface="Arial"/>
            </a:endParaRPr>
          </a:p>
        </p:txBody>
      </p:sp>
      <p:sp>
        <p:nvSpPr>
          <p:cNvPr id="6" name="Star: 6 Points 5">
            <a:extLst>
              <a:ext uri="{FF2B5EF4-FFF2-40B4-BE49-F238E27FC236}">
                <a16:creationId xmlns:a16="http://schemas.microsoft.com/office/drawing/2014/main" id="{D67A25E7-C6FC-4BBB-A283-A5EE8BC98534}"/>
              </a:ext>
            </a:extLst>
          </p:cNvPr>
          <p:cNvSpPr/>
          <p:nvPr/>
        </p:nvSpPr>
        <p:spPr>
          <a:xfrm>
            <a:off x="7760525" y="176100"/>
            <a:ext cx="1036467" cy="886742"/>
          </a:xfrm>
          <a:prstGeom prst="star6">
            <a:avLst/>
          </a:prstGeom>
          <a:ln>
            <a:solidFill>
              <a:schemeClr val="accent2"/>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rtl="0"/>
            <a:r>
              <a:rPr lang="fr" sz="900" b="1" i="0" u="none" baseline="0"/>
              <a:t>Message clé</a:t>
            </a:r>
          </a:p>
        </p:txBody>
      </p:sp>
    </p:spTree>
    <p:extLst>
      <p:ext uri="{BB962C8B-B14F-4D97-AF65-F5344CB8AC3E}">
        <p14:creationId xmlns:p14="http://schemas.microsoft.com/office/powerpoint/2010/main" val="168784514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59758A-559A-4713-8213-7162F3188602}"/>
              </a:ext>
            </a:extLst>
          </p:cNvPr>
          <p:cNvSpPr>
            <a:spLocks noGrp="1"/>
          </p:cNvSpPr>
          <p:nvPr>
            <p:ph type="title"/>
          </p:nvPr>
        </p:nvSpPr>
        <p:spPr>
          <a:xfrm>
            <a:off x="457200" y="0"/>
            <a:ext cx="7457846" cy="1143000"/>
          </a:xfrm>
        </p:spPr>
        <p:txBody>
          <a:bodyPr>
            <a:noAutofit/>
          </a:bodyPr>
          <a:lstStyle/>
          <a:p>
            <a:pPr algn="l" rtl="0"/>
            <a:r>
              <a:rPr lang="fr" sz="2000" b="0" i="0" u="none" baseline="0" dirty="0"/>
              <a:t>Les programmes de vaccination sont bien plus que des programmes de financement de vaccins. Nous devons financer intégralement les frais d'exploitation des programmes et les stratégies d'intervention.</a:t>
            </a:r>
          </a:p>
        </p:txBody>
      </p:sp>
      <p:sp>
        <p:nvSpPr>
          <p:cNvPr id="3" name="Content Placeholder 2">
            <a:extLst>
              <a:ext uri="{FF2B5EF4-FFF2-40B4-BE49-F238E27FC236}">
                <a16:creationId xmlns:a16="http://schemas.microsoft.com/office/drawing/2014/main" id="{3A3C0213-F697-4963-8E25-043BD5401A89}"/>
              </a:ext>
            </a:extLst>
          </p:cNvPr>
          <p:cNvSpPr>
            <a:spLocks noGrp="1"/>
          </p:cNvSpPr>
          <p:nvPr>
            <p:ph idx="1"/>
          </p:nvPr>
        </p:nvSpPr>
        <p:spPr>
          <a:xfrm>
            <a:off x="457200" y="1757081"/>
            <a:ext cx="8229600" cy="4251161"/>
          </a:xfrm>
        </p:spPr>
        <p:txBody>
          <a:bodyPr/>
          <a:lstStyle/>
          <a:p>
            <a:pPr algn="l" rtl="0"/>
            <a:r>
              <a:rPr lang="fr" b="0" i="0" u="none" baseline="0" dirty="0"/>
              <a:t>Afin d'assurer une administration efficace des vaccins et le suivi des progrès réalisés, les programmes dépendent non seulement des vaccins mais également de tous les </a:t>
            </a:r>
            <a:r>
              <a:rPr lang="fr-FR" b="0" i="0" u="none" baseline="0" dirty="0"/>
              <a:t>autres dimensions et composantes telles que </a:t>
            </a:r>
            <a:r>
              <a:rPr lang="fr" b="0" i="0" u="none" baseline="0" dirty="0"/>
              <a:t>:  </a:t>
            </a:r>
          </a:p>
          <a:p>
            <a:pPr lvl="1" algn="l" rtl="0"/>
            <a:r>
              <a:rPr lang="fr" b="0" i="0" u="none" baseline="0" dirty="0"/>
              <a:t>systèmes de chaîne d'approvisionnement</a:t>
            </a:r>
          </a:p>
          <a:p>
            <a:pPr lvl="1" algn="l" rtl="0"/>
            <a:r>
              <a:rPr lang="fr" b="0" i="0" u="none" baseline="0" dirty="0"/>
              <a:t>suivi et surveillance</a:t>
            </a:r>
          </a:p>
          <a:p>
            <a:pPr lvl="1" algn="l" rtl="0"/>
            <a:r>
              <a:rPr lang="fr" b="0" i="0" u="none" baseline="0" dirty="0"/>
              <a:t>planification et supervision constructive</a:t>
            </a:r>
          </a:p>
          <a:p>
            <a:pPr lvl="1" algn="l" rtl="0"/>
            <a:r>
              <a:rPr lang="fr" b="0" i="0" u="none" baseline="0" dirty="0"/>
              <a:t>formation du personnel</a:t>
            </a:r>
          </a:p>
          <a:p>
            <a:pPr lvl="1" algn="l" rtl="0"/>
            <a:r>
              <a:rPr lang="fr" b="0" i="0" u="none" baseline="0" dirty="0"/>
              <a:t>sensibilisation</a:t>
            </a:r>
          </a:p>
          <a:p>
            <a:pPr lvl="1" algn="l" rtl="0"/>
            <a:endParaRPr lang="fr" dirty="0"/>
          </a:p>
          <a:p>
            <a:pPr algn="l" rtl="0"/>
            <a:r>
              <a:rPr lang="fr" b="0" i="0" u="none" baseline="0" dirty="0"/>
              <a:t>Les programmes de vaccination reposent sur de solides systèmes de soins de santé primaires.</a:t>
            </a:r>
          </a:p>
        </p:txBody>
      </p:sp>
      <p:sp>
        <p:nvSpPr>
          <p:cNvPr id="5" name="Slide Number Placeholder 4">
            <a:extLst>
              <a:ext uri="{FF2B5EF4-FFF2-40B4-BE49-F238E27FC236}">
                <a16:creationId xmlns:a16="http://schemas.microsoft.com/office/drawing/2014/main" id="{2AF91557-4042-4D25-A1EE-03563ED14A53}"/>
              </a:ext>
            </a:extLst>
          </p:cNvPr>
          <p:cNvSpPr>
            <a:spLocks noGrp="1"/>
          </p:cNvSpPr>
          <p:nvPr>
            <p:ph type="sldNum" sz="quarter" idx="4"/>
          </p:nvPr>
        </p:nvSpPr>
        <p:spPr/>
        <p:txBody>
          <a:bodyPr/>
          <a:lstStyle/>
          <a:p>
            <a:pPr algn="r" rtl="0"/>
            <a:r>
              <a:rPr lang="fr" b="0" i="0" u="none" baseline="0">
                <a:solidFill>
                  <a:schemeClr val="tx2"/>
                </a:solidFill>
                <a:latin typeface="Arial"/>
                <a:cs typeface="Arial"/>
              </a:rPr>
              <a:t>www.lnct.global </a:t>
            </a:r>
            <a:r>
              <a:rPr lang="fr" b="0" i="0" u="none" baseline="0">
                <a:latin typeface="Arial"/>
                <a:cs typeface="Arial"/>
              </a:rPr>
              <a:t>| </a:t>
            </a:r>
            <a:fld id="{2459FD92-E8AB-4F86-BA9A-090210CAFD7B}" type="slidenum">
              <a:rPr>
                <a:latin typeface="Arial"/>
                <a:cs typeface="Arial"/>
              </a:rPr>
              <a:pPr/>
              <a:t>31</a:t>
            </a:fld>
            <a:endParaRPr lang="fr" dirty="0">
              <a:solidFill>
                <a:srgbClr val="E32726"/>
              </a:solidFill>
              <a:latin typeface="Arial"/>
              <a:cs typeface="Arial"/>
            </a:endParaRPr>
          </a:p>
        </p:txBody>
      </p:sp>
      <p:sp>
        <p:nvSpPr>
          <p:cNvPr id="6" name="Star: 6 Points 5">
            <a:extLst>
              <a:ext uri="{FF2B5EF4-FFF2-40B4-BE49-F238E27FC236}">
                <a16:creationId xmlns:a16="http://schemas.microsoft.com/office/drawing/2014/main" id="{D67A25E7-C6FC-4BBB-A283-A5EE8BC98534}"/>
              </a:ext>
            </a:extLst>
          </p:cNvPr>
          <p:cNvSpPr/>
          <p:nvPr/>
        </p:nvSpPr>
        <p:spPr>
          <a:xfrm>
            <a:off x="7760525" y="176100"/>
            <a:ext cx="1036467" cy="886742"/>
          </a:xfrm>
          <a:prstGeom prst="star6">
            <a:avLst/>
          </a:prstGeom>
          <a:ln>
            <a:solidFill>
              <a:schemeClr val="accent2"/>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rtl="0"/>
            <a:r>
              <a:rPr lang="fr" sz="900" b="1" i="0" u="none" baseline="0"/>
              <a:t>Message clé</a:t>
            </a:r>
          </a:p>
        </p:txBody>
      </p:sp>
    </p:spTree>
    <p:extLst>
      <p:ext uri="{BB962C8B-B14F-4D97-AF65-F5344CB8AC3E}">
        <p14:creationId xmlns:p14="http://schemas.microsoft.com/office/powerpoint/2010/main" val="326518504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0912B5-FE99-4A0D-B4F1-4AB69D7EA0FE}"/>
              </a:ext>
            </a:extLst>
          </p:cNvPr>
          <p:cNvSpPr>
            <a:spLocks noGrp="1"/>
          </p:cNvSpPr>
          <p:nvPr>
            <p:ph type="title"/>
          </p:nvPr>
        </p:nvSpPr>
        <p:spPr>
          <a:xfrm>
            <a:off x="457200" y="274638"/>
            <a:ext cx="7706563" cy="1143000"/>
          </a:xfrm>
        </p:spPr>
        <p:txBody>
          <a:bodyPr>
            <a:normAutofit fontScale="90000"/>
          </a:bodyPr>
          <a:lstStyle/>
          <a:p>
            <a:pPr algn="l" rtl="0"/>
            <a:r>
              <a:rPr lang="fr" b="0" i="0" u="none" baseline="0"/>
              <a:t>Utiliser les données afin de montrer que la couverture vaccinale de votre pays permet d'atteindre de bons résultats (et il reste encore beaucoup à faire)</a:t>
            </a:r>
          </a:p>
        </p:txBody>
      </p:sp>
      <p:graphicFrame>
        <p:nvGraphicFramePr>
          <p:cNvPr id="6" name="Content Placeholder 5">
            <a:extLst>
              <a:ext uri="{FF2B5EF4-FFF2-40B4-BE49-F238E27FC236}">
                <a16:creationId xmlns:a16="http://schemas.microsoft.com/office/drawing/2014/main" id="{F626D1D3-5C32-46A4-BCA3-370B805395BA}"/>
              </a:ext>
            </a:extLst>
          </p:cNvPr>
          <p:cNvGraphicFramePr>
            <a:graphicFrameLocks noGrp="1"/>
          </p:cNvGraphicFramePr>
          <p:nvPr>
            <p:ph idx="1"/>
            <p:extLst>
              <p:ext uri="{D42A27DB-BD31-4B8C-83A1-F6EECF244321}">
                <p14:modId xmlns:p14="http://schemas.microsoft.com/office/powerpoint/2010/main" val="1217171572"/>
              </p:ext>
            </p:extLst>
          </p:nvPr>
        </p:nvGraphicFramePr>
        <p:xfrm>
          <a:off x="457200" y="1417638"/>
          <a:ext cx="8229600" cy="3169920"/>
        </p:xfrm>
        <a:graphic>
          <a:graphicData uri="http://schemas.openxmlformats.org/drawingml/2006/table">
            <a:tbl>
              <a:tblPr firstRow="1" bandRow="1">
                <a:tableStyleId>{5C22544A-7EE6-4342-B048-85BDC9FD1C3A}</a:tableStyleId>
              </a:tblPr>
              <a:tblGrid>
                <a:gridCol w="2664542">
                  <a:extLst>
                    <a:ext uri="{9D8B030D-6E8A-4147-A177-3AD203B41FA5}">
                      <a16:colId xmlns:a16="http://schemas.microsoft.com/office/drawing/2014/main" val="390586330"/>
                    </a:ext>
                  </a:extLst>
                </a:gridCol>
                <a:gridCol w="5565058">
                  <a:extLst>
                    <a:ext uri="{9D8B030D-6E8A-4147-A177-3AD203B41FA5}">
                      <a16:colId xmlns:a16="http://schemas.microsoft.com/office/drawing/2014/main" val="1200782510"/>
                    </a:ext>
                  </a:extLst>
                </a:gridCol>
              </a:tblGrid>
              <a:tr h="358878">
                <a:tc>
                  <a:txBody>
                    <a:bodyPr/>
                    <a:lstStyle/>
                    <a:p>
                      <a:pPr algn="l" rtl="0"/>
                      <a:r>
                        <a:rPr lang="fr" b="1" i="0" u="none" baseline="0"/>
                        <a:t>Données nationales requises</a:t>
                      </a:r>
                    </a:p>
                  </a:txBody>
                  <a:tcPr/>
                </a:tc>
                <a:tc>
                  <a:txBody>
                    <a:bodyPr/>
                    <a:lstStyle/>
                    <a:p>
                      <a:pPr algn="l" rtl="0"/>
                      <a:r>
                        <a:rPr lang="fr" b="1" i="0" u="none" baseline="0"/>
                        <a:t>Exemple d'analyse hypothétique:</a:t>
                      </a:r>
                    </a:p>
                  </a:txBody>
                  <a:tcPr/>
                </a:tc>
                <a:extLst>
                  <a:ext uri="{0D108BD9-81ED-4DB2-BD59-A6C34878D82A}">
                    <a16:rowId xmlns:a16="http://schemas.microsoft.com/office/drawing/2014/main" val="1738736081"/>
                  </a:ext>
                </a:extLst>
              </a:tr>
              <a:tr h="382523">
                <a:tc>
                  <a:txBody>
                    <a:bodyPr/>
                    <a:lstStyle/>
                    <a:p>
                      <a:pPr algn="l" rtl="0"/>
                      <a:r>
                        <a:rPr lang="fr" sz="1400" b="0" i="0" u="none" baseline="0"/>
                        <a:t>Dépenses liées aux PEV, population totale</a:t>
                      </a:r>
                    </a:p>
                  </a:txBody>
                  <a:tcPr anchor="ctr"/>
                </a:tc>
                <a:tc>
                  <a:txBody>
                    <a:bodyPr/>
                    <a:lstStyle/>
                    <a:p>
                      <a:pPr algn="l" rtl="0"/>
                      <a:r>
                        <a:rPr lang="fr" sz="1400" b="0" i="0" u="none" baseline="0"/>
                        <a:t>Les vaccins constituent un investissement judicieux et sont bon marché.  Notre pays dépense 0,76 $ par habitant dans le cadre des PEV.  Cela nous a permis de réaliser de grands progrès en matière de santé.  Une légère augmentation des coûts permettrait de réaliser encore plus de progrès.</a:t>
                      </a:r>
                    </a:p>
                  </a:txBody>
                  <a:tcPr/>
                </a:tc>
                <a:extLst>
                  <a:ext uri="{0D108BD9-81ED-4DB2-BD59-A6C34878D82A}">
                    <a16:rowId xmlns:a16="http://schemas.microsoft.com/office/drawing/2014/main" val="1356373849"/>
                  </a:ext>
                </a:extLst>
              </a:tr>
              <a:tr h="382523">
                <a:tc>
                  <a:txBody>
                    <a:bodyPr/>
                    <a:lstStyle/>
                    <a:p>
                      <a:endParaRPr lang="fr" sz="1400" kern="1200" dirty="0">
                        <a:solidFill>
                          <a:schemeClr val="dk1"/>
                        </a:solidFill>
                        <a:latin typeface="+mn-lt"/>
                        <a:ea typeface="+mn-ea"/>
                        <a:cs typeface="+mn-cs"/>
                      </a:endParaRPr>
                    </a:p>
                    <a:p>
                      <a:pPr algn="l" rtl="0"/>
                      <a:r>
                        <a:rPr lang="fr" sz="1400" b="0" i="0" u="none" kern="1200" baseline="0">
                          <a:solidFill>
                            <a:schemeClr val="dk1"/>
                          </a:solidFill>
                          <a:latin typeface="+mn-lt"/>
                          <a:ea typeface="+mn-ea"/>
                          <a:cs typeface="+mn-cs"/>
                        </a:rPr>
                        <a:t>Économies sur les frais d'hospitalisation et autres exemples d'économies du système de santé</a:t>
                      </a:r>
                      <a:endParaRPr lang="fr" sz="1400" dirty="0"/>
                    </a:p>
                  </a:txBody>
                  <a:tcPr anchor="ctr"/>
                </a:tc>
                <a:tc>
                  <a:txBody>
                    <a:bodyPr/>
                    <a:lstStyle/>
                    <a:p>
                      <a:endParaRPr lang="fr" sz="1400" kern="1200" dirty="0">
                        <a:solidFill>
                          <a:schemeClr val="dk1"/>
                        </a:solidFill>
                        <a:latin typeface="+mn-lt"/>
                        <a:ea typeface="+mn-ea"/>
                        <a:cs typeface="+mn-cs"/>
                      </a:endParaRPr>
                    </a:p>
                    <a:p>
                      <a:pPr marL="285750" indent="-285750" algn="l" rtl="0">
                        <a:buFont typeface="Arial" panose="020B0604020202020204" pitchFamily="34" charset="0"/>
                        <a:buChar char="•"/>
                      </a:pPr>
                      <a:r>
                        <a:rPr lang="fr" sz="1400" b="0" i="0" u="none" kern="1200" baseline="0" dirty="0">
                          <a:solidFill>
                            <a:schemeClr val="dk1"/>
                          </a:solidFill>
                          <a:latin typeface="+mn-lt"/>
                          <a:ea typeface="+mn-ea"/>
                          <a:cs typeface="+mn-cs"/>
                        </a:rPr>
                        <a:t>Le VCP permet d'éviter les frais d'hospitalisation liés au traitement de la pneumonie et des infections invasives.</a:t>
                      </a:r>
                    </a:p>
                    <a:p>
                      <a:pPr marL="285750" indent="-285750" algn="l" rtl="0">
                        <a:buFont typeface="Arial" panose="020B0604020202020204" pitchFamily="34" charset="0"/>
                        <a:buChar char="•"/>
                      </a:pPr>
                      <a:r>
                        <a:rPr lang="fr" sz="1400" b="0" i="0" u="none" kern="1200" baseline="0" dirty="0">
                          <a:solidFill>
                            <a:schemeClr val="dk1"/>
                          </a:solidFill>
                          <a:latin typeface="+mn-lt"/>
                          <a:ea typeface="+mn-ea"/>
                          <a:cs typeface="+mn-cs"/>
                        </a:rPr>
                        <a:t>Le vaccin contre l'hépatite B permet d'éviter les coûts liés au traitement de la cirrhose et du cancer du foie.</a:t>
                      </a:r>
                    </a:p>
                    <a:p>
                      <a:endParaRPr lang="fr" sz="1400" dirty="0"/>
                    </a:p>
                  </a:txBody>
                  <a:tcPr/>
                </a:tc>
                <a:extLst>
                  <a:ext uri="{0D108BD9-81ED-4DB2-BD59-A6C34878D82A}">
                    <a16:rowId xmlns:a16="http://schemas.microsoft.com/office/drawing/2014/main" val="1001718426"/>
                  </a:ext>
                </a:extLst>
              </a:tr>
            </a:tbl>
          </a:graphicData>
        </a:graphic>
      </p:graphicFrame>
      <p:sp>
        <p:nvSpPr>
          <p:cNvPr id="5" name="Slide Number Placeholder 4">
            <a:extLst>
              <a:ext uri="{FF2B5EF4-FFF2-40B4-BE49-F238E27FC236}">
                <a16:creationId xmlns:a16="http://schemas.microsoft.com/office/drawing/2014/main" id="{EB86234E-E7B5-49ED-9ABB-B961F5835DDE}"/>
              </a:ext>
            </a:extLst>
          </p:cNvPr>
          <p:cNvSpPr>
            <a:spLocks noGrp="1"/>
          </p:cNvSpPr>
          <p:nvPr>
            <p:ph type="sldNum" sz="quarter" idx="4"/>
          </p:nvPr>
        </p:nvSpPr>
        <p:spPr/>
        <p:txBody>
          <a:bodyPr/>
          <a:lstStyle/>
          <a:p>
            <a:pPr algn="r" rtl="0"/>
            <a:r>
              <a:rPr lang="fr" b="0" i="0" u="none" baseline="0">
                <a:solidFill>
                  <a:schemeClr val="tx2"/>
                </a:solidFill>
                <a:latin typeface="Arial"/>
                <a:cs typeface="Arial"/>
              </a:rPr>
              <a:t>www.lnct.global </a:t>
            </a:r>
            <a:r>
              <a:rPr lang="fr" b="0" i="0" u="none" baseline="0">
                <a:latin typeface="Arial"/>
                <a:cs typeface="Arial"/>
              </a:rPr>
              <a:t>| </a:t>
            </a:r>
            <a:fld id="{2459FD92-E8AB-4F86-BA9A-090210CAFD7B}" type="slidenum">
              <a:rPr>
                <a:latin typeface="Arial"/>
                <a:cs typeface="Arial"/>
              </a:rPr>
              <a:pPr/>
              <a:t>32</a:t>
            </a:fld>
            <a:endParaRPr lang="fr" dirty="0">
              <a:solidFill>
                <a:srgbClr val="E32726"/>
              </a:solidFill>
              <a:latin typeface="Arial"/>
              <a:cs typeface="Arial"/>
            </a:endParaRPr>
          </a:p>
        </p:txBody>
      </p:sp>
      <p:sp>
        <p:nvSpPr>
          <p:cNvPr id="7" name="Star: 6 Points 6">
            <a:extLst>
              <a:ext uri="{FF2B5EF4-FFF2-40B4-BE49-F238E27FC236}">
                <a16:creationId xmlns:a16="http://schemas.microsoft.com/office/drawing/2014/main" id="{E4A38701-78D7-4AAC-90C9-DAB7C68F6C7D}"/>
              </a:ext>
            </a:extLst>
          </p:cNvPr>
          <p:cNvSpPr/>
          <p:nvPr/>
        </p:nvSpPr>
        <p:spPr>
          <a:xfrm>
            <a:off x="8013119" y="59056"/>
            <a:ext cx="1036467" cy="886742"/>
          </a:xfrm>
          <a:prstGeom prst="star6">
            <a:avLst/>
          </a:prstGeom>
          <a:solidFill>
            <a:srgbClr val="002060"/>
          </a:solidFill>
          <a:ln>
            <a:solidFill>
              <a:srgbClr val="002060"/>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rtl="0"/>
            <a:r>
              <a:rPr lang="fr" sz="1600" b="1" i="0" u="none" baseline="0"/>
              <a:t>Données</a:t>
            </a:r>
          </a:p>
        </p:txBody>
      </p:sp>
      <p:sp>
        <p:nvSpPr>
          <p:cNvPr id="3" name="TextBox 2">
            <a:extLst>
              <a:ext uri="{FF2B5EF4-FFF2-40B4-BE49-F238E27FC236}">
                <a16:creationId xmlns:a16="http://schemas.microsoft.com/office/drawing/2014/main" id="{A032836C-114D-431B-B61B-7FE33DA5C427}"/>
              </a:ext>
            </a:extLst>
          </p:cNvPr>
          <p:cNvSpPr txBox="1"/>
          <p:nvPr/>
        </p:nvSpPr>
        <p:spPr>
          <a:xfrm>
            <a:off x="506361" y="4606413"/>
            <a:ext cx="8057536" cy="923330"/>
          </a:xfrm>
          <a:prstGeom prst="rect">
            <a:avLst/>
          </a:prstGeom>
          <a:noFill/>
          <a:ln w="28575">
            <a:solidFill>
              <a:schemeClr val="tx1"/>
            </a:solidFill>
          </a:ln>
        </p:spPr>
        <p:txBody>
          <a:bodyPr wrap="square" rtlCol="0">
            <a:spAutoFit/>
          </a:bodyPr>
          <a:lstStyle/>
          <a:p>
            <a:pPr algn="l" rtl="0"/>
            <a:r>
              <a:rPr lang="fr" b="0" i="0" u="none" baseline="0"/>
              <a:t>Vous pourriez songer à mener des études sur les coûts des programmes nationaux afin de mieux comprendre la variabilité des coûts et les coûts d'administration des vaccins via différentes stratégies.</a:t>
            </a:r>
          </a:p>
        </p:txBody>
      </p:sp>
    </p:spTree>
    <p:extLst>
      <p:ext uri="{BB962C8B-B14F-4D97-AF65-F5344CB8AC3E}">
        <p14:creationId xmlns:p14="http://schemas.microsoft.com/office/powerpoint/2010/main" val="87739382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41BB3AA8-EBB0-43C4-992A-CE04984C7513}"/>
              </a:ext>
            </a:extLst>
          </p:cNvPr>
          <p:cNvSpPr>
            <a:spLocks noGrp="1"/>
          </p:cNvSpPr>
          <p:nvPr>
            <p:ph type="title"/>
          </p:nvPr>
        </p:nvSpPr>
        <p:spPr>
          <a:xfrm>
            <a:off x="546883" y="2310787"/>
            <a:ext cx="8229600" cy="1143000"/>
          </a:xfrm>
        </p:spPr>
        <p:txBody>
          <a:bodyPr>
            <a:normAutofit fontScale="90000"/>
          </a:bodyPr>
          <a:lstStyle/>
          <a:p>
            <a:pPr algn="l" rtl="0"/>
            <a:r>
              <a:rPr lang="fr" b="0" i="0" u="none" baseline="0"/>
              <a:t>Messages clés favorisant la satisfaction des besoins d'investissement dans la vaccination dans différentes situations</a:t>
            </a:r>
          </a:p>
        </p:txBody>
      </p:sp>
      <p:sp>
        <p:nvSpPr>
          <p:cNvPr id="5" name="Slide Number Placeholder 4">
            <a:extLst>
              <a:ext uri="{FF2B5EF4-FFF2-40B4-BE49-F238E27FC236}">
                <a16:creationId xmlns:a16="http://schemas.microsoft.com/office/drawing/2014/main" id="{8E6E5F2C-CFA6-4001-801E-012B6A50EE24}"/>
              </a:ext>
            </a:extLst>
          </p:cNvPr>
          <p:cNvSpPr>
            <a:spLocks noGrp="1"/>
          </p:cNvSpPr>
          <p:nvPr>
            <p:ph type="sldNum" sz="quarter" idx="4"/>
          </p:nvPr>
        </p:nvSpPr>
        <p:spPr/>
        <p:txBody>
          <a:bodyPr/>
          <a:lstStyle/>
          <a:p>
            <a:pPr algn="r" rtl="0"/>
            <a:r>
              <a:rPr lang="fr" b="0" i="0" u="none" baseline="0">
                <a:solidFill>
                  <a:schemeClr val="tx2"/>
                </a:solidFill>
                <a:latin typeface="Arial"/>
                <a:cs typeface="Arial"/>
              </a:rPr>
              <a:t>www.lnct.global </a:t>
            </a:r>
            <a:r>
              <a:rPr lang="fr" b="0" i="0" u="none" baseline="0">
                <a:latin typeface="Arial"/>
                <a:cs typeface="Arial"/>
              </a:rPr>
              <a:t>| </a:t>
            </a:r>
            <a:fld id="{2459FD92-E8AB-4F86-BA9A-090210CAFD7B}" type="slidenum">
              <a:rPr>
                <a:latin typeface="Arial"/>
                <a:cs typeface="Arial"/>
              </a:rPr>
              <a:pPr/>
              <a:t>33</a:t>
            </a:fld>
            <a:endParaRPr lang="fr" dirty="0">
              <a:solidFill>
                <a:srgbClr val="E32726"/>
              </a:solidFill>
              <a:latin typeface="Arial"/>
              <a:cs typeface="Arial"/>
            </a:endParaRPr>
          </a:p>
        </p:txBody>
      </p:sp>
    </p:spTree>
    <p:extLst>
      <p:ext uri="{BB962C8B-B14F-4D97-AF65-F5344CB8AC3E}">
        <p14:creationId xmlns:p14="http://schemas.microsoft.com/office/powerpoint/2010/main" val="284611870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91462122-9715-45BF-AF6B-8197EC9C4F62}"/>
              </a:ext>
            </a:extLst>
          </p:cNvPr>
          <p:cNvSpPr>
            <a:spLocks noGrp="1"/>
          </p:cNvSpPr>
          <p:nvPr>
            <p:ph type="title"/>
          </p:nvPr>
        </p:nvSpPr>
        <p:spPr>
          <a:xfrm>
            <a:off x="457200" y="274638"/>
            <a:ext cx="8229600" cy="1143000"/>
          </a:xfrm>
        </p:spPr>
        <p:txBody>
          <a:bodyPr/>
          <a:lstStyle/>
          <a:p>
            <a:pPr algn="l" rtl="0"/>
            <a:r>
              <a:rPr lang="fr" b="0" i="0" u="none" baseline="0"/>
              <a:t>Situations pour lesquelles des messages ciblés pourraient influencer la décision d'investissement </a:t>
            </a:r>
          </a:p>
        </p:txBody>
      </p:sp>
      <p:sp>
        <p:nvSpPr>
          <p:cNvPr id="5" name="Content Placeholder 4">
            <a:extLst>
              <a:ext uri="{FF2B5EF4-FFF2-40B4-BE49-F238E27FC236}">
                <a16:creationId xmlns:a16="http://schemas.microsoft.com/office/drawing/2014/main" id="{01D57422-7D7E-4578-A29C-6698088C85A4}"/>
              </a:ext>
            </a:extLst>
          </p:cNvPr>
          <p:cNvSpPr>
            <a:spLocks noGrp="1"/>
          </p:cNvSpPr>
          <p:nvPr>
            <p:ph idx="1"/>
          </p:nvPr>
        </p:nvSpPr>
        <p:spPr>
          <a:xfrm>
            <a:off x="457200" y="1623975"/>
            <a:ext cx="8229600" cy="3950208"/>
          </a:xfrm>
        </p:spPr>
        <p:txBody>
          <a:bodyPr>
            <a:normAutofit fontScale="85000" lnSpcReduction="20000"/>
          </a:bodyPr>
          <a:lstStyle/>
          <a:p>
            <a:pPr algn="l" rtl="0"/>
            <a:r>
              <a:rPr lang="fr" b="0" i="0" u="none" baseline="0"/>
              <a:t>Présentation aux décideurs des exigences liées à la transition hors du soutien de Gavi</a:t>
            </a:r>
          </a:p>
          <a:p>
            <a:endParaRPr lang="fr" dirty="0"/>
          </a:p>
          <a:p>
            <a:pPr algn="l" rtl="0"/>
            <a:r>
              <a:rPr lang="fr" b="0" i="0" u="none" baseline="0"/>
              <a:t>Présentation aux décideurs des exigences liées à un investissement dans la chaîne du froid</a:t>
            </a:r>
          </a:p>
          <a:p>
            <a:endParaRPr lang="fr" dirty="0"/>
          </a:p>
          <a:p>
            <a:pPr algn="l" rtl="0"/>
            <a:r>
              <a:rPr lang="fr" b="0" i="0" u="none" baseline="0"/>
              <a:t>Présentation aux décideurs de données probantes pour l'introduction d'un nouveau vaccin</a:t>
            </a:r>
          </a:p>
          <a:p>
            <a:endParaRPr lang="fr" dirty="0"/>
          </a:p>
          <a:p>
            <a:pPr algn="l" rtl="0"/>
            <a:r>
              <a:rPr lang="fr" b="0" i="0" u="none" baseline="0"/>
              <a:t>Présentation de données probantes pour la mise à disposition en temps opportun de crédits budgétaires destinés à l'achat de vaccins</a:t>
            </a:r>
          </a:p>
          <a:p>
            <a:endParaRPr lang="fr" dirty="0"/>
          </a:p>
          <a:p>
            <a:pPr algn="l" rtl="0"/>
            <a:r>
              <a:rPr lang="fr" b="0" i="0" u="none" baseline="0"/>
              <a:t>Présentation aux décideurs de données probantes sur la nécessité d'augmenter le financement dans un souci d'équité et de meilleure couverture</a:t>
            </a:r>
          </a:p>
          <a:p>
            <a:endParaRPr lang="fr" dirty="0"/>
          </a:p>
          <a:p>
            <a:pPr algn="l" rtl="0"/>
            <a:r>
              <a:rPr lang="fr" b="0" i="0" u="none" baseline="0"/>
              <a:t>Présentation aux décideurs de données probantes sur la sécurité des vaccins</a:t>
            </a:r>
          </a:p>
        </p:txBody>
      </p:sp>
      <p:sp>
        <p:nvSpPr>
          <p:cNvPr id="3" name="Slide Number Placeholder 2">
            <a:extLst>
              <a:ext uri="{FF2B5EF4-FFF2-40B4-BE49-F238E27FC236}">
                <a16:creationId xmlns:a16="http://schemas.microsoft.com/office/drawing/2014/main" id="{F311705D-2CA3-4D85-A704-FFADC95909D6}"/>
              </a:ext>
            </a:extLst>
          </p:cNvPr>
          <p:cNvSpPr>
            <a:spLocks noGrp="1"/>
          </p:cNvSpPr>
          <p:nvPr>
            <p:ph type="sldNum" sz="quarter" idx="4"/>
          </p:nvPr>
        </p:nvSpPr>
        <p:spPr/>
        <p:txBody>
          <a:bodyPr/>
          <a:lstStyle/>
          <a:p>
            <a:pPr algn="l" rtl="0"/>
            <a:fld id="{2459FD92-E8AB-4F86-BA9A-090210CAFD7B}" type="slidenum">
              <a:rPr>
                <a:latin typeface="Arial"/>
                <a:cs typeface="Arial"/>
              </a:rPr>
              <a:pPr algn="l"/>
              <a:t>34</a:t>
            </a:fld>
            <a:r>
              <a:rPr lang="fr" b="0" i="0" u="none" baseline="0">
                <a:latin typeface="Arial"/>
                <a:cs typeface="Arial"/>
              </a:rPr>
              <a:t> | www.lnct.global</a:t>
            </a:r>
            <a:endParaRPr lang="fr" dirty="0">
              <a:latin typeface="Arial"/>
              <a:cs typeface="Arial"/>
            </a:endParaRPr>
          </a:p>
        </p:txBody>
      </p:sp>
    </p:spTree>
    <p:extLst>
      <p:ext uri="{BB962C8B-B14F-4D97-AF65-F5344CB8AC3E}">
        <p14:creationId xmlns:p14="http://schemas.microsoft.com/office/powerpoint/2010/main" val="186142630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7A0B68-1024-4535-A714-0F45124094F5}"/>
              </a:ext>
            </a:extLst>
          </p:cNvPr>
          <p:cNvSpPr>
            <a:spLocks noGrp="1"/>
          </p:cNvSpPr>
          <p:nvPr>
            <p:ph type="title"/>
          </p:nvPr>
        </p:nvSpPr>
        <p:spPr>
          <a:xfrm>
            <a:off x="457200" y="356056"/>
            <a:ext cx="8229600" cy="1143000"/>
          </a:xfrm>
        </p:spPr>
        <p:txBody>
          <a:bodyPr>
            <a:normAutofit/>
          </a:bodyPr>
          <a:lstStyle/>
          <a:p>
            <a:pPr algn="l" rtl="0"/>
            <a:r>
              <a:rPr lang="fr" b="0" i="0" u="none" baseline="0"/>
              <a:t>Présentation aux décideurs des exigences liées à la transition hors du soutien de Gavi</a:t>
            </a:r>
            <a:endParaRPr lang="fr" dirty="0">
              <a:solidFill>
                <a:schemeClr val="accent5"/>
              </a:solidFill>
            </a:endParaRPr>
          </a:p>
        </p:txBody>
      </p:sp>
      <p:sp>
        <p:nvSpPr>
          <p:cNvPr id="3" name="Content Placeholder 2">
            <a:extLst>
              <a:ext uri="{FF2B5EF4-FFF2-40B4-BE49-F238E27FC236}">
                <a16:creationId xmlns:a16="http://schemas.microsoft.com/office/drawing/2014/main" id="{BA72E82E-BBD8-467C-B5F4-5C2CFE7F0AE9}"/>
              </a:ext>
            </a:extLst>
          </p:cNvPr>
          <p:cNvSpPr>
            <a:spLocks noGrp="1"/>
          </p:cNvSpPr>
          <p:nvPr>
            <p:ph idx="1"/>
          </p:nvPr>
        </p:nvSpPr>
        <p:spPr>
          <a:xfrm>
            <a:off x="457200" y="1499056"/>
            <a:ext cx="8229600" cy="4294393"/>
          </a:xfrm>
        </p:spPr>
        <p:txBody>
          <a:bodyPr>
            <a:normAutofit fontScale="85000" lnSpcReduction="20000"/>
          </a:bodyPr>
          <a:lstStyle/>
          <a:p>
            <a:pPr algn="l" rtl="0"/>
            <a:r>
              <a:rPr lang="fr" b="0" i="0" u="none" baseline="0"/>
              <a:t>La transition hors du soutien de Gavi implique une augmentation rapide du cofinancement du gouvernement </a:t>
            </a:r>
            <a:r>
              <a:rPr lang="fr" b="0" i="1" u="none" baseline="0"/>
              <a:t>{modifier selon la situation du pays}</a:t>
            </a:r>
          </a:p>
          <a:p>
            <a:endParaRPr lang="fr" dirty="0"/>
          </a:p>
          <a:p>
            <a:pPr algn="l" rtl="0"/>
            <a:r>
              <a:rPr lang="fr" b="0" i="0" u="none" baseline="0"/>
              <a:t>La transition est déterminée par la politique d'admissibilité de Gavi : le calendrier n'est pas négociable</a:t>
            </a:r>
          </a:p>
          <a:p>
            <a:pPr marL="0" indent="0" algn="l" rtl="0">
              <a:buNone/>
            </a:pPr>
            <a:endParaRPr lang="fr" dirty="0"/>
          </a:p>
          <a:p>
            <a:pPr algn="l" rtl="0"/>
            <a:r>
              <a:rPr lang="fr" b="0" i="0" u="none" baseline="0"/>
              <a:t>Le soutien de Gavi a aidé le pays à introduire X vaccins d'importance vitale</a:t>
            </a:r>
          </a:p>
          <a:p>
            <a:endParaRPr lang="fr" dirty="0"/>
          </a:p>
          <a:p>
            <a:pPr algn="l" rtl="0"/>
            <a:r>
              <a:rPr lang="fr" b="0" i="0" u="none" baseline="0"/>
              <a:t>Le retour sur investissement de ces vaccins est très élevé</a:t>
            </a:r>
          </a:p>
          <a:p>
            <a:pPr marL="0" indent="0" algn="l" rtl="0">
              <a:buNone/>
            </a:pPr>
            <a:endParaRPr lang="fr" dirty="0"/>
          </a:p>
          <a:p>
            <a:pPr algn="l" rtl="0"/>
            <a:r>
              <a:rPr lang="fr" b="0" i="0" u="none" baseline="0">
                <a:solidFill>
                  <a:schemeClr val="tx1"/>
                </a:solidFill>
              </a:rPr>
              <a:t>L'abandon d'un vaccin prévu par le calendrier actuel aurait des conséquences économiques et sanitaires néfastes, voire un coût supplémentaire</a:t>
            </a:r>
          </a:p>
          <a:p>
            <a:endParaRPr lang="fr" dirty="0">
              <a:solidFill>
                <a:schemeClr val="tx1"/>
              </a:solidFill>
            </a:endParaRPr>
          </a:p>
          <a:p>
            <a:pPr algn="l" rtl="0"/>
            <a:r>
              <a:rPr lang="fr" b="0" i="0" u="none" baseline="0">
                <a:solidFill>
                  <a:schemeClr val="tx1"/>
                </a:solidFill>
              </a:rPr>
              <a:t>La couverture et l'équité doivent être maintenues ou renforcées, ce qui implique d'engager des ressources supplémentaires</a:t>
            </a:r>
          </a:p>
          <a:p>
            <a:endParaRPr lang="fr" dirty="0">
              <a:solidFill>
                <a:schemeClr val="tx1"/>
              </a:solidFill>
            </a:endParaRPr>
          </a:p>
          <a:p>
            <a:pPr algn="l" rtl="0"/>
            <a:r>
              <a:rPr lang="fr" b="0" i="0" u="none" baseline="0"/>
              <a:t>Montrer les impératifs budgétaires des années à venir</a:t>
            </a:r>
          </a:p>
          <a:p>
            <a:endParaRPr lang="fr" dirty="0">
              <a:solidFill>
                <a:schemeClr val="tx1"/>
              </a:solidFill>
            </a:endParaRPr>
          </a:p>
          <a:p>
            <a:pPr lvl="1" algn="l" rtl="0"/>
            <a:endParaRPr lang="fr" dirty="0">
              <a:solidFill>
                <a:schemeClr val="tx1"/>
              </a:solidFill>
            </a:endParaRPr>
          </a:p>
          <a:p>
            <a:endParaRPr lang="fr" dirty="0"/>
          </a:p>
        </p:txBody>
      </p:sp>
      <p:sp>
        <p:nvSpPr>
          <p:cNvPr id="5" name="Slide Number Placeholder 4">
            <a:extLst>
              <a:ext uri="{FF2B5EF4-FFF2-40B4-BE49-F238E27FC236}">
                <a16:creationId xmlns:a16="http://schemas.microsoft.com/office/drawing/2014/main" id="{3893C0C1-D657-4FF6-81AB-AB7622E977B9}"/>
              </a:ext>
            </a:extLst>
          </p:cNvPr>
          <p:cNvSpPr>
            <a:spLocks noGrp="1"/>
          </p:cNvSpPr>
          <p:nvPr>
            <p:ph type="sldNum" sz="quarter" idx="4"/>
          </p:nvPr>
        </p:nvSpPr>
        <p:spPr/>
        <p:txBody>
          <a:bodyPr/>
          <a:lstStyle/>
          <a:p>
            <a:pPr algn="r" rtl="0"/>
            <a:r>
              <a:rPr lang="fr" b="0" i="0" u="none" baseline="0">
                <a:solidFill>
                  <a:schemeClr val="tx2"/>
                </a:solidFill>
                <a:latin typeface="Arial"/>
                <a:cs typeface="Arial"/>
              </a:rPr>
              <a:t>www.lnct.global </a:t>
            </a:r>
            <a:r>
              <a:rPr lang="fr" b="0" i="0" u="none" baseline="0">
                <a:latin typeface="Arial"/>
                <a:cs typeface="Arial"/>
              </a:rPr>
              <a:t>| </a:t>
            </a:r>
            <a:fld id="{2459FD92-E8AB-4F86-BA9A-090210CAFD7B}" type="slidenum">
              <a:rPr>
                <a:latin typeface="Arial"/>
                <a:cs typeface="Arial"/>
              </a:rPr>
              <a:pPr/>
              <a:t>35</a:t>
            </a:fld>
            <a:endParaRPr lang="fr" dirty="0">
              <a:solidFill>
                <a:srgbClr val="E32726"/>
              </a:solidFill>
              <a:latin typeface="Arial"/>
              <a:cs typeface="Arial"/>
            </a:endParaRPr>
          </a:p>
        </p:txBody>
      </p:sp>
      <p:sp>
        <p:nvSpPr>
          <p:cNvPr id="6" name="Star: 6 Points 5">
            <a:extLst>
              <a:ext uri="{FF2B5EF4-FFF2-40B4-BE49-F238E27FC236}">
                <a16:creationId xmlns:a16="http://schemas.microsoft.com/office/drawing/2014/main" id="{E0BCB324-0494-41FA-938E-A18FE3DC62CB}"/>
              </a:ext>
            </a:extLst>
          </p:cNvPr>
          <p:cNvSpPr/>
          <p:nvPr/>
        </p:nvSpPr>
        <p:spPr>
          <a:xfrm>
            <a:off x="7760525" y="176100"/>
            <a:ext cx="1036467" cy="886742"/>
          </a:xfrm>
          <a:prstGeom prst="star6">
            <a:avLst/>
          </a:prstGeom>
          <a:ln>
            <a:solidFill>
              <a:schemeClr val="accent2"/>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rtl="0"/>
            <a:r>
              <a:rPr lang="fr" sz="900" b="1" i="0" u="none" baseline="0"/>
              <a:t>Message clé</a:t>
            </a:r>
          </a:p>
        </p:txBody>
      </p:sp>
    </p:spTree>
    <p:extLst>
      <p:ext uri="{BB962C8B-B14F-4D97-AF65-F5344CB8AC3E}">
        <p14:creationId xmlns:p14="http://schemas.microsoft.com/office/powerpoint/2010/main" val="271233293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7A0B68-1024-4535-A714-0F45124094F5}"/>
              </a:ext>
            </a:extLst>
          </p:cNvPr>
          <p:cNvSpPr>
            <a:spLocks noGrp="1"/>
          </p:cNvSpPr>
          <p:nvPr>
            <p:ph type="title"/>
          </p:nvPr>
        </p:nvSpPr>
        <p:spPr>
          <a:xfrm>
            <a:off x="457200" y="274638"/>
            <a:ext cx="7611466" cy="1143000"/>
          </a:xfrm>
        </p:spPr>
        <p:txBody>
          <a:bodyPr>
            <a:normAutofit/>
          </a:bodyPr>
          <a:lstStyle/>
          <a:p>
            <a:pPr algn="l" rtl="0"/>
            <a:r>
              <a:rPr lang="fr" b="0" i="0" u="none" baseline="0"/>
              <a:t>Présentation aux décideurs des exigences liées à un investissement dans la chaîne du froid</a:t>
            </a:r>
            <a:endParaRPr lang="fr" dirty="0">
              <a:solidFill>
                <a:schemeClr val="accent5"/>
              </a:solidFill>
            </a:endParaRPr>
          </a:p>
        </p:txBody>
      </p:sp>
      <p:sp>
        <p:nvSpPr>
          <p:cNvPr id="3" name="Content Placeholder 2">
            <a:extLst>
              <a:ext uri="{FF2B5EF4-FFF2-40B4-BE49-F238E27FC236}">
                <a16:creationId xmlns:a16="http://schemas.microsoft.com/office/drawing/2014/main" id="{BA72E82E-BBD8-467C-B5F4-5C2CFE7F0AE9}"/>
              </a:ext>
            </a:extLst>
          </p:cNvPr>
          <p:cNvSpPr>
            <a:spLocks noGrp="1"/>
          </p:cNvSpPr>
          <p:nvPr>
            <p:ph idx="1"/>
          </p:nvPr>
        </p:nvSpPr>
        <p:spPr>
          <a:xfrm>
            <a:off x="457200" y="1417638"/>
            <a:ext cx="8229600" cy="4235808"/>
          </a:xfrm>
        </p:spPr>
        <p:txBody>
          <a:bodyPr>
            <a:normAutofit fontScale="85000" lnSpcReduction="10000"/>
          </a:bodyPr>
          <a:lstStyle/>
          <a:p>
            <a:pPr marL="0" indent="0" algn="l" rtl="0">
              <a:buNone/>
            </a:pPr>
            <a:r>
              <a:rPr lang="fr" b="0" i="0" u="none" baseline="0"/>
              <a:t>Nous avons fait une demande de l'ordre de $$ pour 2018 et $$ pour 2019 afin d'investir dans la chaîne du froid. La modernisation de notre chaîne du froid via le recours à des équipements de haut niveau :</a:t>
            </a:r>
          </a:p>
          <a:p>
            <a:pPr marL="0" indent="0" algn="l" rtl="0">
              <a:buNone/>
            </a:pPr>
            <a:endParaRPr lang="fr" dirty="0"/>
          </a:p>
          <a:p>
            <a:pPr algn="l" rtl="0"/>
            <a:r>
              <a:rPr lang="fr" b="0" i="0" u="none" baseline="0"/>
              <a:t>Réduira les dépenses de fonctionnement en réduisant la dépendance au kérosène, aux batteries solaires rechargeables et aux blocs réfrigérants</a:t>
            </a:r>
          </a:p>
          <a:p>
            <a:endParaRPr lang="fr" dirty="0"/>
          </a:p>
          <a:p>
            <a:pPr algn="l" rtl="0"/>
            <a:r>
              <a:rPr lang="fr" b="0" i="0" u="none" baseline="0">
                <a:solidFill>
                  <a:schemeClr val="tx1"/>
                </a:solidFill>
              </a:rPr>
              <a:t>Garantira notre investissement dans la vaccination en </a:t>
            </a:r>
            <a:r>
              <a:rPr lang="fr" b="0" i="0" u="none" baseline="0"/>
              <a:t>réduisant les pertes en vaccins (un équipement de la chaîne du froid peu fiable expose les vaccins à une chaleur ou un froid excessifs entraînant un gâchis coûteux)</a:t>
            </a:r>
          </a:p>
          <a:p>
            <a:endParaRPr lang="fr" dirty="0"/>
          </a:p>
          <a:p>
            <a:pPr algn="l" rtl="0"/>
            <a:r>
              <a:rPr lang="fr" b="0" i="0" u="none" baseline="0"/>
              <a:t>Renforcera la couverture et l'équité. De nouveaux systèmes de refroidissement passifs permettront d'étendre la couverture géographique de notre chaîne du froid, permettant à de lointaines installations de stocker des vaccins en toute sécurité.</a:t>
            </a:r>
          </a:p>
          <a:p>
            <a:pPr marL="0" indent="0" algn="l" rtl="0">
              <a:buNone/>
            </a:pPr>
            <a:endParaRPr lang="fr" dirty="0"/>
          </a:p>
          <a:p>
            <a:pPr lvl="1" algn="l" rtl="0"/>
            <a:endParaRPr lang="fr" dirty="0"/>
          </a:p>
        </p:txBody>
      </p:sp>
      <p:sp>
        <p:nvSpPr>
          <p:cNvPr id="5" name="Slide Number Placeholder 4">
            <a:extLst>
              <a:ext uri="{FF2B5EF4-FFF2-40B4-BE49-F238E27FC236}">
                <a16:creationId xmlns:a16="http://schemas.microsoft.com/office/drawing/2014/main" id="{3893C0C1-D657-4FF6-81AB-AB7622E977B9}"/>
              </a:ext>
            </a:extLst>
          </p:cNvPr>
          <p:cNvSpPr>
            <a:spLocks noGrp="1"/>
          </p:cNvSpPr>
          <p:nvPr>
            <p:ph type="sldNum" sz="quarter" idx="4"/>
          </p:nvPr>
        </p:nvSpPr>
        <p:spPr/>
        <p:txBody>
          <a:bodyPr/>
          <a:lstStyle/>
          <a:p>
            <a:pPr algn="r" rtl="0"/>
            <a:r>
              <a:rPr lang="fr" b="0" i="0" u="none" baseline="0">
                <a:solidFill>
                  <a:schemeClr val="tx2"/>
                </a:solidFill>
                <a:latin typeface="Arial"/>
                <a:cs typeface="Arial"/>
              </a:rPr>
              <a:t>www.lnct.global </a:t>
            </a:r>
            <a:r>
              <a:rPr lang="fr" b="0" i="0" u="none" baseline="0">
                <a:latin typeface="Arial"/>
                <a:cs typeface="Arial"/>
              </a:rPr>
              <a:t>| </a:t>
            </a:r>
            <a:fld id="{2459FD92-E8AB-4F86-BA9A-090210CAFD7B}" type="slidenum">
              <a:rPr>
                <a:latin typeface="Arial"/>
                <a:cs typeface="Arial"/>
              </a:rPr>
              <a:pPr/>
              <a:t>36</a:t>
            </a:fld>
            <a:endParaRPr lang="fr" dirty="0">
              <a:solidFill>
                <a:srgbClr val="E32726"/>
              </a:solidFill>
              <a:latin typeface="Arial"/>
              <a:cs typeface="Arial"/>
            </a:endParaRPr>
          </a:p>
        </p:txBody>
      </p:sp>
      <p:sp>
        <p:nvSpPr>
          <p:cNvPr id="6" name="Star: 6 Points 5">
            <a:extLst>
              <a:ext uri="{FF2B5EF4-FFF2-40B4-BE49-F238E27FC236}">
                <a16:creationId xmlns:a16="http://schemas.microsoft.com/office/drawing/2014/main" id="{DF251D92-CA97-4346-B798-91EEA01FEC26}"/>
              </a:ext>
            </a:extLst>
          </p:cNvPr>
          <p:cNvSpPr/>
          <p:nvPr/>
        </p:nvSpPr>
        <p:spPr>
          <a:xfrm>
            <a:off x="7760525" y="176100"/>
            <a:ext cx="1036467" cy="886742"/>
          </a:xfrm>
          <a:prstGeom prst="star6">
            <a:avLst/>
          </a:prstGeom>
          <a:ln>
            <a:solidFill>
              <a:schemeClr val="accent2"/>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rtl="0"/>
            <a:r>
              <a:rPr lang="fr" sz="900" b="1" i="0" u="none" baseline="0"/>
              <a:t>Message clé</a:t>
            </a:r>
          </a:p>
        </p:txBody>
      </p:sp>
    </p:spTree>
    <p:extLst>
      <p:ext uri="{BB962C8B-B14F-4D97-AF65-F5344CB8AC3E}">
        <p14:creationId xmlns:p14="http://schemas.microsoft.com/office/powerpoint/2010/main" val="725137680"/>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7A0B68-1024-4535-A714-0F45124094F5}"/>
              </a:ext>
            </a:extLst>
          </p:cNvPr>
          <p:cNvSpPr>
            <a:spLocks noGrp="1"/>
          </p:cNvSpPr>
          <p:nvPr>
            <p:ph type="title"/>
          </p:nvPr>
        </p:nvSpPr>
        <p:spPr>
          <a:xfrm>
            <a:off x="457200" y="274638"/>
            <a:ext cx="7384694" cy="1143000"/>
          </a:xfrm>
        </p:spPr>
        <p:txBody>
          <a:bodyPr>
            <a:normAutofit/>
          </a:bodyPr>
          <a:lstStyle/>
          <a:p>
            <a:pPr algn="l" rtl="0"/>
            <a:r>
              <a:rPr lang="fr" b="0" i="0" u="none" baseline="0"/>
              <a:t>Présentation aux décideurs de données probantes pour l'introduction d'un nouveau vaccin</a:t>
            </a:r>
            <a:endParaRPr lang="fr" dirty="0">
              <a:solidFill>
                <a:schemeClr val="accent5"/>
              </a:solidFill>
            </a:endParaRPr>
          </a:p>
        </p:txBody>
      </p:sp>
      <p:sp>
        <p:nvSpPr>
          <p:cNvPr id="3" name="Content Placeholder 2">
            <a:extLst>
              <a:ext uri="{FF2B5EF4-FFF2-40B4-BE49-F238E27FC236}">
                <a16:creationId xmlns:a16="http://schemas.microsoft.com/office/drawing/2014/main" id="{BA72E82E-BBD8-467C-B5F4-5C2CFE7F0AE9}"/>
              </a:ext>
            </a:extLst>
          </p:cNvPr>
          <p:cNvSpPr>
            <a:spLocks noGrp="1"/>
          </p:cNvSpPr>
          <p:nvPr>
            <p:ph idx="1"/>
          </p:nvPr>
        </p:nvSpPr>
        <p:spPr>
          <a:xfrm>
            <a:off x="457200" y="1417638"/>
            <a:ext cx="8229600" cy="4310164"/>
          </a:xfrm>
        </p:spPr>
        <p:txBody>
          <a:bodyPr>
            <a:normAutofit fontScale="92500" lnSpcReduction="20000"/>
          </a:bodyPr>
          <a:lstStyle/>
          <a:p>
            <a:pPr algn="l" rtl="0"/>
            <a:r>
              <a:rPr lang="fr" b="0" i="0" u="none" baseline="0"/>
              <a:t>Le vaccin XX réduira la morbidité et la mortalité de YY et ZZ</a:t>
            </a:r>
          </a:p>
          <a:p>
            <a:endParaRPr lang="fr" dirty="0"/>
          </a:p>
          <a:p>
            <a:pPr algn="l" rtl="0"/>
            <a:r>
              <a:rPr lang="fr" b="0" i="0" u="none" baseline="0"/>
              <a:t>Le vaccin XX permettra d'économiser $$$ par an grâce à la réduction du nombre de consultations externes et d'hospitalisations</a:t>
            </a:r>
          </a:p>
          <a:p>
            <a:endParaRPr lang="fr" dirty="0"/>
          </a:p>
          <a:p>
            <a:pPr algn="l" rtl="0"/>
            <a:r>
              <a:rPr lang="fr" b="0" i="0" u="none" baseline="0"/>
              <a:t>Notre analyse indique que le vaccin est très rentable</a:t>
            </a:r>
          </a:p>
          <a:p>
            <a:endParaRPr lang="fr" dirty="0"/>
          </a:p>
          <a:p>
            <a:pPr algn="l" rtl="0"/>
            <a:r>
              <a:rPr lang="fr" b="0" i="0" u="none" baseline="0"/>
              <a:t>Le vaccin XX stimulera la croissance économique via l'augmentation de la productivité</a:t>
            </a:r>
          </a:p>
          <a:p>
            <a:endParaRPr lang="fr" dirty="0"/>
          </a:p>
          <a:p>
            <a:pPr algn="l" rtl="0"/>
            <a:r>
              <a:rPr lang="fr" b="0" i="0" u="none" baseline="0"/>
              <a:t>Le vaccin XX est recommandé par notre Groupe technique consultatif national pour la vaccination et l'OMS</a:t>
            </a:r>
          </a:p>
          <a:p>
            <a:endParaRPr lang="fr" dirty="0"/>
          </a:p>
          <a:p>
            <a:pPr algn="l" rtl="0"/>
            <a:r>
              <a:rPr lang="fr" b="0" i="0" u="none" baseline="0"/>
              <a:t>Nos pays voisins, ____ et ____, ont déjà introduit ce vaccin</a:t>
            </a:r>
          </a:p>
        </p:txBody>
      </p:sp>
      <p:sp>
        <p:nvSpPr>
          <p:cNvPr id="5" name="Slide Number Placeholder 4">
            <a:extLst>
              <a:ext uri="{FF2B5EF4-FFF2-40B4-BE49-F238E27FC236}">
                <a16:creationId xmlns:a16="http://schemas.microsoft.com/office/drawing/2014/main" id="{3893C0C1-D657-4FF6-81AB-AB7622E977B9}"/>
              </a:ext>
            </a:extLst>
          </p:cNvPr>
          <p:cNvSpPr>
            <a:spLocks noGrp="1"/>
          </p:cNvSpPr>
          <p:nvPr>
            <p:ph type="sldNum" sz="quarter" idx="4"/>
          </p:nvPr>
        </p:nvSpPr>
        <p:spPr/>
        <p:txBody>
          <a:bodyPr/>
          <a:lstStyle/>
          <a:p>
            <a:pPr algn="r" rtl="0"/>
            <a:r>
              <a:rPr lang="fr" b="0" i="0" u="none" baseline="0">
                <a:solidFill>
                  <a:schemeClr val="tx2"/>
                </a:solidFill>
                <a:latin typeface="Arial"/>
                <a:cs typeface="Arial"/>
              </a:rPr>
              <a:t>www.lnct.global </a:t>
            </a:r>
            <a:r>
              <a:rPr lang="fr" b="0" i="0" u="none" baseline="0">
                <a:latin typeface="Arial"/>
                <a:cs typeface="Arial"/>
              </a:rPr>
              <a:t>| </a:t>
            </a:r>
            <a:fld id="{2459FD92-E8AB-4F86-BA9A-090210CAFD7B}" type="slidenum">
              <a:rPr>
                <a:latin typeface="Arial"/>
                <a:cs typeface="Arial"/>
              </a:rPr>
              <a:pPr/>
              <a:t>37</a:t>
            </a:fld>
            <a:endParaRPr lang="fr" dirty="0">
              <a:solidFill>
                <a:srgbClr val="E32726"/>
              </a:solidFill>
              <a:latin typeface="Arial"/>
              <a:cs typeface="Arial"/>
            </a:endParaRPr>
          </a:p>
        </p:txBody>
      </p:sp>
      <p:sp>
        <p:nvSpPr>
          <p:cNvPr id="6" name="Star: 6 Points 5">
            <a:extLst>
              <a:ext uri="{FF2B5EF4-FFF2-40B4-BE49-F238E27FC236}">
                <a16:creationId xmlns:a16="http://schemas.microsoft.com/office/drawing/2014/main" id="{6A22F2EE-F0F4-488E-8F29-966F00476F76}"/>
              </a:ext>
            </a:extLst>
          </p:cNvPr>
          <p:cNvSpPr/>
          <p:nvPr/>
        </p:nvSpPr>
        <p:spPr>
          <a:xfrm>
            <a:off x="7760525" y="176100"/>
            <a:ext cx="1036467" cy="886742"/>
          </a:xfrm>
          <a:prstGeom prst="star6">
            <a:avLst/>
          </a:prstGeom>
          <a:ln>
            <a:solidFill>
              <a:schemeClr val="accent2"/>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rtl="0"/>
            <a:r>
              <a:rPr lang="fr" sz="900" b="1" i="0" u="none" baseline="0"/>
              <a:t>Message clé</a:t>
            </a:r>
          </a:p>
        </p:txBody>
      </p:sp>
    </p:spTree>
    <p:extLst>
      <p:ext uri="{BB962C8B-B14F-4D97-AF65-F5344CB8AC3E}">
        <p14:creationId xmlns:p14="http://schemas.microsoft.com/office/powerpoint/2010/main" val="3004758821"/>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7A0B68-1024-4535-A714-0F45124094F5}"/>
              </a:ext>
            </a:extLst>
          </p:cNvPr>
          <p:cNvSpPr>
            <a:spLocks noGrp="1"/>
          </p:cNvSpPr>
          <p:nvPr>
            <p:ph type="title"/>
          </p:nvPr>
        </p:nvSpPr>
        <p:spPr>
          <a:xfrm>
            <a:off x="457200" y="274638"/>
            <a:ext cx="7472477" cy="1143000"/>
          </a:xfrm>
        </p:spPr>
        <p:txBody>
          <a:bodyPr>
            <a:normAutofit fontScale="90000"/>
          </a:bodyPr>
          <a:lstStyle/>
          <a:p>
            <a:pPr algn="l" rtl="0"/>
            <a:r>
              <a:rPr lang="fr" b="0" i="0" u="none" baseline="0"/>
              <a:t>Présentation de données probantes pour la mise à disposition en temps opportun de crédits budgétaires destinés à l'achat de vaccins</a:t>
            </a:r>
            <a:endParaRPr lang="fr" dirty="0">
              <a:solidFill>
                <a:schemeClr val="accent5"/>
              </a:solidFill>
            </a:endParaRPr>
          </a:p>
        </p:txBody>
      </p:sp>
      <p:sp>
        <p:nvSpPr>
          <p:cNvPr id="3" name="Content Placeholder 2">
            <a:extLst>
              <a:ext uri="{FF2B5EF4-FFF2-40B4-BE49-F238E27FC236}">
                <a16:creationId xmlns:a16="http://schemas.microsoft.com/office/drawing/2014/main" id="{BA72E82E-BBD8-467C-B5F4-5C2CFE7F0AE9}"/>
              </a:ext>
            </a:extLst>
          </p:cNvPr>
          <p:cNvSpPr>
            <a:spLocks noGrp="1"/>
          </p:cNvSpPr>
          <p:nvPr>
            <p:ph idx="1"/>
          </p:nvPr>
        </p:nvSpPr>
        <p:spPr>
          <a:xfrm>
            <a:off x="457200" y="1417637"/>
            <a:ext cx="8229600" cy="4844173"/>
          </a:xfrm>
        </p:spPr>
        <p:txBody>
          <a:bodyPr>
            <a:normAutofit/>
          </a:bodyPr>
          <a:lstStyle/>
          <a:p>
            <a:pPr algn="l" rtl="0"/>
            <a:r>
              <a:rPr lang="fr" b="0" i="0" u="none" baseline="0"/>
              <a:t>L'approvisionnement en vaccins doit être planifié bien à l'avance.</a:t>
            </a:r>
          </a:p>
          <a:p>
            <a:endParaRPr lang="fr" dirty="0"/>
          </a:p>
          <a:p>
            <a:pPr algn="l" rtl="0"/>
            <a:r>
              <a:rPr lang="fr" b="0" i="0" u="none" baseline="0"/>
              <a:t>Le service des achats de l'UNICEF impose de verser un acompte avant de passer commande.</a:t>
            </a:r>
          </a:p>
          <a:p>
            <a:endParaRPr lang="fr" dirty="0"/>
          </a:p>
          <a:p>
            <a:pPr algn="l" rtl="0"/>
            <a:r>
              <a:rPr lang="fr" b="0" i="0" u="none" baseline="0"/>
              <a:t>Un retard dans le déblocage des fonds peut provoquer une interruption de la fourniture, exposant les enfants au risque de maladies à prévention vaccinale.</a:t>
            </a:r>
          </a:p>
          <a:p>
            <a:endParaRPr lang="fr" dirty="0"/>
          </a:p>
          <a:p>
            <a:pPr algn="l" rtl="0"/>
            <a:r>
              <a:rPr lang="fr" b="0" i="0" u="none" baseline="0"/>
              <a:t>La pratique courante consiste à débloquer la plupart des fonds destinés à l'approvisionnement en vaccins avant la fin du premier trimestre de l'année fiscale  </a:t>
            </a:r>
          </a:p>
          <a:p>
            <a:pPr marL="0" indent="0" algn="l" rtl="0">
              <a:buNone/>
            </a:pPr>
            <a:endParaRPr lang="fr" dirty="0"/>
          </a:p>
        </p:txBody>
      </p:sp>
      <p:sp>
        <p:nvSpPr>
          <p:cNvPr id="5" name="Slide Number Placeholder 4">
            <a:extLst>
              <a:ext uri="{FF2B5EF4-FFF2-40B4-BE49-F238E27FC236}">
                <a16:creationId xmlns:a16="http://schemas.microsoft.com/office/drawing/2014/main" id="{3893C0C1-D657-4FF6-81AB-AB7622E977B9}"/>
              </a:ext>
            </a:extLst>
          </p:cNvPr>
          <p:cNvSpPr>
            <a:spLocks noGrp="1"/>
          </p:cNvSpPr>
          <p:nvPr>
            <p:ph type="sldNum" sz="quarter" idx="4"/>
          </p:nvPr>
        </p:nvSpPr>
        <p:spPr/>
        <p:txBody>
          <a:bodyPr/>
          <a:lstStyle/>
          <a:p>
            <a:pPr algn="r" rtl="0"/>
            <a:r>
              <a:rPr lang="fr" b="0" i="0" u="none" baseline="0">
                <a:solidFill>
                  <a:schemeClr val="tx2"/>
                </a:solidFill>
                <a:latin typeface="Arial"/>
                <a:cs typeface="Arial"/>
              </a:rPr>
              <a:t>www.lnct.global </a:t>
            </a:r>
            <a:r>
              <a:rPr lang="fr" b="0" i="0" u="none" baseline="0">
                <a:latin typeface="Arial"/>
                <a:cs typeface="Arial"/>
              </a:rPr>
              <a:t>| </a:t>
            </a:r>
            <a:fld id="{2459FD92-E8AB-4F86-BA9A-090210CAFD7B}" type="slidenum">
              <a:rPr>
                <a:latin typeface="Arial"/>
                <a:cs typeface="Arial"/>
              </a:rPr>
              <a:pPr/>
              <a:t>38</a:t>
            </a:fld>
            <a:endParaRPr lang="fr" dirty="0">
              <a:solidFill>
                <a:srgbClr val="E32726"/>
              </a:solidFill>
              <a:latin typeface="Arial"/>
              <a:cs typeface="Arial"/>
            </a:endParaRPr>
          </a:p>
        </p:txBody>
      </p:sp>
      <p:sp>
        <p:nvSpPr>
          <p:cNvPr id="6" name="Star: 6 Points 5">
            <a:extLst>
              <a:ext uri="{FF2B5EF4-FFF2-40B4-BE49-F238E27FC236}">
                <a16:creationId xmlns:a16="http://schemas.microsoft.com/office/drawing/2014/main" id="{772AE40C-C0AB-4C47-9782-D705A3CABBC6}"/>
              </a:ext>
            </a:extLst>
          </p:cNvPr>
          <p:cNvSpPr/>
          <p:nvPr/>
        </p:nvSpPr>
        <p:spPr>
          <a:xfrm>
            <a:off x="7929677" y="117579"/>
            <a:ext cx="1036467" cy="886742"/>
          </a:xfrm>
          <a:prstGeom prst="star6">
            <a:avLst/>
          </a:prstGeom>
          <a:ln>
            <a:solidFill>
              <a:schemeClr val="accent2"/>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rtl="0"/>
            <a:r>
              <a:rPr lang="fr" sz="900" b="1" i="0" u="none" baseline="0"/>
              <a:t>Message clé</a:t>
            </a:r>
          </a:p>
        </p:txBody>
      </p:sp>
    </p:spTree>
    <p:extLst>
      <p:ext uri="{BB962C8B-B14F-4D97-AF65-F5344CB8AC3E}">
        <p14:creationId xmlns:p14="http://schemas.microsoft.com/office/powerpoint/2010/main" val="4104738802"/>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7A0B68-1024-4535-A714-0F45124094F5}"/>
              </a:ext>
            </a:extLst>
          </p:cNvPr>
          <p:cNvSpPr>
            <a:spLocks noGrp="1"/>
          </p:cNvSpPr>
          <p:nvPr>
            <p:ph type="title"/>
          </p:nvPr>
        </p:nvSpPr>
        <p:spPr>
          <a:xfrm>
            <a:off x="457200" y="274638"/>
            <a:ext cx="7472477" cy="1143000"/>
          </a:xfrm>
        </p:spPr>
        <p:txBody>
          <a:bodyPr>
            <a:normAutofit fontScale="90000"/>
          </a:bodyPr>
          <a:lstStyle/>
          <a:p>
            <a:pPr algn="l" rtl="0"/>
            <a:r>
              <a:rPr lang="fr" b="0" i="0" u="none" baseline="0"/>
              <a:t>Présentation aux décideurs de données probantes sur la nécessité d'augmenter le financement dans un souci d'équité et de meilleure couverture</a:t>
            </a:r>
            <a:endParaRPr lang="fr" dirty="0">
              <a:solidFill>
                <a:schemeClr val="accent5"/>
              </a:solidFill>
            </a:endParaRPr>
          </a:p>
        </p:txBody>
      </p:sp>
      <p:sp>
        <p:nvSpPr>
          <p:cNvPr id="3" name="Content Placeholder 2">
            <a:extLst>
              <a:ext uri="{FF2B5EF4-FFF2-40B4-BE49-F238E27FC236}">
                <a16:creationId xmlns:a16="http://schemas.microsoft.com/office/drawing/2014/main" id="{BA72E82E-BBD8-467C-B5F4-5C2CFE7F0AE9}"/>
              </a:ext>
            </a:extLst>
          </p:cNvPr>
          <p:cNvSpPr>
            <a:spLocks noGrp="1"/>
          </p:cNvSpPr>
          <p:nvPr>
            <p:ph idx="1"/>
          </p:nvPr>
        </p:nvSpPr>
        <p:spPr>
          <a:xfrm>
            <a:off x="457200" y="1417637"/>
            <a:ext cx="8229600" cy="4405261"/>
          </a:xfrm>
        </p:spPr>
        <p:txBody>
          <a:bodyPr>
            <a:normAutofit/>
          </a:bodyPr>
          <a:lstStyle/>
          <a:p>
            <a:pPr algn="l" rtl="0"/>
            <a:r>
              <a:rPr lang="fr" b="0" i="0" u="none" baseline="0"/>
              <a:t>Il existe de nombreux groupes présentant de faibles taux de vaccination dans les bidonvilles urbains, parmi les peuples nomades </a:t>
            </a:r>
            <a:r>
              <a:rPr lang="fr" b="0" i="1" u="none" baseline="0"/>
              <a:t>{insérer les informations propres à votre pays</a:t>
            </a:r>
            <a:r>
              <a:rPr lang="fr" b="0" i="0" u="none" baseline="0"/>
              <a:t>…</a:t>
            </a:r>
            <a:r>
              <a:rPr lang="fr" b="0" i="1" u="none" baseline="0"/>
              <a:t>}</a:t>
            </a:r>
          </a:p>
          <a:p>
            <a:endParaRPr lang="fr" i="1" dirty="0"/>
          </a:p>
          <a:p>
            <a:pPr algn="l" rtl="0"/>
            <a:r>
              <a:rPr lang="fr" b="0" i="0" u="none" baseline="0"/>
              <a:t>Afin d'accompagner ces populations, nous devons : (approche par pays…)</a:t>
            </a:r>
          </a:p>
          <a:p>
            <a:pPr lvl="1" algn="l" rtl="0"/>
            <a:r>
              <a:rPr lang="fr" b="0" i="0" u="none" baseline="0"/>
              <a:t>Disposer d'un financement plus global des soins de santé primaires ?</a:t>
            </a:r>
          </a:p>
          <a:p>
            <a:pPr lvl="1" algn="l" rtl="0"/>
            <a:r>
              <a:rPr lang="fr" b="0" i="0" u="none" baseline="0"/>
              <a:t>Obtenir plus de fonds pour la mise en place de nouvelles interventions communautaires dans certaines zones ?</a:t>
            </a:r>
          </a:p>
          <a:p>
            <a:pPr lvl="1" algn="l" rtl="0"/>
            <a:r>
              <a:rPr lang="fr" b="0" i="0" u="none" baseline="0"/>
              <a:t>Moderniser la chaîne du froid…?</a:t>
            </a:r>
          </a:p>
          <a:p>
            <a:pPr lvl="1" algn="l" rtl="0"/>
            <a:r>
              <a:rPr lang="fr" b="0" i="0" u="none" baseline="0"/>
              <a:t>Adopter des mesures de mobilisation sociale afin d'augmenter la demande ?</a:t>
            </a:r>
          </a:p>
          <a:p>
            <a:pPr lvl="1" algn="l" rtl="0"/>
            <a:r>
              <a:rPr lang="fr" b="0" i="0" u="none" baseline="0"/>
              <a:t>Etc.</a:t>
            </a:r>
          </a:p>
          <a:p>
            <a:pPr lvl="1" algn="l" rtl="0"/>
            <a:endParaRPr lang="fr" dirty="0"/>
          </a:p>
          <a:p>
            <a:endParaRPr lang="fr" dirty="0"/>
          </a:p>
        </p:txBody>
      </p:sp>
      <p:sp>
        <p:nvSpPr>
          <p:cNvPr id="5" name="Slide Number Placeholder 4">
            <a:extLst>
              <a:ext uri="{FF2B5EF4-FFF2-40B4-BE49-F238E27FC236}">
                <a16:creationId xmlns:a16="http://schemas.microsoft.com/office/drawing/2014/main" id="{3893C0C1-D657-4FF6-81AB-AB7622E977B9}"/>
              </a:ext>
            </a:extLst>
          </p:cNvPr>
          <p:cNvSpPr>
            <a:spLocks noGrp="1"/>
          </p:cNvSpPr>
          <p:nvPr>
            <p:ph type="sldNum" sz="quarter" idx="4"/>
          </p:nvPr>
        </p:nvSpPr>
        <p:spPr/>
        <p:txBody>
          <a:bodyPr/>
          <a:lstStyle/>
          <a:p>
            <a:pPr algn="r" rtl="0"/>
            <a:r>
              <a:rPr lang="fr" b="0" i="0" u="none" baseline="0">
                <a:solidFill>
                  <a:schemeClr val="tx2"/>
                </a:solidFill>
                <a:latin typeface="Arial"/>
                <a:cs typeface="Arial"/>
              </a:rPr>
              <a:t>www.lnct.global </a:t>
            </a:r>
            <a:r>
              <a:rPr lang="fr" b="0" i="0" u="none" baseline="0">
                <a:latin typeface="Arial"/>
                <a:cs typeface="Arial"/>
              </a:rPr>
              <a:t>| </a:t>
            </a:r>
            <a:fld id="{2459FD92-E8AB-4F86-BA9A-090210CAFD7B}" type="slidenum">
              <a:rPr>
                <a:latin typeface="Arial"/>
                <a:cs typeface="Arial"/>
              </a:rPr>
              <a:pPr/>
              <a:t>39</a:t>
            </a:fld>
            <a:endParaRPr lang="fr" dirty="0">
              <a:solidFill>
                <a:srgbClr val="E32726"/>
              </a:solidFill>
              <a:latin typeface="Arial"/>
              <a:cs typeface="Arial"/>
            </a:endParaRPr>
          </a:p>
        </p:txBody>
      </p:sp>
      <p:sp>
        <p:nvSpPr>
          <p:cNvPr id="6" name="Star: 6 Points 5">
            <a:extLst>
              <a:ext uri="{FF2B5EF4-FFF2-40B4-BE49-F238E27FC236}">
                <a16:creationId xmlns:a16="http://schemas.microsoft.com/office/drawing/2014/main" id="{64A7E6FE-274D-44EE-99F4-51E6B223AEC7}"/>
              </a:ext>
            </a:extLst>
          </p:cNvPr>
          <p:cNvSpPr/>
          <p:nvPr/>
        </p:nvSpPr>
        <p:spPr>
          <a:xfrm>
            <a:off x="7760525" y="176100"/>
            <a:ext cx="1036467" cy="886742"/>
          </a:xfrm>
          <a:prstGeom prst="star6">
            <a:avLst/>
          </a:prstGeom>
          <a:ln>
            <a:solidFill>
              <a:schemeClr val="accent2"/>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rtl="0"/>
            <a:r>
              <a:rPr lang="fr" sz="900" b="1" i="0" u="none" baseline="0"/>
              <a:t>Message clé</a:t>
            </a:r>
          </a:p>
        </p:txBody>
      </p:sp>
    </p:spTree>
    <p:extLst>
      <p:ext uri="{BB962C8B-B14F-4D97-AF65-F5344CB8AC3E}">
        <p14:creationId xmlns:p14="http://schemas.microsoft.com/office/powerpoint/2010/main" val="164182908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38708BD7-7DBD-4CEC-8749-E384D2043A1A}"/>
              </a:ext>
            </a:extLst>
          </p:cNvPr>
          <p:cNvSpPr>
            <a:spLocks noGrp="1"/>
          </p:cNvSpPr>
          <p:nvPr>
            <p:ph type="title"/>
          </p:nvPr>
        </p:nvSpPr>
        <p:spPr/>
        <p:txBody>
          <a:bodyPr>
            <a:normAutofit/>
          </a:bodyPr>
          <a:lstStyle/>
          <a:p>
            <a:pPr algn="l" rtl="0"/>
            <a:r>
              <a:rPr lang="fr" b="0" i="0" u="none" baseline="0"/>
              <a:t>Pourquoi les exigences en matière de vaccination doivent-elles être renforcées au fil du temps ?</a:t>
            </a:r>
          </a:p>
        </p:txBody>
      </p:sp>
      <p:sp>
        <p:nvSpPr>
          <p:cNvPr id="5" name="Content Placeholder 4">
            <a:extLst>
              <a:ext uri="{FF2B5EF4-FFF2-40B4-BE49-F238E27FC236}">
                <a16:creationId xmlns:a16="http://schemas.microsoft.com/office/drawing/2014/main" id="{6129E943-26B6-40E4-8344-5C70071E17A8}"/>
              </a:ext>
            </a:extLst>
          </p:cNvPr>
          <p:cNvSpPr>
            <a:spLocks noGrp="1"/>
          </p:cNvSpPr>
          <p:nvPr>
            <p:ph idx="1"/>
          </p:nvPr>
        </p:nvSpPr>
        <p:spPr>
          <a:xfrm>
            <a:off x="457200" y="1594714"/>
            <a:ext cx="8229600" cy="4272076"/>
          </a:xfrm>
        </p:spPr>
        <p:txBody>
          <a:bodyPr>
            <a:noAutofit/>
          </a:bodyPr>
          <a:lstStyle/>
          <a:p>
            <a:pPr marL="285750" indent="-285750" algn="l" rtl="0">
              <a:buFont typeface="Arial" panose="020B0604020202020204" pitchFamily="34" charset="0"/>
              <a:buChar char="•"/>
            </a:pPr>
            <a:r>
              <a:rPr lang="fr" sz="1700" b="0" i="0" u="none" baseline="0" dirty="0">
                <a:solidFill>
                  <a:schemeClr val="tx1"/>
                </a:solidFill>
              </a:rPr>
              <a:t>Rapide augmentation du cofinancement des vaccins lors de la transition hors du soutien de Gavi</a:t>
            </a:r>
          </a:p>
          <a:p>
            <a:pPr marL="285750" indent="-285750" algn="l" rtl="0">
              <a:buFont typeface="Arial" panose="020B0604020202020204" pitchFamily="34" charset="0"/>
              <a:buChar char="•"/>
            </a:pPr>
            <a:endParaRPr lang="fr" sz="1700" dirty="0">
              <a:solidFill>
                <a:schemeClr val="tx1"/>
              </a:solidFill>
            </a:endParaRPr>
          </a:p>
          <a:p>
            <a:pPr marL="285750" indent="-285750" algn="l" rtl="0">
              <a:buFont typeface="Arial" panose="020B0604020202020204" pitchFamily="34" charset="0"/>
              <a:buChar char="•"/>
            </a:pPr>
            <a:r>
              <a:rPr lang="fr" sz="1700" b="0" i="0" u="none" baseline="0" dirty="0">
                <a:solidFill>
                  <a:schemeClr val="tx1"/>
                </a:solidFill>
              </a:rPr>
              <a:t>Modernisation de la chaîne d'approvisionnement</a:t>
            </a:r>
          </a:p>
          <a:p>
            <a:pPr marL="285750" indent="-285750" algn="l" rtl="0">
              <a:buFont typeface="Arial" panose="020B0604020202020204" pitchFamily="34" charset="0"/>
              <a:buChar char="•"/>
            </a:pPr>
            <a:endParaRPr lang="fr" sz="1700" dirty="0">
              <a:solidFill>
                <a:schemeClr val="tx1"/>
              </a:solidFill>
            </a:endParaRPr>
          </a:p>
          <a:p>
            <a:pPr marL="285750" indent="-285750" algn="l" rtl="0">
              <a:buFont typeface="Arial" panose="020B0604020202020204" pitchFamily="34" charset="0"/>
              <a:buChar char="•"/>
            </a:pPr>
            <a:r>
              <a:rPr lang="fr" sz="1700" b="0" i="0" u="none" baseline="0" dirty="0">
                <a:solidFill>
                  <a:schemeClr val="tx1"/>
                </a:solidFill>
              </a:rPr>
              <a:t>Introduction de nouveaux vaccins</a:t>
            </a:r>
          </a:p>
          <a:p>
            <a:pPr marL="285750" indent="-285750" algn="l" rtl="0">
              <a:buFont typeface="Arial" panose="020B0604020202020204" pitchFamily="34" charset="0"/>
              <a:buChar char="•"/>
            </a:pPr>
            <a:endParaRPr lang="fr" sz="1700" dirty="0">
              <a:solidFill>
                <a:schemeClr val="tx1"/>
              </a:solidFill>
            </a:endParaRPr>
          </a:p>
          <a:p>
            <a:pPr marL="285750" indent="-285750" algn="l" rtl="0">
              <a:buFont typeface="Arial" panose="020B0604020202020204" pitchFamily="34" charset="0"/>
              <a:buChar char="•"/>
            </a:pPr>
            <a:r>
              <a:rPr lang="fr" sz="1700" b="0" i="0" u="none" baseline="0" dirty="0">
                <a:solidFill>
                  <a:schemeClr val="tx1"/>
                </a:solidFill>
              </a:rPr>
              <a:t>Autres mesures permettant d'augmenter la couverture et d'atteindre des populations spécifiques</a:t>
            </a:r>
          </a:p>
          <a:p>
            <a:pPr marL="285750" indent="-285750" algn="l" rtl="0">
              <a:buFont typeface="Arial" panose="020B0604020202020204" pitchFamily="34" charset="0"/>
              <a:buChar char="•"/>
            </a:pPr>
            <a:endParaRPr lang="fr" sz="1700" dirty="0">
              <a:solidFill>
                <a:schemeClr val="tx1"/>
              </a:solidFill>
            </a:endParaRPr>
          </a:p>
          <a:p>
            <a:pPr marL="285750" indent="-285750" algn="l" rtl="0">
              <a:buFont typeface="Arial" panose="020B0604020202020204" pitchFamily="34" charset="0"/>
              <a:buChar char="•"/>
            </a:pPr>
            <a:r>
              <a:rPr lang="fr" sz="1700" b="0" i="0" u="none" baseline="0" dirty="0">
                <a:solidFill>
                  <a:schemeClr val="tx1"/>
                </a:solidFill>
              </a:rPr>
              <a:t>Une cohorte croissante de naissances</a:t>
            </a:r>
          </a:p>
          <a:p>
            <a:pPr marL="285750" indent="-285750" algn="l" rtl="0">
              <a:buFont typeface="Arial" panose="020B0604020202020204" pitchFamily="34" charset="0"/>
              <a:buChar char="•"/>
            </a:pPr>
            <a:endParaRPr lang="fr" sz="1700" dirty="0">
              <a:solidFill>
                <a:schemeClr val="tx1"/>
              </a:solidFill>
            </a:endParaRPr>
          </a:p>
          <a:p>
            <a:pPr marL="285750" indent="-285750" algn="l" rtl="0">
              <a:buFont typeface="Arial" panose="020B0604020202020204" pitchFamily="34" charset="0"/>
              <a:buChar char="•"/>
            </a:pPr>
            <a:r>
              <a:rPr lang="fr" sz="1700" b="0" i="0" u="none" baseline="0" dirty="0">
                <a:solidFill>
                  <a:schemeClr val="tx1"/>
                </a:solidFill>
              </a:rPr>
              <a:t>Plus grande attention portée au financement adéquat des coûts d'exploitation</a:t>
            </a:r>
          </a:p>
        </p:txBody>
      </p:sp>
      <p:sp>
        <p:nvSpPr>
          <p:cNvPr id="3" name="Slide Number Placeholder 2">
            <a:extLst>
              <a:ext uri="{FF2B5EF4-FFF2-40B4-BE49-F238E27FC236}">
                <a16:creationId xmlns:a16="http://schemas.microsoft.com/office/drawing/2014/main" id="{ECF8F8E3-B8A3-4D16-9A4A-9F2F1DA32CB8}"/>
              </a:ext>
            </a:extLst>
          </p:cNvPr>
          <p:cNvSpPr>
            <a:spLocks noGrp="1"/>
          </p:cNvSpPr>
          <p:nvPr>
            <p:ph type="sldNum" sz="quarter" idx="4"/>
          </p:nvPr>
        </p:nvSpPr>
        <p:spPr/>
        <p:txBody>
          <a:bodyPr/>
          <a:lstStyle/>
          <a:p>
            <a:pPr algn="l" rtl="0"/>
            <a:fld id="{2459FD92-E8AB-4F86-BA9A-090210CAFD7B}" type="slidenum">
              <a:rPr>
                <a:latin typeface="Arial"/>
                <a:cs typeface="Arial"/>
              </a:rPr>
              <a:pPr algn="l"/>
              <a:t>4</a:t>
            </a:fld>
            <a:r>
              <a:rPr lang="fr" b="0" i="0" u="none" baseline="0">
                <a:latin typeface="Arial"/>
                <a:cs typeface="Arial"/>
              </a:rPr>
              <a:t> | www.lnct.global</a:t>
            </a:r>
            <a:endParaRPr lang="fr" dirty="0">
              <a:latin typeface="Arial"/>
              <a:cs typeface="Arial"/>
            </a:endParaRPr>
          </a:p>
        </p:txBody>
      </p:sp>
    </p:spTree>
    <p:extLst>
      <p:ext uri="{BB962C8B-B14F-4D97-AF65-F5344CB8AC3E}">
        <p14:creationId xmlns:p14="http://schemas.microsoft.com/office/powerpoint/2010/main" val="552269572"/>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3D3094-961B-4E8D-9BD6-9CBC2155E461}"/>
              </a:ext>
            </a:extLst>
          </p:cNvPr>
          <p:cNvSpPr>
            <a:spLocks noGrp="1"/>
          </p:cNvSpPr>
          <p:nvPr>
            <p:ph type="title"/>
          </p:nvPr>
        </p:nvSpPr>
        <p:spPr>
          <a:xfrm>
            <a:off x="457200" y="274638"/>
            <a:ext cx="7392010" cy="1143000"/>
          </a:xfrm>
        </p:spPr>
        <p:txBody>
          <a:bodyPr>
            <a:normAutofit fontScale="90000"/>
          </a:bodyPr>
          <a:lstStyle/>
          <a:p>
            <a:pPr algn="l" rtl="0"/>
            <a:r>
              <a:rPr lang="fr" b="0" i="0" u="none" baseline="0"/>
              <a:t>Nous devons renforcer la couverture vaccinale afin de contenir la propagation de maladies contagieuses : comment les vaccins protègent nos populations</a:t>
            </a:r>
          </a:p>
        </p:txBody>
      </p:sp>
      <p:sp>
        <p:nvSpPr>
          <p:cNvPr id="5" name="Slide Number Placeholder 4">
            <a:extLst>
              <a:ext uri="{FF2B5EF4-FFF2-40B4-BE49-F238E27FC236}">
                <a16:creationId xmlns:a16="http://schemas.microsoft.com/office/drawing/2014/main" id="{07C032CE-6F77-4C63-BAFA-E59DDAF3BE01}"/>
              </a:ext>
            </a:extLst>
          </p:cNvPr>
          <p:cNvSpPr>
            <a:spLocks noGrp="1"/>
          </p:cNvSpPr>
          <p:nvPr>
            <p:ph type="sldNum" sz="quarter" idx="4"/>
          </p:nvPr>
        </p:nvSpPr>
        <p:spPr/>
        <p:txBody>
          <a:bodyPr/>
          <a:lstStyle/>
          <a:p>
            <a:pPr algn="r" rtl="0"/>
            <a:r>
              <a:rPr lang="fr" b="0" i="0" u="none" baseline="0">
                <a:solidFill>
                  <a:schemeClr val="tx2"/>
                </a:solidFill>
                <a:latin typeface="Arial"/>
                <a:cs typeface="Arial"/>
              </a:rPr>
              <a:t>www.lnct.global </a:t>
            </a:r>
            <a:r>
              <a:rPr lang="fr" b="0" i="0" u="none" baseline="0">
                <a:latin typeface="Arial"/>
                <a:cs typeface="Arial"/>
              </a:rPr>
              <a:t>| </a:t>
            </a:r>
            <a:fld id="{2459FD92-E8AB-4F86-BA9A-090210CAFD7B}" type="slidenum">
              <a:rPr>
                <a:latin typeface="Arial"/>
                <a:cs typeface="Arial"/>
              </a:rPr>
              <a:pPr/>
              <a:t>40</a:t>
            </a:fld>
            <a:endParaRPr lang="fr" dirty="0">
              <a:solidFill>
                <a:srgbClr val="E32726"/>
              </a:solidFill>
              <a:latin typeface="Arial"/>
              <a:cs typeface="Arial"/>
            </a:endParaRPr>
          </a:p>
        </p:txBody>
      </p:sp>
      <p:pic>
        <p:nvPicPr>
          <p:cNvPr id="7" name="Picture 6">
            <a:extLst>
              <a:ext uri="{FF2B5EF4-FFF2-40B4-BE49-F238E27FC236}">
                <a16:creationId xmlns:a16="http://schemas.microsoft.com/office/drawing/2014/main" id="{35983EEB-C50D-47E0-8327-994A54FEA51E}"/>
              </a:ext>
            </a:extLst>
          </p:cNvPr>
          <p:cNvPicPr>
            <a:picLocks noChangeAspect="1"/>
          </p:cNvPicPr>
          <p:nvPr/>
        </p:nvPicPr>
        <p:blipFill rotWithShape="1">
          <a:blip r:embed="rId2"/>
          <a:srcRect t="67187" b="1179"/>
          <a:stretch/>
        </p:blipFill>
        <p:spPr>
          <a:xfrm>
            <a:off x="657716" y="2418962"/>
            <a:ext cx="8139276" cy="3175920"/>
          </a:xfrm>
          <a:prstGeom prst="rect">
            <a:avLst/>
          </a:prstGeom>
        </p:spPr>
      </p:pic>
      <p:sp>
        <p:nvSpPr>
          <p:cNvPr id="8" name="TextBox 7">
            <a:extLst>
              <a:ext uri="{FF2B5EF4-FFF2-40B4-BE49-F238E27FC236}">
                <a16:creationId xmlns:a16="http://schemas.microsoft.com/office/drawing/2014/main" id="{38C8710E-E627-4ADB-9A51-C33C4C51FE02}"/>
              </a:ext>
            </a:extLst>
          </p:cNvPr>
          <p:cNvSpPr txBox="1"/>
          <p:nvPr/>
        </p:nvSpPr>
        <p:spPr>
          <a:xfrm>
            <a:off x="4038600" y="5464077"/>
            <a:ext cx="4470732" cy="261610"/>
          </a:xfrm>
          <a:prstGeom prst="rect">
            <a:avLst/>
          </a:prstGeom>
          <a:noFill/>
        </p:spPr>
        <p:txBody>
          <a:bodyPr wrap="square" rtlCol="0">
            <a:spAutoFit/>
          </a:bodyPr>
          <a:lstStyle/>
          <a:p>
            <a:pPr algn="l" rtl="0"/>
            <a:r>
              <a:rPr lang="fr" sz="1100" b="0" i="0" u="none" baseline="0" dirty="0"/>
              <a:t>Source :  Institut national des allergies et des maladies infectieuses</a:t>
            </a:r>
          </a:p>
        </p:txBody>
      </p:sp>
      <p:pic>
        <p:nvPicPr>
          <p:cNvPr id="9" name="Picture 8">
            <a:extLst>
              <a:ext uri="{FF2B5EF4-FFF2-40B4-BE49-F238E27FC236}">
                <a16:creationId xmlns:a16="http://schemas.microsoft.com/office/drawing/2014/main" id="{6A36DFC4-2956-401E-8462-17947F018B49}"/>
              </a:ext>
            </a:extLst>
          </p:cNvPr>
          <p:cNvPicPr>
            <a:picLocks noChangeAspect="1"/>
          </p:cNvPicPr>
          <p:nvPr/>
        </p:nvPicPr>
        <p:blipFill rotWithShape="1">
          <a:blip r:embed="rId2"/>
          <a:srcRect b="93286"/>
          <a:stretch/>
        </p:blipFill>
        <p:spPr>
          <a:xfrm>
            <a:off x="388766" y="1527363"/>
            <a:ext cx="8693839" cy="719960"/>
          </a:xfrm>
          <a:prstGeom prst="rect">
            <a:avLst/>
          </a:prstGeom>
        </p:spPr>
      </p:pic>
      <p:sp>
        <p:nvSpPr>
          <p:cNvPr id="10" name="Star: 6 Points 9">
            <a:extLst>
              <a:ext uri="{FF2B5EF4-FFF2-40B4-BE49-F238E27FC236}">
                <a16:creationId xmlns:a16="http://schemas.microsoft.com/office/drawing/2014/main" id="{C10FA85C-7476-45D7-B09C-A2503840EA64}"/>
              </a:ext>
            </a:extLst>
          </p:cNvPr>
          <p:cNvSpPr/>
          <p:nvPr/>
        </p:nvSpPr>
        <p:spPr>
          <a:xfrm>
            <a:off x="7760525" y="176100"/>
            <a:ext cx="1036467" cy="886742"/>
          </a:xfrm>
          <a:prstGeom prst="star6">
            <a:avLst/>
          </a:prstGeom>
          <a:ln>
            <a:solidFill>
              <a:schemeClr val="accent2"/>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rtl="0"/>
            <a:r>
              <a:rPr lang="fr" sz="900" b="1" i="0" u="none" baseline="0"/>
              <a:t>Message clé</a:t>
            </a:r>
          </a:p>
        </p:txBody>
      </p:sp>
      <p:sp>
        <p:nvSpPr>
          <p:cNvPr id="11" name="TextBox 10"/>
          <p:cNvSpPr txBox="1"/>
          <p:nvPr/>
        </p:nvSpPr>
        <p:spPr>
          <a:xfrm>
            <a:off x="1661376" y="1702255"/>
            <a:ext cx="1764405" cy="461665"/>
          </a:xfrm>
          <a:prstGeom prst="rect">
            <a:avLst/>
          </a:prstGeom>
          <a:solidFill>
            <a:schemeClr val="bg1"/>
          </a:solidFill>
        </p:spPr>
        <p:txBody>
          <a:bodyPr wrap="square" rtlCol="0">
            <a:spAutoFit/>
          </a:bodyPr>
          <a:lstStyle/>
          <a:p>
            <a:r>
              <a:rPr lang="fr-FR" sz="1200" b="1" dirty="0"/>
              <a:t>pas vaccinés, mais en bonne santé</a:t>
            </a:r>
            <a:endParaRPr lang="en-US" sz="1200" b="1" dirty="0"/>
          </a:p>
        </p:txBody>
      </p:sp>
      <p:sp>
        <p:nvSpPr>
          <p:cNvPr id="12" name="TextBox 11"/>
          <p:cNvSpPr txBox="1"/>
          <p:nvPr/>
        </p:nvSpPr>
        <p:spPr>
          <a:xfrm>
            <a:off x="4005330" y="1708384"/>
            <a:ext cx="1764405" cy="461665"/>
          </a:xfrm>
          <a:prstGeom prst="rect">
            <a:avLst/>
          </a:prstGeom>
          <a:solidFill>
            <a:schemeClr val="bg1"/>
          </a:solidFill>
        </p:spPr>
        <p:txBody>
          <a:bodyPr wrap="square" rtlCol="0">
            <a:spAutoFit/>
          </a:bodyPr>
          <a:lstStyle/>
          <a:p>
            <a:r>
              <a:rPr lang="fr-FR" sz="1200" b="1" dirty="0"/>
              <a:t>vaccinés et </a:t>
            </a:r>
          </a:p>
          <a:p>
            <a:r>
              <a:rPr lang="fr-FR" sz="1200" b="1" dirty="0"/>
              <a:t>en bonne santé</a:t>
            </a:r>
            <a:endParaRPr lang="en-US" sz="1200" b="1" dirty="0"/>
          </a:p>
        </p:txBody>
      </p:sp>
      <p:sp>
        <p:nvSpPr>
          <p:cNvPr id="13" name="TextBox 12"/>
          <p:cNvSpPr txBox="1"/>
          <p:nvPr/>
        </p:nvSpPr>
        <p:spPr>
          <a:xfrm>
            <a:off x="6342436" y="1708384"/>
            <a:ext cx="1936322" cy="461665"/>
          </a:xfrm>
          <a:prstGeom prst="rect">
            <a:avLst/>
          </a:prstGeom>
          <a:solidFill>
            <a:schemeClr val="bg1"/>
          </a:solidFill>
        </p:spPr>
        <p:txBody>
          <a:bodyPr wrap="square" rtlCol="0">
            <a:spAutoFit/>
          </a:bodyPr>
          <a:lstStyle/>
          <a:p>
            <a:r>
              <a:rPr lang="fr-FR" sz="1200" b="1" dirty="0"/>
              <a:t>pas vaccinés, malades et contagieux</a:t>
            </a:r>
            <a:endParaRPr lang="en-US" sz="1200" b="1" dirty="0"/>
          </a:p>
        </p:txBody>
      </p:sp>
      <p:sp>
        <p:nvSpPr>
          <p:cNvPr id="14" name="TextBox 13"/>
          <p:cNvSpPr txBox="1"/>
          <p:nvPr/>
        </p:nvSpPr>
        <p:spPr>
          <a:xfrm>
            <a:off x="3858030" y="3468252"/>
            <a:ext cx="1229125" cy="646331"/>
          </a:xfrm>
          <a:prstGeom prst="rect">
            <a:avLst/>
          </a:prstGeom>
          <a:solidFill>
            <a:schemeClr val="bg1"/>
          </a:solidFill>
        </p:spPr>
        <p:txBody>
          <a:bodyPr wrap="square" rtlCol="0">
            <a:spAutoFit/>
          </a:bodyPr>
          <a:lstStyle/>
          <a:p>
            <a:pPr algn="ctr"/>
            <a:r>
              <a:rPr lang="fr-FR" sz="1200" b="1" dirty="0"/>
              <a:t>La plupart des gens se font vacciner</a:t>
            </a:r>
            <a:endParaRPr lang="en-US" sz="1200" b="1" dirty="0"/>
          </a:p>
        </p:txBody>
      </p:sp>
      <p:sp>
        <p:nvSpPr>
          <p:cNvPr id="15" name="TextBox 14"/>
          <p:cNvSpPr txBox="1"/>
          <p:nvPr/>
        </p:nvSpPr>
        <p:spPr>
          <a:xfrm>
            <a:off x="3709116" y="4511441"/>
            <a:ext cx="1322784" cy="769441"/>
          </a:xfrm>
          <a:prstGeom prst="rect">
            <a:avLst/>
          </a:prstGeom>
          <a:solidFill>
            <a:schemeClr val="bg1"/>
          </a:solidFill>
        </p:spPr>
        <p:txBody>
          <a:bodyPr wrap="square" rtlCol="0">
            <a:spAutoFit/>
          </a:bodyPr>
          <a:lstStyle/>
          <a:p>
            <a:pPr algn="ctr"/>
            <a:r>
              <a:rPr lang="fr-FR" sz="1100" b="1" dirty="0"/>
              <a:t>L'épidémie d'une maladie contagieuse est maîtrisée</a:t>
            </a:r>
            <a:endParaRPr lang="en-US" sz="1100" b="1" dirty="0"/>
          </a:p>
        </p:txBody>
      </p:sp>
    </p:spTree>
    <p:extLst>
      <p:ext uri="{BB962C8B-B14F-4D97-AF65-F5344CB8AC3E}">
        <p14:creationId xmlns:p14="http://schemas.microsoft.com/office/powerpoint/2010/main" val="1549482584"/>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3D3094-961B-4E8D-9BD6-9CBC2155E461}"/>
              </a:ext>
            </a:extLst>
          </p:cNvPr>
          <p:cNvSpPr>
            <a:spLocks noGrp="1"/>
          </p:cNvSpPr>
          <p:nvPr>
            <p:ph type="title"/>
          </p:nvPr>
        </p:nvSpPr>
        <p:spPr>
          <a:xfrm>
            <a:off x="457200" y="274638"/>
            <a:ext cx="7567574" cy="1143000"/>
          </a:xfrm>
        </p:spPr>
        <p:txBody>
          <a:bodyPr>
            <a:normAutofit fontScale="90000"/>
          </a:bodyPr>
          <a:lstStyle/>
          <a:p>
            <a:pPr algn="l" rtl="0"/>
            <a:r>
              <a:rPr lang="fr" b="0" i="0" u="none" baseline="0"/>
              <a:t>Une faible couverture permet aux maladies contagieuses de se propager rapidement au sein de la population</a:t>
            </a:r>
          </a:p>
        </p:txBody>
      </p:sp>
      <p:sp>
        <p:nvSpPr>
          <p:cNvPr id="5" name="Slide Number Placeholder 4">
            <a:extLst>
              <a:ext uri="{FF2B5EF4-FFF2-40B4-BE49-F238E27FC236}">
                <a16:creationId xmlns:a16="http://schemas.microsoft.com/office/drawing/2014/main" id="{07C032CE-6F77-4C63-BAFA-E59DDAF3BE01}"/>
              </a:ext>
            </a:extLst>
          </p:cNvPr>
          <p:cNvSpPr>
            <a:spLocks noGrp="1"/>
          </p:cNvSpPr>
          <p:nvPr>
            <p:ph type="sldNum" sz="quarter" idx="4"/>
          </p:nvPr>
        </p:nvSpPr>
        <p:spPr/>
        <p:txBody>
          <a:bodyPr/>
          <a:lstStyle/>
          <a:p>
            <a:pPr algn="r" rtl="0"/>
            <a:r>
              <a:rPr lang="fr" b="0" i="0" u="none" baseline="0">
                <a:solidFill>
                  <a:schemeClr val="tx2"/>
                </a:solidFill>
                <a:latin typeface="Arial"/>
                <a:cs typeface="Arial"/>
              </a:rPr>
              <a:t>www.lnct.global </a:t>
            </a:r>
            <a:r>
              <a:rPr lang="fr" b="0" i="0" u="none" baseline="0">
                <a:latin typeface="Arial"/>
                <a:cs typeface="Arial"/>
              </a:rPr>
              <a:t>| </a:t>
            </a:r>
            <a:fld id="{2459FD92-E8AB-4F86-BA9A-090210CAFD7B}" type="slidenum">
              <a:rPr>
                <a:latin typeface="Arial"/>
                <a:cs typeface="Arial"/>
              </a:rPr>
              <a:pPr/>
              <a:t>41</a:t>
            </a:fld>
            <a:endParaRPr lang="fr" dirty="0">
              <a:solidFill>
                <a:srgbClr val="E32726"/>
              </a:solidFill>
              <a:latin typeface="Arial"/>
              <a:cs typeface="Arial"/>
            </a:endParaRPr>
          </a:p>
        </p:txBody>
      </p:sp>
      <p:pic>
        <p:nvPicPr>
          <p:cNvPr id="7" name="Picture 6">
            <a:extLst>
              <a:ext uri="{FF2B5EF4-FFF2-40B4-BE49-F238E27FC236}">
                <a16:creationId xmlns:a16="http://schemas.microsoft.com/office/drawing/2014/main" id="{35983EEB-C50D-47E0-8327-994A54FEA51E}"/>
              </a:ext>
            </a:extLst>
          </p:cNvPr>
          <p:cNvPicPr>
            <a:picLocks noChangeAspect="1"/>
          </p:cNvPicPr>
          <p:nvPr/>
        </p:nvPicPr>
        <p:blipFill rotWithShape="1">
          <a:blip r:embed="rId2"/>
          <a:srcRect l="43" t="37023" r="-43" b="32645"/>
          <a:stretch/>
        </p:blipFill>
        <p:spPr>
          <a:xfrm>
            <a:off x="854038" y="2256145"/>
            <a:ext cx="8139276" cy="3045115"/>
          </a:xfrm>
          <a:prstGeom prst="rect">
            <a:avLst/>
          </a:prstGeom>
        </p:spPr>
      </p:pic>
      <p:sp>
        <p:nvSpPr>
          <p:cNvPr id="8" name="TextBox 7">
            <a:extLst>
              <a:ext uri="{FF2B5EF4-FFF2-40B4-BE49-F238E27FC236}">
                <a16:creationId xmlns:a16="http://schemas.microsoft.com/office/drawing/2014/main" id="{38C8710E-E627-4ADB-9A51-C33C4C51FE02}"/>
              </a:ext>
            </a:extLst>
          </p:cNvPr>
          <p:cNvSpPr txBox="1"/>
          <p:nvPr/>
        </p:nvSpPr>
        <p:spPr>
          <a:xfrm>
            <a:off x="4254500" y="5301260"/>
            <a:ext cx="4451154" cy="261610"/>
          </a:xfrm>
          <a:prstGeom prst="rect">
            <a:avLst/>
          </a:prstGeom>
          <a:noFill/>
        </p:spPr>
        <p:txBody>
          <a:bodyPr wrap="square" rtlCol="0">
            <a:spAutoFit/>
          </a:bodyPr>
          <a:lstStyle/>
          <a:p>
            <a:pPr algn="l" rtl="0"/>
            <a:r>
              <a:rPr lang="fr" sz="1100" b="0" i="0" u="none" baseline="0" dirty="0"/>
              <a:t>Source :  Institut national des allergies et des maladies infectieuses</a:t>
            </a:r>
          </a:p>
        </p:txBody>
      </p:sp>
      <p:pic>
        <p:nvPicPr>
          <p:cNvPr id="9" name="Picture 8">
            <a:extLst>
              <a:ext uri="{FF2B5EF4-FFF2-40B4-BE49-F238E27FC236}">
                <a16:creationId xmlns:a16="http://schemas.microsoft.com/office/drawing/2014/main" id="{3272662F-7CD8-4BD9-9638-E79A1B27CA69}"/>
              </a:ext>
            </a:extLst>
          </p:cNvPr>
          <p:cNvPicPr>
            <a:picLocks noChangeAspect="1"/>
          </p:cNvPicPr>
          <p:nvPr/>
        </p:nvPicPr>
        <p:blipFill rotWithShape="1">
          <a:blip r:embed="rId2"/>
          <a:srcRect b="93286"/>
          <a:stretch/>
        </p:blipFill>
        <p:spPr>
          <a:xfrm>
            <a:off x="457200" y="1417638"/>
            <a:ext cx="8693839" cy="719960"/>
          </a:xfrm>
          <a:prstGeom prst="rect">
            <a:avLst/>
          </a:prstGeom>
        </p:spPr>
      </p:pic>
      <p:sp>
        <p:nvSpPr>
          <p:cNvPr id="10" name="Star: 6 Points 9">
            <a:extLst>
              <a:ext uri="{FF2B5EF4-FFF2-40B4-BE49-F238E27FC236}">
                <a16:creationId xmlns:a16="http://schemas.microsoft.com/office/drawing/2014/main" id="{63C9679D-A5FB-4E43-8718-BA04A34981A5}"/>
              </a:ext>
            </a:extLst>
          </p:cNvPr>
          <p:cNvSpPr/>
          <p:nvPr/>
        </p:nvSpPr>
        <p:spPr>
          <a:xfrm>
            <a:off x="7760525" y="176100"/>
            <a:ext cx="1036467" cy="886742"/>
          </a:xfrm>
          <a:prstGeom prst="star6">
            <a:avLst/>
          </a:prstGeom>
          <a:ln>
            <a:solidFill>
              <a:schemeClr val="accent2"/>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rtl="0"/>
            <a:r>
              <a:rPr lang="fr" sz="900" b="1" i="0" u="none" baseline="0"/>
              <a:t>Message clé</a:t>
            </a:r>
          </a:p>
        </p:txBody>
      </p:sp>
      <p:sp>
        <p:nvSpPr>
          <p:cNvPr id="12" name="TextBox 11"/>
          <p:cNvSpPr txBox="1"/>
          <p:nvPr/>
        </p:nvSpPr>
        <p:spPr>
          <a:xfrm>
            <a:off x="1712892" y="1586344"/>
            <a:ext cx="1764405" cy="461665"/>
          </a:xfrm>
          <a:prstGeom prst="rect">
            <a:avLst/>
          </a:prstGeom>
          <a:solidFill>
            <a:schemeClr val="bg1"/>
          </a:solidFill>
        </p:spPr>
        <p:txBody>
          <a:bodyPr wrap="square" rtlCol="0">
            <a:spAutoFit/>
          </a:bodyPr>
          <a:lstStyle/>
          <a:p>
            <a:r>
              <a:rPr lang="fr-FR" sz="1200" b="1" dirty="0"/>
              <a:t>pas vaccinés, mais en bonne santé</a:t>
            </a:r>
            <a:endParaRPr lang="en-US" sz="1200" b="1" dirty="0"/>
          </a:p>
        </p:txBody>
      </p:sp>
      <p:sp>
        <p:nvSpPr>
          <p:cNvPr id="13" name="TextBox 12"/>
          <p:cNvSpPr txBox="1"/>
          <p:nvPr/>
        </p:nvSpPr>
        <p:spPr>
          <a:xfrm>
            <a:off x="4082604" y="1592473"/>
            <a:ext cx="1764405" cy="461665"/>
          </a:xfrm>
          <a:prstGeom prst="rect">
            <a:avLst/>
          </a:prstGeom>
          <a:solidFill>
            <a:schemeClr val="bg1"/>
          </a:solidFill>
        </p:spPr>
        <p:txBody>
          <a:bodyPr wrap="square" rtlCol="0">
            <a:spAutoFit/>
          </a:bodyPr>
          <a:lstStyle/>
          <a:p>
            <a:r>
              <a:rPr lang="fr-FR" sz="1200" b="1" dirty="0"/>
              <a:t>vaccinés et </a:t>
            </a:r>
          </a:p>
          <a:p>
            <a:r>
              <a:rPr lang="fr-FR" sz="1200" b="1" dirty="0"/>
              <a:t>en bonne santé</a:t>
            </a:r>
            <a:endParaRPr lang="en-US" sz="1200" b="1" dirty="0"/>
          </a:p>
        </p:txBody>
      </p:sp>
      <p:sp>
        <p:nvSpPr>
          <p:cNvPr id="14" name="TextBox 13"/>
          <p:cNvSpPr txBox="1"/>
          <p:nvPr/>
        </p:nvSpPr>
        <p:spPr>
          <a:xfrm>
            <a:off x="6432589" y="1592473"/>
            <a:ext cx="1846169" cy="461665"/>
          </a:xfrm>
          <a:prstGeom prst="rect">
            <a:avLst/>
          </a:prstGeom>
          <a:solidFill>
            <a:schemeClr val="bg1"/>
          </a:solidFill>
        </p:spPr>
        <p:txBody>
          <a:bodyPr wrap="square" rtlCol="0">
            <a:spAutoFit/>
          </a:bodyPr>
          <a:lstStyle/>
          <a:p>
            <a:r>
              <a:rPr lang="fr-FR" sz="1200" b="1" dirty="0"/>
              <a:t>pas vaccinés, malades et contagieux</a:t>
            </a:r>
            <a:endParaRPr lang="en-US" sz="1200" b="1" dirty="0"/>
          </a:p>
        </p:txBody>
      </p:sp>
      <p:sp>
        <p:nvSpPr>
          <p:cNvPr id="15" name="TextBox 14"/>
          <p:cNvSpPr txBox="1"/>
          <p:nvPr/>
        </p:nvSpPr>
        <p:spPr>
          <a:xfrm>
            <a:off x="3986820" y="3287946"/>
            <a:ext cx="1357912" cy="646331"/>
          </a:xfrm>
          <a:prstGeom prst="rect">
            <a:avLst/>
          </a:prstGeom>
          <a:solidFill>
            <a:schemeClr val="bg1"/>
          </a:solidFill>
        </p:spPr>
        <p:txBody>
          <a:bodyPr wrap="square" rtlCol="0">
            <a:spAutoFit/>
          </a:bodyPr>
          <a:lstStyle/>
          <a:p>
            <a:pPr algn="ctr"/>
            <a:r>
              <a:rPr lang="fr-FR" sz="1200" b="1" dirty="0"/>
              <a:t>Une partie de la population se fait vacciner</a:t>
            </a:r>
            <a:endParaRPr lang="en-US" sz="1200" b="1" dirty="0"/>
          </a:p>
        </p:txBody>
      </p:sp>
      <p:sp>
        <p:nvSpPr>
          <p:cNvPr id="16" name="TextBox 15"/>
          <p:cNvSpPr txBox="1"/>
          <p:nvPr/>
        </p:nvSpPr>
        <p:spPr>
          <a:xfrm>
            <a:off x="3940938" y="4279619"/>
            <a:ext cx="1322784" cy="938719"/>
          </a:xfrm>
          <a:prstGeom prst="rect">
            <a:avLst/>
          </a:prstGeom>
          <a:solidFill>
            <a:schemeClr val="bg1"/>
          </a:solidFill>
        </p:spPr>
        <p:txBody>
          <a:bodyPr wrap="square" rtlCol="0">
            <a:spAutoFit/>
          </a:bodyPr>
          <a:lstStyle/>
          <a:p>
            <a:pPr algn="ctr"/>
            <a:r>
              <a:rPr lang="fr-FR" sz="1100" b="1" dirty="0"/>
              <a:t>Les maladies contagieuses se propagent via une partie de la population</a:t>
            </a:r>
            <a:endParaRPr lang="en-US" sz="1100" b="1" dirty="0"/>
          </a:p>
        </p:txBody>
      </p:sp>
    </p:spTree>
    <p:extLst>
      <p:ext uri="{BB962C8B-B14F-4D97-AF65-F5344CB8AC3E}">
        <p14:creationId xmlns:p14="http://schemas.microsoft.com/office/powerpoint/2010/main" val="2789892896"/>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523B23-0D56-4FA2-A923-0ADEF571CF3C}"/>
              </a:ext>
            </a:extLst>
          </p:cNvPr>
          <p:cNvSpPr>
            <a:spLocks noGrp="1"/>
          </p:cNvSpPr>
          <p:nvPr>
            <p:ph type="title"/>
          </p:nvPr>
        </p:nvSpPr>
        <p:spPr>
          <a:xfrm>
            <a:off x="419311" y="289023"/>
            <a:ext cx="7627410" cy="807913"/>
          </a:xfrm>
        </p:spPr>
        <p:txBody>
          <a:bodyPr>
            <a:noAutofit/>
          </a:bodyPr>
          <a:lstStyle/>
          <a:p>
            <a:pPr algn="l" rtl="0"/>
            <a:r>
              <a:rPr lang="fr" sz="2200" b="0" i="0" u="none" baseline="0"/>
              <a:t>Présentation de données probantes en faveur du maintien de l'engagement et du financement au fil du temps…</a:t>
            </a:r>
            <a:br>
              <a:rPr lang="fr" sz="2200"/>
            </a:br>
            <a:endParaRPr lang="fr" sz="2200" dirty="0"/>
          </a:p>
        </p:txBody>
      </p:sp>
      <p:sp>
        <p:nvSpPr>
          <p:cNvPr id="3" name="Content Placeholder 2">
            <a:extLst>
              <a:ext uri="{FF2B5EF4-FFF2-40B4-BE49-F238E27FC236}">
                <a16:creationId xmlns:a16="http://schemas.microsoft.com/office/drawing/2014/main" id="{6CBEAEFE-D95C-42B8-AA3B-D6B12773B79B}"/>
              </a:ext>
            </a:extLst>
          </p:cNvPr>
          <p:cNvSpPr>
            <a:spLocks noGrp="1"/>
          </p:cNvSpPr>
          <p:nvPr>
            <p:ph idx="1"/>
          </p:nvPr>
        </p:nvSpPr>
        <p:spPr>
          <a:xfrm>
            <a:off x="491612" y="1853217"/>
            <a:ext cx="3842426" cy="3845200"/>
          </a:xfrm>
        </p:spPr>
        <p:txBody>
          <a:bodyPr>
            <a:normAutofit fontScale="92500" lnSpcReduction="10000"/>
          </a:bodyPr>
          <a:lstStyle/>
          <a:p>
            <a:pPr marL="0" indent="0" algn="l" rtl="0">
              <a:buNone/>
            </a:pPr>
            <a:r>
              <a:rPr lang="fr" sz="1600" b="1" i="0" u="none" baseline="0"/>
              <a:t>Japon, 1979, coqueluche*</a:t>
            </a:r>
          </a:p>
          <a:p>
            <a:pPr marL="0" indent="0" algn="l" rtl="0">
              <a:buNone/>
            </a:pPr>
            <a:r>
              <a:rPr lang="fr" sz="1600" b="0" i="0" u="none" baseline="0"/>
              <a:t>Le taux de vaccination est passé de 80 % en 1974 à 10 % en 1976.</a:t>
            </a:r>
          </a:p>
          <a:p>
            <a:pPr marL="0" indent="0" algn="l" rtl="0">
              <a:buNone/>
            </a:pPr>
            <a:r>
              <a:rPr lang="fr" sz="1600" b="0" i="0" u="none" baseline="0"/>
              <a:t>Résultat : 13 000 cas/41 décès</a:t>
            </a:r>
          </a:p>
          <a:p>
            <a:pPr marL="0" indent="0" algn="l" rtl="0">
              <a:spcBef>
                <a:spcPts val="0"/>
              </a:spcBef>
              <a:buNone/>
            </a:pPr>
            <a:endParaRPr lang="fr" sz="1600" dirty="0"/>
          </a:p>
          <a:p>
            <a:pPr marL="0" indent="0" algn="l" rtl="0">
              <a:spcBef>
                <a:spcPts val="0"/>
              </a:spcBef>
              <a:buNone/>
            </a:pPr>
            <a:endParaRPr lang="fr" sz="1600" dirty="0"/>
          </a:p>
          <a:p>
            <a:pPr marL="0" indent="0" algn="l" rtl="0">
              <a:buNone/>
            </a:pPr>
            <a:r>
              <a:rPr lang="fr" sz="1600" b="1" i="0" u="none" baseline="0"/>
              <a:t>Ex-URSS, 1990-1999, diphtérie**</a:t>
            </a:r>
          </a:p>
          <a:p>
            <a:pPr marL="0" indent="0" algn="l" rtl="0">
              <a:buNone/>
            </a:pPr>
            <a:r>
              <a:rPr lang="fr" sz="1600" b="0" i="0" u="none" baseline="0"/>
              <a:t>Dégradation des services de santé publics</a:t>
            </a:r>
          </a:p>
          <a:p>
            <a:pPr marL="0" indent="0" algn="l" rtl="0">
              <a:buNone/>
            </a:pPr>
            <a:r>
              <a:rPr lang="fr" sz="1600" b="0" i="0" u="none" baseline="0"/>
              <a:t>Résultat : 150 000 cas/5 000 décès</a:t>
            </a:r>
          </a:p>
          <a:p>
            <a:pPr marL="0" indent="0" algn="l" rtl="0">
              <a:spcBef>
                <a:spcPts val="0"/>
              </a:spcBef>
              <a:buNone/>
            </a:pPr>
            <a:endParaRPr lang="fr" sz="1600" b="1" dirty="0"/>
          </a:p>
          <a:p>
            <a:pPr marL="0" indent="0" algn="l" rtl="0">
              <a:spcBef>
                <a:spcPts val="0"/>
              </a:spcBef>
              <a:buNone/>
            </a:pPr>
            <a:endParaRPr lang="fr" sz="1600" b="1" dirty="0"/>
          </a:p>
          <a:p>
            <a:pPr marL="0" indent="0" algn="l" rtl="0">
              <a:spcBef>
                <a:spcPts val="0"/>
              </a:spcBef>
              <a:buNone/>
            </a:pPr>
            <a:r>
              <a:rPr lang="fr" sz="1600" b="1" i="0" u="none" baseline="0"/>
              <a:t>Suède, 1979-1996, coqueluche</a:t>
            </a:r>
            <a:r>
              <a:rPr lang="fr" sz="1600" b="1" i="0" u="none" baseline="0">
                <a:latin typeface="Calibri" panose="020F0502020204030204" pitchFamily="34" charset="0"/>
              </a:rPr>
              <a:t>***</a:t>
            </a:r>
            <a:endParaRPr lang="fr" sz="1600" b="1" dirty="0"/>
          </a:p>
          <a:p>
            <a:pPr marL="0" indent="0" algn="l" rtl="0">
              <a:spcBef>
                <a:spcPts val="480"/>
              </a:spcBef>
              <a:buNone/>
            </a:pPr>
            <a:r>
              <a:rPr lang="fr" sz="1600" b="0" i="0" u="none" baseline="0"/>
              <a:t>Défaillance du gouvernement en matière de vaccination</a:t>
            </a:r>
          </a:p>
          <a:p>
            <a:pPr marL="0" indent="0" algn="l" rtl="0">
              <a:spcBef>
                <a:spcPts val="0"/>
              </a:spcBef>
              <a:buNone/>
            </a:pPr>
            <a:r>
              <a:rPr lang="fr" sz="1600" b="0" i="0" u="none" baseline="0"/>
              <a:t>Résultat : 60 % d'enfants de moins de 10 ans infectés</a:t>
            </a:r>
          </a:p>
          <a:p>
            <a:pPr marL="0" indent="0" algn="l" rtl="0">
              <a:buNone/>
            </a:pPr>
            <a:endParaRPr lang="fr" sz="1600" dirty="0"/>
          </a:p>
        </p:txBody>
      </p:sp>
      <p:sp>
        <p:nvSpPr>
          <p:cNvPr id="6" name="Content Placeholder 2">
            <a:extLst>
              <a:ext uri="{FF2B5EF4-FFF2-40B4-BE49-F238E27FC236}">
                <a16:creationId xmlns:a16="http://schemas.microsoft.com/office/drawing/2014/main" id="{5E6CBEAF-B91C-40B3-99DD-D548C1EFCE86}"/>
              </a:ext>
            </a:extLst>
          </p:cNvPr>
          <p:cNvSpPr txBox="1">
            <a:spLocks/>
          </p:cNvSpPr>
          <p:nvPr/>
        </p:nvSpPr>
        <p:spPr>
          <a:xfrm>
            <a:off x="4535424" y="1853217"/>
            <a:ext cx="4007796" cy="3845200"/>
          </a:xfrm>
          <a:prstGeom prst="rect">
            <a:avLst/>
          </a:prstGeom>
        </p:spPr>
        <p:txBody>
          <a:bodyPr vert="horz" lIns="91440" tIns="45720" rIns="91440" bIns="45720" rtlCol="0">
            <a:normAutofit fontScale="92500"/>
          </a:bodyPr>
          <a:lstStyle>
            <a:lvl1pPr marL="342900" indent="-342900" algn="l" defTabSz="914400" rtl="0" eaLnBrk="1" latinLnBrk="0" hangingPunct="1">
              <a:spcBef>
                <a:spcPct val="20000"/>
              </a:spcBef>
              <a:buClr>
                <a:schemeClr val="accent1"/>
              </a:buClr>
              <a:buFont typeface="Wingdings" pitchFamily="2" charset="2"/>
              <a:buChar char="§"/>
              <a:defRPr sz="2000" b="0" i="0" kern="1200">
                <a:solidFill>
                  <a:srgbClr val="313231"/>
                </a:solidFill>
                <a:latin typeface="Arial"/>
                <a:ea typeface="+mn-ea"/>
                <a:cs typeface="Arial"/>
              </a:defRPr>
            </a:lvl1pPr>
            <a:lvl2pPr marL="742950" indent="-285750" algn="l" defTabSz="914400" rtl="0" eaLnBrk="1" latinLnBrk="0" hangingPunct="1">
              <a:spcBef>
                <a:spcPct val="20000"/>
              </a:spcBef>
              <a:buClr>
                <a:schemeClr val="accent1"/>
              </a:buClr>
              <a:buFont typeface="Wingdings" pitchFamily="2" charset="2"/>
              <a:buChar char="§"/>
              <a:defRPr sz="1800" b="0" i="0" kern="1200">
                <a:solidFill>
                  <a:srgbClr val="313231"/>
                </a:solidFill>
                <a:latin typeface="Arial"/>
                <a:ea typeface="+mn-ea"/>
                <a:cs typeface="Arial"/>
              </a:defRPr>
            </a:lvl2pPr>
            <a:lvl3pPr marL="1143000" indent="-228600" algn="l" defTabSz="914400" rtl="0" eaLnBrk="1" latinLnBrk="0" hangingPunct="1">
              <a:spcBef>
                <a:spcPct val="20000"/>
              </a:spcBef>
              <a:buClr>
                <a:schemeClr val="accent1"/>
              </a:buClr>
              <a:buFont typeface="Wingdings" pitchFamily="2" charset="2"/>
              <a:buChar char="§"/>
              <a:defRPr lang="fr" sz="1600" b="0" i="0" kern="1200">
                <a:solidFill>
                  <a:srgbClr val="313231"/>
                </a:solidFill>
                <a:latin typeface="Arial"/>
                <a:ea typeface="+mj-ea"/>
                <a:cs typeface="Arial"/>
              </a:defRPr>
            </a:lvl3pPr>
            <a:lvl4pPr marL="1600200" indent="-228600" algn="l" defTabSz="914400" rtl="0" eaLnBrk="1" latinLnBrk="0" hangingPunct="1">
              <a:spcBef>
                <a:spcPct val="20000"/>
              </a:spcBef>
              <a:buClr>
                <a:schemeClr val="accent1"/>
              </a:buClr>
              <a:buFont typeface="Wingdings" pitchFamily="2" charset="2"/>
              <a:buChar char="§"/>
              <a:defRPr sz="1400" b="0" i="0" kern="1200">
                <a:solidFill>
                  <a:srgbClr val="313231"/>
                </a:solidFill>
                <a:latin typeface="Arial"/>
                <a:ea typeface="+mn-ea"/>
                <a:cs typeface="Arial"/>
              </a:defRPr>
            </a:lvl4pPr>
            <a:lvl5pPr marL="2057400" indent="-228600" algn="l" defTabSz="914400" rtl="0" eaLnBrk="1" latinLnBrk="0" hangingPunct="1">
              <a:spcBef>
                <a:spcPct val="20000"/>
              </a:spcBef>
              <a:buClr>
                <a:schemeClr val="accent1"/>
              </a:buClr>
              <a:buFont typeface="Wingdings" pitchFamily="2" charset="2"/>
              <a:buChar char="§"/>
              <a:defRPr sz="1200" b="0" i="0" kern="1200">
                <a:solidFill>
                  <a:srgbClr val="313231"/>
                </a:solidFill>
                <a:latin typeface="Arial"/>
                <a:ea typeface="+mn-ea"/>
                <a:cs typeface="Arial"/>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l" rtl="0">
              <a:spcBef>
                <a:spcPts val="0"/>
              </a:spcBef>
              <a:buNone/>
            </a:pPr>
            <a:r>
              <a:rPr lang="fr" sz="1600" b="1" i="0" u="none" baseline="0"/>
              <a:t>Irlande, 2000, rougeole</a:t>
            </a:r>
            <a:r>
              <a:rPr lang="fr" sz="1600" b="1" i="0" u="none" baseline="0">
                <a:latin typeface="Calibri" panose="020F0502020204030204" pitchFamily="34" charset="0"/>
              </a:rPr>
              <a:t>†</a:t>
            </a:r>
            <a:endParaRPr lang="fr" sz="1600" b="1" dirty="0"/>
          </a:p>
          <a:p>
            <a:pPr marL="0" indent="0" algn="l" rtl="0">
              <a:buNone/>
            </a:pPr>
            <a:r>
              <a:rPr lang="fr" sz="1600" b="0" i="0" u="none" baseline="0"/>
              <a:t>Rejet des vaccins </a:t>
            </a:r>
          </a:p>
          <a:p>
            <a:pPr marL="0" indent="0" algn="l" rtl="0">
              <a:buNone/>
            </a:pPr>
            <a:r>
              <a:rPr lang="fr" sz="1600" b="0" i="0" u="none" baseline="0"/>
              <a:t>Résultat : 300 cas/3 enfants décédés</a:t>
            </a:r>
          </a:p>
          <a:p>
            <a:pPr marL="0" indent="0" algn="l" rtl="0">
              <a:buNone/>
            </a:pPr>
            <a:endParaRPr lang="fr" sz="1600" dirty="0"/>
          </a:p>
          <a:p>
            <a:pPr marL="0" indent="0" algn="l" rtl="0">
              <a:buNone/>
            </a:pPr>
            <a:r>
              <a:rPr lang="fr" sz="1600" b="1" i="0" u="none" baseline="0"/>
              <a:t>Vietnam, 2013, hépatite B</a:t>
            </a:r>
            <a:r>
              <a:rPr lang="fr" sz="1600" b="1" i="0" u="none" baseline="0">
                <a:latin typeface="Calibri" panose="020F0502020204030204" pitchFamily="34" charset="0"/>
              </a:rPr>
              <a:t>‡</a:t>
            </a:r>
            <a:endParaRPr lang="fr" sz="1600" b="1" dirty="0"/>
          </a:p>
          <a:p>
            <a:pPr marL="0" indent="0" algn="l" rtl="0">
              <a:buNone/>
            </a:pPr>
            <a:r>
              <a:rPr lang="fr" sz="1600" b="0" i="0" u="none" baseline="0"/>
              <a:t>Chute de la couverture suite à une campagne sur les effets secondaires du vaccin pentavalent </a:t>
            </a:r>
          </a:p>
          <a:p>
            <a:pPr marL="0" indent="0" algn="l" rtl="0">
              <a:buNone/>
            </a:pPr>
            <a:endParaRPr lang="fr" sz="1600" dirty="0"/>
          </a:p>
          <a:p>
            <a:pPr marL="0" indent="0" algn="l" rtl="0">
              <a:buNone/>
            </a:pPr>
            <a:r>
              <a:rPr lang="fr" sz="1600" b="0" i="0" u="none" baseline="0"/>
              <a:t>Résultat prévu du fait d'une année de baisse de la couverture : Lors de la cohorte de naissances de 2013, plus de 17 000 décès futurs des suites d'une infection chronique à l'hépatite B (cancer du foie, cirrhose du foie) et plus de 90 000 infections chroniques. </a:t>
            </a:r>
          </a:p>
        </p:txBody>
      </p:sp>
      <p:sp>
        <p:nvSpPr>
          <p:cNvPr id="7" name="TextBox 6">
            <a:extLst>
              <a:ext uri="{FF2B5EF4-FFF2-40B4-BE49-F238E27FC236}">
                <a16:creationId xmlns:a16="http://schemas.microsoft.com/office/drawing/2014/main" id="{5FE59C8E-43AB-404F-905A-A41257095F8A}"/>
              </a:ext>
            </a:extLst>
          </p:cNvPr>
          <p:cNvSpPr txBox="1"/>
          <p:nvPr/>
        </p:nvSpPr>
        <p:spPr>
          <a:xfrm>
            <a:off x="2082906" y="6173312"/>
            <a:ext cx="3296095" cy="553998"/>
          </a:xfrm>
          <a:prstGeom prst="rect">
            <a:avLst/>
          </a:prstGeom>
          <a:noFill/>
        </p:spPr>
        <p:txBody>
          <a:bodyPr wrap="none" rtlCol="0">
            <a:spAutoFit/>
          </a:bodyPr>
          <a:lstStyle/>
          <a:p>
            <a:pPr algn="l" rtl="0"/>
            <a:r>
              <a:rPr lang="fr" sz="1000" b="0" i="0" u="none" baseline="0"/>
              <a:t>*  </a:t>
            </a:r>
            <a:r>
              <a:rPr lang="fr" sz="1000" b="0" i="0" u="none" baseline="0">
                <a:hlinkClick r:id="rId2"/>
              </a:rPr>
              <a:t>https://www.cdc.gov/vaccines/vac-gen/why.htm</a:t>
            </a:r>
            <a:endParaRPr lang="fr" sz="1000" dirty="0"/>
          </a:p>
          <a:p>
            <a:pPr algn="l" rtl="0"/>
            <a:r>
              <a:rPr lang="fr" sz="1000" b="0" i="0" u="none" baseline="0"/>
              <a:t>** </a:t>
            </a:r>
            <a:r>
              <a:rPr lang="fr" sz="1000" b="0" i="0" u="none" baseline="0">
                <a:hlinkClick r:id="rId3"/>
              </a:rPr>
              <a:t>https://wwwnc.cdc.gov/eid/article/4/4/98-0404_article</a:t>
            </a:r>
            <a:endParaRPr lang="fr" sz="1000" dirty="0"/>
          </a:p>
          <a:p>
            <a:pPr algn="l" rtl="0"/>
            <a:r>
              <a:rPr lang="fr" sz="1000" b="1" i="0" u="none" baseline="0">
                <a:latin typeface="+mj-lt"/>
              </a:rPr>
              <a:t>***</a:t>
            </a:r>
            <a:r>
              <a:rPr lang="fr" sz="1000" b="0" i="0" u="none" baseline="0">
                <a:latin typeface="+mj-lt"/>
                <a:hlinkClick r:id="rId4"/>
              </a:rPr>
              <a:t>https://www.ncbi.nlm.nih.gov/pubmed/8483621</a:t>
            </a:r>
            <a:endParaRPr lang="fr" sz="1000" dirty="0">
              <a:latin typeface="+mj-lt"/>
            </a:endParaRPr>
          </a:p>
        </p:txBody>
      </p:sp>
      <p:sp>
        <p:nvSpPr>
          <p:cNvPr id="8" name="TextBox 7">
            <a:extLst>
              <a:ext uri="{FF2B5EF4-FFF2-40B4-BE49-F238E27FC236}">
                <a16:creationId xmlns:a16="http://schemas.microsoft.com/office/drawing/2014/main" id="{7606B264-0311-40F3-85F6-8BCFB13F08F9}"/>
              </a:ext>
            </a:extLst>
          </p:cNvPr>
          <p:cNvSpPr txBox="1"/>
          <p:nvPr/>
        </p:nvSpPr>
        <p:spPr>
          <a:xfrm>
            <a:off x="5554609" y="6173312"/>
            <a:ext cx="3060453" cy="400110"/>
          </a:xfrm>
          <a:prstGeom prst="rect">
            <a:avLst/>
          </a:prstGeom>
          <a:noFill/>
        </p:spPr>
        <p:txBody>
          <a:bodyPr wrap="none" rtlCol="0">
            <a:spAutoFit/>
          </a:bodyPr>
          <a:lstStyle/>
          <a:p>
            <a:pPr algn="l" rtl="0"/>
            <a:r>
              <a:rPr lang="fr" sz="1000" b="1" i="0" u="none" baseline="0">
                <a:latin typeface="Calibri" panose="020F0502020204030204" pitchFamily="34" charset="0"/>
              </a:rPr>
              <a:t>† </a:t>
            </a:r>
            <a:r>
              <a:rPr lang="fr" sz="1000" b="0" i="0" u="none" baseline="0">
                <a:hlinkClick r:id="rId5"/>
              </a:rPr>
              <a:t>https://www.ncbi.nlm.nih.gov/pubmed/12867830</a:t>
            </a:r>
            <a:r>
              <a:rPr lang="fr" sz="1000" b="0" i="0" u="none" baseline="0"/>
              <a:t> </a:t>
            </a:r>
          </a:p>
          <a:p>
            <a:pPr algn="l" rtl="0"/>
            <a:r>
              <a:rPr lang="fr" sz="1000" b="1" i="0" u="none" baseline="0">
                <a:latin typeface="Calibri" panose="020F0502020204030204" pitchFamily="34" charset="0"/>
              </a:rPr>
              <a:t>‡ </a:t>
            </a:r>
            <a:r>
              <a:rPr lang="fr" sz="1000" b="0" i="0" u="none" baseline="0">
                <a:latin typeface="+mj-lt"/>
                <a:hlinkClick r:id="rId6"/>
              </a:rPr>
              <a:t>https://www.ncbi.nlm.nih.gov/pubmed/26055296</a:t>
            </a:r>
            <a:r>
              <a:rPr lang="fr" sz="1000" b="0" i="0" u="none" baseline="0">
                <a:latin typeface="+mj-lt"/>
              </a:rPr>
              <a:t>  </a:t>
            </a:r>
          </a:p>
        </p:txBody>
      </p:sp>
      <p:sp>
        <p:nvSpPr>
          <p:cNvPr id="4" name="TextBox 3">
            <a:extLst>
              <a:ext uri="{FF2B5EF4-FFF2-40B4-BE49-F238E27FC236}">
                <a16:creationId xmlns:a16="http://schemas.microsoft.com/office/drawing/2014/main" id="{8A510FDE-D8D5-41C4-9985-3607DE2F898E}"/>
              </a:ext>
            </a:extLst>
          </p:cNvPr>
          <p:cNvSpPr txBox="1"/>
          <p:nvPr/>
        </p:nvSpPr>
        <p:spPr>
          <a:xfrm>
            <a:off x="491612" y="1215660"/>
            <a:ext cx="8365787" cy="400110"/>
          </a:xfrm>
          <a:prstGeom prst="rect">
            <a:avLst/>
          </a:prstGeom>
          <a:noFill/>
        </p:spPr>
        <p:txBody>
          <a:bodyPr wrap="square" rtlCol="0">
            <a:spAutoFit/>
          </a:bodyPr>
          <a:lstStyle/>
          <a:p>
            <a:pPr algn="l" rtl="0"/>
            <a:r>
              <a:rPr lang="fr" sz="2000" b="1" i="0" u="none" baseline="0"/>
              <a:t>Le fléchissement des programmes peut avoir de terribles conséquences…</a:t>
            </a:r>
          </a:p>
        </p:txBody>
      </p:sp>
      <p:sp>
        <p:nvSpPr>
          <p:cNvPr id="9" name="Star: 6 Points 8">
            <a:extLst>
              <a:ext uri="{FF2B5EF4-FFF2-40B4-BE49-F238E27FC236}">
                <a16:creationId xmlns:a16="http://schemas.microsoft.com/office/drawing/2014/main" id="{0FF4FFD6-9AB9-49D0-A01B-922E03AA7927}"/>
              </a:ext>
            </a:extLst>
          </p:cNvPr>
          <p:cNvSpPr/>
          <p:nvPr/>
        </p:nvSpPr>
        <p:spPr>
          <a:xfrm>
            <a:off x="7888761" y="183415"/>
            <a:ext cx="1036467" cy="886742"/>
          </a:xfrm>
          <a:prstGeom prst="star6">
            <a:avLst/>
          </a:prstGeom>
          <a:solidFill>
            <a:srgbClr val="002060"/>
          </a:solidFill>
          <a:ln>
            <a:solidFill>
              <a:srgbClr val="002060"/>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rtl="0"/>
            <a:r>
              <a:rPr lang="fr" sz="1600" b="1" i="0" u="none" baseline="0"/>
              <a:t>Données</a:t>
            </a:r>
          </a:p>
        </p:txBody>
      </p:sp>
    </p:spTree>
    <p:extLst>
      <p:ext uri="{BB962C8B-B14F-4D97-AF65-F5344CB8AC3E}">
        <p14:creationId xmlns:p14="http://schemas.microsoft.com/office/powerpoint/2010/main" val="1699803115"/>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7A0B68-1024-4535-A714-0F45124094F5}"/>
              </a:ext>
            </a:extLst>
          </p:cNvPr>
          <p:cNvSpPr>
            <a:spLocks noGrp="1"/>
          </p:cNvSpPr>
          <p:nvPr>
            <p:ph type="title"/>
          </p:nvPr>
        </p:nvSpPr>
        <p:spPr>
          <a:xfrm>
            <a:off x="457200" y="274638"/>
            <a:ext cx="7413955" cy="1143000"/>
          </a:xfrm>
        </p:spPr>
        <p:txBody>
          <a:bodyPr>
            <a:normAutofit/>
          </a:bodyPr>
          <a:lstStyle/>
          <a:p>
            <a:pPr algn="l" rtl="0"/>
            <a:r>
              <a:rPr lang="fr" b="0" i="0" u="none" baseline="0"/>
              <a:t>Présentation aux décideurs de données probantes sur la sécurité des vaccins</a:t>
            </a:r>
            <a:endParaRPr lang="fr" dirty="0">
              <a:solidFill>
                <a:schemeClr val="accent5"/>
              </a:solidFill>
            </a:endParaRPr>
          </a:p>
        </p:txBody>
      </p:sp>
      <p:sp>
        <p:nvSpPr>
          <p:cNvPr id="3" name="Content Placeholder 2">
            <a:extLst>
              <a:ext uri="{FF2B5EF4-FFF2-40B4-BE49-F238E27FC236}">
                <a16:creationId xmlns:a16="http://schemas.microsoft.com/office/drawing/2014/main" id="{BA72E82E-BBD8-467C-B5F4-5C2CFE7F0AE9}"/>
              </a:ext>
            </a:extLst>
          </p:cNvPr>
          <p:cNvSpPr>
            <a:spLocks noGrp="1"/>
          </p:cNvSpPr>
          <p:nvPr>
            <p:ph idx="1"/>
          </p:nvPr>
        </p:nvSpPr>
        <p:spPr>
          <a:xfrm>
            <a:off x="457200" y="1417637"/>
            <a:ext cx="8229600" cy="4368686"/>
          </a:xfrm>
        </p:spPr>
        <p:txBody>
          <a:bodyPr>
            <a:normAutofit fontScale="92500" lnSpcReduction="20000"/>
          </a:bodyPr>
          <a:lstStyle/>
          <a:p>
            <a:pPr algn="l" rtl="0"/>
            <a:r>
              <a:rPr lang="fr" b="0" i="0" u="none" baseline="0"/>
              <a:t>Les vaccins sont sûrs.</a:t>
            </a:r>
          </a:p>
          <a:p>
            <a:pPr lvl="1" algn="l" rtl="0"/>
            <a:r>
              <a:rPr lang="fr" b="0" i="0" u="none" baseline="0"/>
              <a:t>L'homologation d'un vaccin implique une évaluation complète et la réalisation de tests afin de garantir sa sûreté et son efficacité. </a:t>
            </a:r>
          </a:p>
          <a:p>
            <a:pPr lvl="1" algn="l" rtl="0"/>
            <a:r>
              <a:rPr lang="fr" b="0" i="0" u="none" baseline="0"/>
              <a:t>Après la préqualification et l'homologation, l'OMS continue de surveiller le vaccin, et tout effet secondaire grave signalé fait l'objet d'une enquête minutieuse.</a:t>
            </a:r>
          </a:p>
          <a:p>
            <a:pPr lvl="1" algn="l" rtl="0"/>
            <a:endParaRPr lang="fr" dirty="0"/>
          </a:p>
          <a:p>
            <a:pPr algn="l" rtl="0"/>
            <a:r>
              <a:rPr lang="fr" b="0" i="0" u="none" baseline="0"/>
              <a:t>Les vaccins sont toujours nécessaires, même si les maladies sont devenues rares.</a:t>
            </a:r>
          </a:p>
          <a:p>
            <a:endParaRPr lang="fr" dirty="0"/>
          </a:p>
          <a:p>
            <a:pPr algn="l" rtl="0"/>
            <a:r>
              <a:rPr lang="fr" b="0" i="0" u="none" baseline="0"/>
              <a:t>Vaccins combinés : </a:t>
            </a:r>
          </a:p>
          <a:p>
            <a:pPr lvl="1" algn="l" rtl="0"/>
            <a:r>
              <a:rPr lang="fr" b="0" i="0" u="none" baseline="0"/>
              <a:t>Permettent de gagner du temps et de faire des économies du fait de la réduction des consultations </a:t>
            </a:r>
          </a:p>
          <a:p>
            <a:pPr lvl="1" algn="l" rtl="0"/>
            <a:r>
              <a:rPr lang="fr" b="0" i="0" u="none" baseline="0"/>
              <a:t>Réduisent la gêne de l'enfant du fait de la réduction des injections </a:t>
            </a:r>
          </a:p>
          <a:p>
            <a:pPr lvl="1" algn="l" rtl="0"/>
            <a:r>
              <a:rPr lang="fr" b="0" i="0" u="none" baseline="0"/>
              <a:t>Augmentent la probabilité que l'enfant se voit administrer l'ensemble des vaccins requis conformément au calendrier national.</a:t>
            </a:r>
          </a:p>
          <a:p>
            <a:pPr lvl="1" algn="l" rtl="0"/>
            <a:endParaRPr lang="fr" dirty="0"/>
          </a:p>
        </p:txBody>
      </p:sp>
      <p:sp>
        <p:nvSpPr>
          <p:cNvPr id="5" name="Slide Number Placeholder 4">
            <a:extLst>
              <a:ext uri="{FF2B5EF4-FFF2-40B4-BE49-F238E27FC236}">
                <a16:creationId xmlns:a16="http://schemas.microsoft.com/office/drawing/2014/main" id="{3893C0C1-D657-4FF6-81AB-AB7622E977B9}"/>
              </a:ext>
            </a:extLst>
          </p:cNvPr>
          <p:cNvSpPr>
            <a:spLocks noGrp="1"/>
          </p:cNvSpPr>
          <p:nvPr>
            <p:ph type="sldNum" sz="quarter" idx="4"/>
          </p:nvPr>
        </p:nvSpPr>
        <p:spPr/>
        <p:txBody>
          <a:bodyPr/>
          <a:lstStyle/>
          <a:p>
            <a:pPr algn="r" rtl="0"/>
            <a:r>
              <a:rPr lang="fr" b="0" i="0" u="none" baseline="0">
                <a:latin typeface="Arial"/>
                <a:cs typeface="Arial"/>
              </a:rPr>
              <a:t>| </a:t>
            </a:r>
            <a:fld id="{2459FD92-E8AB-4F86-BA9A-090210CAFD7B}" type="slidenum">
              <a:rPr>
                <a:latin typeface="Arial"/>
                <a:cs typeface="Arial"/>
              </a:rPr>
              <a:pPr/>
              <a:t>43</a:t>
            </a:fld>
            <a:endParaRPr lang="fr" dirty="0">
              <a:solidFill>
                <a:srgbClr val="E32726"/>
              </a:solidFill>
              <a:latin typeface="Arial"/>
              <a:cs typeface="Arial"/>
            </a:endParaRPr>
          </a:p>
        </p:txBody>
      </p:sp>
      <p:sp>
        <p:nvSpPr>
          <p:cNvPr id="4" name="TextBox 3">
            <a:extLst>
              <a:ext uri="{FF2B5EF4-FFF2-40B4-BE49-F238E27FC236}">
                <a16:creationId xmlns:a16="http://schemas.microsoft.com/office/drawing/2014/main" id="{C0DDB324-6CA3-4998-A028-30DA07286039}"/>
              </a:ext>
            </a:extLst>
          </p:cNvPr>
          <p:cNvSpPr txBox="1"/>
          <p:nvPr/>
        </p:nvSpPr>
        <p:spPr>
          <a:xfrm>
            <a:off x="1967789" y="6008242"/>
            <a:ext cx="6313017" cy="646331"/>
          </a:xfrm>
          <a:prstGeom prst="rect">
            <a:avLst/>
          </a:prstGeom>
          <a:noFill/>
        </p:spPr>
        <p:txBody>
          <a:bodyPr wrap="square" rtlCol="0">
            <a:spAutoFit/>
          </a:bodyPr>
          <a:lstStyle/>
          <a:p>
            <a:pPr algn="l" rtl="0"/>
            <a:r>
              <a:rPr lang="fr" sz="1200" b="0" i="0" u="none" baseline="0"/>
              <a:t>Tirés de documents relatifs à la confiance en la vaccination de l'OMS/Europe, davantage de supports utiles étant disponibles.  Voir :  http://www.euro.who.int/en/health-topics/disease-prevention/vaccines-and-immunization/publications/vaccination-and-trust-library-1  </a:t>
            </a:r>
          </a:p>
        </p:txBody>
      </p:sp>
      <p:sp>
        <p:nvSpPr>
          <p:cNvPr id="6" name="Star: 6 Points 5">
            <a:extLst>
              <a:ext uri="{FF2B5EF4-FFF2-40B4-BE49-F238E27FC236}">
                <a16:creationId xmlns:a16="http://schemas.microsoft.com/office/drawing/2014/main" id="{0A461A2A-C6D1-421B-91D4-442C8BD0C11E}"/>
              </a:ext>
            </a:extLst>
          </p:cNvPr>
          <p:cNvSpPr/>
          <p:nvPr/>
        </p:nvSpPr>
        <p:spPr>
          <a:xfrm>
            <a:off x="7760525" y="176100"/>
            <a:ext cx="1036467" cy="886742"/>
          </a:xfrm>
          <a:prstGeom prst="star6">
            <a:avLst/>
          </a:prstGeom>
          <a:ln>
            <a:solidFill>
              <a:schemeClr val="accent2"/>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rtl="0"/>
            <a:r>
              <a:rPr lang="fr" sz="900" b="1" i="0" u="none" baseline="0"/>
              <a:t>Message clé</a:t>
            </a:r>
          </a:p>
        </p:txBody>
      </p:sp>
    </p:spTree>
    <p:extLst>
      <p:ext uri="{BB962C8B-B14F-4D97-AF65-F5344CB8AC3E}">
        <p14:creationId xmlns:p14="http://schemas.microsoft.com/office/powerpoint/2010/main" val="4145225540"/>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D45929B6-5602-4794-8526-6C90D72CCDC7}"/>
              </a:ext>
            </a:extLst>
          </p:cNvPr>
          <p:cNvSpPr>
            <a:spLocks noGrp="1"/>
          </p:cNvSpPr>
          <p:nvPr>
            <p:ph type="title"/>
          </p:nvPr>
        </p:nvSpPr>
        <p:spPr>
          <a:xfrm>
            <a:off x="914400" y="2829653"/>
            <a:ext cx="8229600" cy="1143000"/>
          </a:xfrm>
        </p:spPr>
        <p:txBody>
          <a:bodyPr/>
          <a:lstStyle/>
          <a:p>
            <a:pPr algn="l" rtl="0"/>
            <a:r>
              <a:rPr lang="fr" b="0" i="0" u="none" baseline="0"/>
              <a:t>Travail de groupe</a:t>
            </a:r>
          </a:p>
        </p:txBody>
      </p:sp>
      <p:sp>
        <p:nvSpPr>
          <p:cNvPr id="5" name="Slide Number Placeholder 4">
            <a:extLst>
              <a:ext uri="{FF2B5EF4-FFF2-40B4-BE49-F238E27FC236}">
                <a16:creationId xmlns:a16="http://schemas.microsoft.com/office/drawing/2014/main" id="{F1FBD330-39C4-424A-91AE-85C8DCF37BC6}"/>
              </a:ext>
            </a:extLst>
          </p:cNvPr>
          <p:cNvSpPr>
            <a:spLocks noGrp="1"/>
          </p:cNvSpPr>
          <p:nvPr>
            <p:ph type="sldNum" sz="quarter" idx="4"/>
          </p:nvPr>
        </p:nvSpPr>
        <p:spPr/>
        <p:txBody>
          <a:bodyPr/>
          <a:lstStyle/>
          <a:p>
            <a:pPr algn="r" rtl="0"/>
            <a:r>
              <a:rPr lang="fr" b="0" i="0" u="none" baseline="0">
                <a:solidFill>
                  <a:schemeClr val="tx2"/>
                </a:solidFill>
                <a:latin typeface="Arial"/>
                <a:cs typeface="Arial"/>
              </a:rPr>
              <a:t>www.lnct.global </a:t>
            </a:r>
            <a:r>
              <a:rPr lang="fr" b="0" i="0" u="none" baseline="0">
                <a:latin typeface="Arial"/>
                <a:cs typeface="Arial"/>
              </a:rPr>
              <a:t>| </a:t>
            </a:r>
            <a:fld id="{2459FD92-E8AB-4F86-BA9A-090210CAFD7B}" type="slidenum">
              <a:rPr>
                <a:latin typeface="Arial"/>
                <a:cs typeface="Arial"/>
              </a:rPr>
              <a:pPr/>
              <a:t>44</a:t>
            </a:fld>
            <a:endParaRPr lang="fr" dirty="0">
              <a:solidFill>
                <a:srgbClr val="E32726"/>
              </a:solidFill>
              <a:latin typeface="Arial"/>
              <a:cs typeface="Arial"/>
            </a:endParaRPr>
          </a:p>
        </p:txBody>
      </p:sp>
    </p:spTree>
    <p:extLst>
      <p:ext uri="{BB962C8B-B14F-4D97-AF65-F5344CB8AC3E}">
        <p14:creationId xmlns:p14="http://schemas.microsoft.com/office/powerpoint/2010/main" val="1160551859"/>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6EDC56-08B2-47F1-84C1-0E55192D3D9A}"/>
              </a:ext>
            </a:extLst>
          </p:cNvPr>
          <p:cNvSpPr>
            <a:spLocks noGrp="1"/>
          </p:cNvSpPr>
          <p:nvPr>
            <p:ph type="title"/>
          </p:nvPr>
        </p:nvSpPr>
        <p:spPr/>
        <p:txBody>
          <a:bodyPr>
            <a:normAutofit fontScale="90000"/>
          </a:bodyPr>
          <a:lstStyle/>
          <a:p>
            <a:pPr algn="l" rtl="0"/>
            <a:r>
              <a:rPr lang="fr" b="0" i="0" u="none" baseline="0"/>
              <a:t>Les équipes de pays collaborent afin d'élaborer un jeu de diapositives visant à établir le bien-fondé d'un investissement</a:t>
            </a:r>
          </a:p>
        </p:txBody>
      </p:sp>
      <p:sp>
        <p:nvSpPr>
          <p:cNvPr id="3" name="Content Placeholder 2">
            <a:extLst>
              <a:ext uri="{FF2B5EF4-FFF2-40B4-BE49-F238E27FC236}">
                <a16:creationId xmlns:a16="http://schemas.microsoft.com/office/drawing/2014/main" id="{FA378B06-76F6-48C3-AB18-04D566278D90}"/>
              </a:ext>
            </a:extLst>
          </p:cNvPr>
          <p:cNvSpPr>
            <a:spLocks noGrp="1"/>
          </p:cNvSpPr>
          <p:nvPr>
            <p:ph idx="1"/>
          </p:nvPr>
        </p:nvSpPr>
        <p:spPr>
          <a:xfrm>
            <a:off x="457200" y="1416127"/>
            <a:ext cx="8229600" cy="4449152"/>
          </a:xfrm>
        </p:spPr>
        <p:txBody>
          <a:bodyPr>
            <a:normAutofit fontScale="85000" lnSpcReduction="20000"/>
          </a:bodyPr>
          <a:lstStyle/>
          <a:p>
            <a:pPr algn="l" rtl="0">
              <a:buFont typeface="Arial" panose="020B0604020202020204" pitchFamily="34" charset="0"/>
              <a:buChar char="•"/>
            </a:pPr>
            <a:r>
              <a:rPr lang="fr" b="0" i="0" u="none" baseline="0" dirty="0"/>
              <a:t>Votre programme doit bénéficier de fonds supplémentaires à une fin précise (PRÉCISEZ CETTE FIN)</a:t>
            </a:r>
          </a:p>
          <a:p>
            <a:pPr algn="l" rtl="0">
              <a:buFont typeface="Arial" panose="020B0604020202020204" pitchFamily="34" charset="0"/>
              <a:buChar char="•"/>
            </a:pPr>
            <a:endParaRPr lang="fr" dirty="0"/>
          </a:p>
          <a:p>
            <a:pPr algn="l" rtl="0">
              <a:buFont typeface="Arial" panose="020B0604020202020204" pitchFamily="34" charset="0"/>
              <a:buChar char="•"/>
            </a:pPr>
            <a:r>
              <a:rPr lang="fr" b="0" i="0" u="none" baseline="0" dirty="0"/>
              <a:t>Le ministre de la Santé vous a demandé de faire une présentation lors d'une réunion intersectorielle présidée par le vice-Premier ministre au cours de laquelle il sera débattu des priorités du gouvernement pour les trois prochaines années.</a:t>
            </a:r>
          </a:p>
          <a:p>
            <a:pPr algn="l" rtl="0">
              <a:buFont typeface="Arial" panose="020B0604020202020204" pitchFamily="34" charset="0"/>
              <a:buChar char="•"/>
            </a:pPr>
            <a:endParaRPr lang="fr" dirty="0"/>
          </a:p>
          <a:p>
            <a:pPr algn="l" rtl="0">
              <a:buFont typeface="Arial" panose="020B0604020202020204" pitchFamily="34" charset="0"/>
              <a:buChar char="•"/>
            </a:pPr>
            <a:r>
              <a:rPr lang="fr" b="0" i="0" u="none" baseline="0" dirty="0"/>
              <a:t>C'est une occasion en or pour présenter les objectifs et besoins de votre programme (tous les </a:t>
            </a:r>
            <a:r>
              <a:rPr lang="fr" b="1" i="0" u="none" baseline="0" dirty="0"/>
              <a:t>principaux décideurs</a:t>
            </a:r>
            <a:r>
              <a:rPr lang="fr" b="0" i="0" u="none" baseline="0" dirty="0"/>
              <a:t> seront présents, par exemple le ministre de la Planification, le ministre des Finances, etc.)</a:t>
            </a:r>
          </a:p>
          <a:p>
            <a:pPr algn="l" rtl="0">
              <a:buFont typeface="Arial" panose="020B0604020202020204" pitchFamily="34" charset="0"/>
              <a:buChar char="•"/>
            </a:pPr>
            <a:endParaRPr lang="fr" dirty="0"/>
          </a:p>
          <a:p>
            <a:pPr algn="l" rtl="0">
              <a:buFont typeface="Arial" panose="020B0604020202020204" pitchFamily="34" charset="0"/>
              <a:buChar char="•"/>
            </a:pPr>
            <a:r>
              <a:rPr lang="fr-FR" b="0" i="0" u="none" baseline="0" dirty="0"/>
              <a:t>Vous avez </a:t>
            </a:r>
            <a:r>
              <a:rPr lang="fr" b="0" i="0" u="none" baseline="0" dirty="0"/>
              <a:t>10 minutes de présentation</a:t>
            </a:r>
          </a:p>
          <a:p>
            <a:pPr algn="l" rtl="0">
              <a:buFont typeface="Arial" panose="020B0604020202020204" pitchFamily="34" charset="0"/>
              <a:buChar char="•"/>
            </a:pPr>
            <a:endParaRPr lang="fr" dirty="0"/>
          </a:p>
          <a:p>
            <a:pPr algn="l" rtl="0">
              <a:buFont typeface="Arial" panose="020B0604020202020204" pitchFamily="34" charset="0"/>
              <a:buChar char="•"/>
            </a:pPr>
            <a:r>
              <a:rPr lang="fr" b="0" i="0" u="none" baseline="0" dirty="0"/>
              <a:t>Vous devez préparer la présentation (ou ses grandes lignes) en indiquant les réalisations, les défis, les futurs objectifs et besoins, tout en gardant à l'esprit les messages clés qui feront mouche auprès du public présent.  </a:t>
            </a:r>
          </a:p>
          <a:p>
            <a:endParaRPr lang="fr" dirty="0"/>
          </a:p>
        </p:txBody>
      </p:sp>
      <p:sp>
        <p:nvSpPr>
          <p:cNvPr id="5" name="Slide Number Placeholder 4">
            <a:extLst>
              <a:ext uri="{FF2B5EF4-FFF2-40B4-BE49-F238E27FC236}">
                <a16:creationId xmlns:a16="http://schemas.microsoft.com/office/drawing/2014/main" id="{EA06E20F-3A59-4072-844F-CED5BF9E2DB7}"/>
              </a:ext>
            </a:extLst>
          </p:cNvPr>
          <p:cNvSpPr>
            <a:spLocks noGrp="1"/>
          </p:cNvSpPr>
          <p:nvPr>
            <p:ph type="sldNum" sz="quarter" idx="4"/>
          </p:nvPr>
        </p:nvSpPr>
        <p:spPr/>
        <p:txBody>
          <a:bodyPr/>
          <a:lstStyle/>
          <a:p>
            <a:pPr algn="r" rtl="0"/>
            <a:r>
              <a:rPr lang="fr" b="0" i="0" u="none" baseline="0">
                <a:solidFill>
                  <a:schemeClr val="tx2"/>
                </a:solidFill>
                <a:latin typeface="Arial"/>
                <a:cs typeface="Arial"/>
              </a:rPr>
              <a:t>www.lnct.global </a:t>
            </a:r>
            <a:r>
              <a:rPr lang="fr" b="0" i="0" u="none" baseline="0">
                <a:latin typeface="Arial"/>
                <a:cs typeface="Arial"/>
              </a:rPr>
              <a:t>| </a:t>
            </a:r>
            <a:fld id="{2459FD92-E8AB-4F86-BA9A-090210CAFD7B}" type="slidenum">
              <a:rPr>
                <a:latin typeface="Arial"/>
                <a:cs typeface="Arial"/>
              </a:rPr>
              <a:pPr/>
              <a:t>45</a:t>
            </a:fld>
            <a:endParaRPr lang="fr" dirty="0">
              <a:solidFill>
                <a:srgbClr val="E32726"/>
              </a:solidFill>
              <a:latin typeface="Arial"/>
              <a:cs typeface="Arial"/>
            </a:endParaRPr>
          </a:p>
        </p:txBody>
      </p:sp>
    </p:spTree>
    <p:extLst>
      <p:ext uri="{BB962C8B-B14F-4D97-AF65-F5344CB8AC3E}">
        <p14:creationId xmlns:p14="http://schemas.microsoft.com/office/powerpoint/2010/main" val="2341084464"/>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CA57B2-E5AC-4DCC-974C-2FC061B31514}"/>
              </a:ext>
            </a:extLst>
          </p:cNvPr>
          <p:cNvSpPr>
            <a:spLocks noGrp="1"/>
          </p:cNvSpPr>
          <p:nvPr>
            <p:ph type="title"/>
          </p:nvPr>
        </p:nvSpPr>
        <p:spPr>
          <a:xfrm>
            <a:off x="457200" y="398996"/>
            <a:ext cx="8229600" cy="1143000"/>
          </a:xfrm>
        </p:spPr>
        <p:txBody>
          <a:bodyPr/>
          <a:lstStyle/>
          <a:p>
            <a:pPr algn="l" rtl="0"/>
            <a:r>
              <a:rPr lang="fr" b="0" i="0" u="none" baseline="0"/>
              <a:t>Attention ! N'oubliez pas de...</a:t>
            </a:r>
          </a:p>
        </p:txBody>
      </p:sp>
      <p:sp>
        <p:nvSpPr>
          <p:cNvPr id="3" name="Content Placeholder 2">
            <a:extLst>
              <a:ext uri="{FF2B5EF4-FFF2-40B4-BE49-F238E27FC236}">
                <a16:creationId xmlns:a16="http://schemas.microsoft.com/office/drawing/2014/main" id="{21247B2E-2AF4-4404-B545-6DB60DA225E7}"/>
              </a:ext>
            </a:extLst>
          </p:cNvPr>
          <p:cNvSpPr>
            <a:spLocks noGrp="1"/>
          </p:cNvSpPr>
          <p:nvPr>
            <p:ph idx="1"/>
          </p:nvPr>
        </p:nvSpPr>
        <p:spPr>
          <a:xfrm>
            <a:off x="457200" y="1417638"/>
            <a:ext cx="8229600" cy="4202134"/>
          </a:xfrm>
        </p:spPr>
        <p:txBody>
          <a:bodyPr/>
          <a:lstStyle/>
          <a:p>
            <a:pPr algn="l" rtl="0"/>
            <a:r>
              <a:rPr lang="fr" b="0" i="0" u="none" baseline="0" dirty="0"/>
              <a:t>Préciser les réalisations du programme</a:t>
            </a:r>
          </a:p>
          <a:p>
            <a:pPr algn="l" rtl="0"/>
            <a:r>
              <a:rPr lang="fr" b="0" i="0" u="none" baseline="0" dirty="0"/>
              <a:t>Souligner les besoins d'investissement</a:t>
            </a:r>
          </a:p>
          <a:p>
            <a:pPr algn="l" rtl="0"/>
            <a:r>
              <a:rPr lang="fr" b="0" i="0" u="none" baseline="0" dirty="0"/>
              <a:t>Utiliser les données afin d'étayer les besoins d'investissement</a:t>
            </a:r>
          </a:p>
          <a:p>
            <a:pPr algn="l" rtl="0"/>
            <a:r>
              <a:rPr lang="fr" b="0" i="0" u="none" baseline="0" dirty="0"/>
              <a:t>Être clair, utiliser un langage simple, </a:t>
            </a:r>
          </a:p>
          <a:p>
            <a:pPr algn="l" rtl="0"/>
            <a:r>
              <a:rPr lang="fr" dirty="0"/>
              <a:t>S</a:t>
            </a:r>
            <a:r>
              <a:rPr lang="fr" b="0" i="0" u="none" baseline="0" dirty="0"/>
              <a:t>usciter l'émotion, personnaliser les messages qui trouveront écho auprès des décideurs</a:t>
            </a:r>
          </a:p>
        </p:txBody>
      </p:sp>
      <p:sp>
        <p:nvSpPr>
          <p:cNvPr id="5" name="Slide Number Placeholder 4">
            <a:extLst>
              <a:ext uri="{FF2B5EF4-FFF2-40B4-BE49-F238E27FC236}">
                <a16:creationId xmlns:a16="http://schemas.microsoft.com/office/drawing/2014/main" id="{41EAF322-A5ED-4A3E-97A6-11E6137578D5}"/>
              </a:ext>
            </a:extLst>
          </p:cNvPr>
          <p:cNvSpPr>
            <a:spLocks noGrp="1"/>
          </p:cNvSpPr>
          <p:nvPr>
            <p:ph type="sldNum" sz="quarter" idx="4"/>
          </p:nvPr>
        </p:nvSpPr>
        <p:spPr/>
        <p:txBody>
          <a:bodyPr/>
          <a:lstStyle/>
          <a:p>
            <a:pPr algn="r" rtl="0"/>
            <a:r>
              <a:rPr lang="fr" b="0" i="0" u="none" baseline="0">
                <a:solidFill>
                  <a:schemeClr val="tx2"/>
                </a:solidFill>
                <a:latin typeface="Arial"/>
                <a:cs typeface="Arial"/>
              </a:rPr>
              <a:t>www.lnct.global </a:t>
            </a:r>
            <a:r>
              <a:rPr lang="fr" b="0" i="0" u="none" baseline="0">
                <a:latin typeface="Arial"/>
                <a:cs typeface="Arial"/>
              </a:rPr>
              <a:t>| </a:t>
            </a:r>
            <a:fld id="{2459FD92-E8AB-4F86-BA9A-090210CAFD7B}" type="slidenum">
              <a:rPr>
                <a:latin typeface="Arial"/>
                <a:cs typeface="Arial"/>
              </a:rPr>
              <a:pPr/>
              <a:t>46</a:t>
            </a:fld>
            <a:endParaRPr lang="fr" dirty="0">
              <a:solidFill>
                <a:srgbClr val="E32726"/>
              </a:solidFill>
              <a:latin typeface="Arial"/>
              <a:cs typeface="Arial"/>
            </a:endParaRPr>
          </a:p>
        </p:txBody>
      </p:sp>
    </p:spTree>
    <p:extLst>
      <p:ext uri="{BB962C8B-B14F-4D97-AF65-F5344CB8AC3E}">
        <p14:creationId xmlns:p14="http://schemas.microsoft.com/office/powerpoint/2010/main" val="1538644854"/>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D45929B6-5602-4794-8526-6C90D72CCDC7}"/>
              </a:ext>
            </a:extLst>
          </p:cNvPr>
          <p:cNvSpPr>
            <a:spLocks noGrp="1"/>
          </p:cNvSpPr>
          <p:nvPr>
            <p:ph type="title"/>
          </p:nvPr>
        </p:nvSpPr>
        <p:spPr>
          <a:xfrm>
            <a:off x="914400" y="2829653"/>
            <a:ext cx="8229600" cy="1143000"/>
          </a:xfrm>
        </p:spPr>
        <p:txBody>
          <a:bodyPr/>
          <a:lstStyle/>
          <a:p>
            <a:pPr algn="l" rtl="0"/>
            <a:r>
              <a:rPr lang="fr" b="0" i="0" u="none" baseline="0"/>
              <a:t>Diapos supplémentaires</a:t>
            </a:r>
          </a:p>
        </p:txBody>
      </p:sp>
      <p:sp>
        <p:nvSpPr>
          <p:cNvPr id="5" name="Slide Number Placeholder 4">
            <a:extLst>
              <a:ext uri="{FF2B5EF4-FFF2-40B4-BE49-F238E27FC236}">
                <a16:creationId xmlns:a16="http://schemas.microsoft.com/office/drawing/2014/main" id="{F1FBD330-39C4-424A-91AE-85C8DCF37BC6}"/>
              </a:ext>
            </a:extLst>
          </p:cNvPr>
          <p:cNvSpPr>
            <a:spLocks noGrp="1"/>
          </p:cNvSpPr>
          <p:nvPr>
            <p:ph type="sldNum" sz="quarter" idx="4"/>
          </p:nvPr>
        </p:nvSpPr>
        <p:spPr/>
        <p:txBody>
          <a:bodyPr/>
          <a:lstStyle/>
          <a:p>
            <a:pPr algn="r" rtl="0"/>
            <a:r>
              <a:rPr lang="fr" b="0" i="0" u="none" baseline="0">
                <a:solidFill>
                  <a:schemeClr val="tx2"/>
                </a:solidFill>
                <a:latin typeface="Arial"/>
                <a:cs typeface="Arial"/>
              </a:rPr>
              <a:t>www.lnct.global </a:t>
            </a:r>
            <a:r>
              <a:rPr lang="fr" b="0" i="0" u="none" baseline="0">
                <a:latin typeface="Arial"/>
                <a:cs typeface="Arial"/>
              </a:rPr>
              <a:t>| </a:t>
            </a:r>
            <a:fld id="{2459FD92-E8AB-4F86-BA9A-090210CAFD7B}" type="slidenum">
              <a:rPr>
                <a:latin typeface="Arial"/>
                <a:cs typeface="Arial"/>
              </a:rPr>
              <a:pPr/>
              <a:t>47</a:t>
            </a:fld>
            <a:endParaRPr lang="fr" dirty="0">
              <a:solidFill>
                <a:srgbClr val="E32726"/>
              </a:solidFill>
              <a:latin typeface="Arial"/>
              <a:cs typeface="Arial"/>
            </a:endParaRPr>
          </a:p>
        </p:txBody>
      </p:sp>
    </p:spTree>
    <p:extLst>
      <p:ext uri="{BB962C8B-B14F-4D97-AF65-F5344CB8AC3E}">
        <p14:creationId xmlns:p14="http://schemas.microsoft.com/office/powerpoint/2010/main" val="2778225501"/>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3D3094-961B-4E8D-9BD6-9CBC2155E461}"/>
              </a:ext>
            </a:extLst>
          </p:cNvPr>
          <p:cNvSpPr>
            <a:spLocks noGrp="1"/>
          </p:cNvSpPr>
          <p:nvPr>
            <p:ph type="title"/>
          </p:nvPr>
        </p:nvSpPr>
        <p:spPr/>
        <p:txBody>
          <a:bodyPr/>
          <a:lstStyle/>
          <a:p>
            <a:pPr algn="l" rtl="0"/>
            <a:r>
              <a:rPr lang="fr" b="0" i="0" u="none" baseline="0" dirty="0"/>
              <a:t>Faible couverture - Comment les vaccins protègent notre population?</a:t>
            </a:r>
          </a:p>
        </p:txBody>
      </p:sp>
      <p:sp>
        <p:nvSpPr>
          <p:cNvPr id="5" name="Slide Number Placeholder 4">
            <a:extLst>
              <a:ext uri="{FF2B5EF4-FFF2-40B4-BE49-F238E27FC236}">
                <a16:creationId xmlns:a16="http://schemas.microsoft.com/office/drawing/2014/main" id="{07C032CE-6F77-4C63-BAFA-E59DDAF3BE01}"/>
              </a:ext>
            </a:extLst>
          </p:cNvPr>
          <p:cNvSpPr>
            <a:spLocks noGrp="1"/>
          </p:cNvSpPr>
          <p:nvPr>
            <p:ph type="sldNum" sz="quarter" idx="4"/>
          </p:nvPr>
        </p:nvSpPr>
        <p:spPr/>
        <p:txBody>
          <a:bodyPr/>
          <a:lstStyle/>
          <a:p>
            <a:pPr algn="r" rtl="0"/>
            <a:r>
              <a:rPr lang="fr" b="0" i="0" u="none" baseline="0">
                <a:solidFill>
                  <a:schemeClr val="tx2"/>
                </a:solidFill>
                <a:latin typeface="Arial"/>
                <a:cs typeface="Arial"/>
              </a:rPr>
              <a:t>www.lnct.global </a:t>
            </a:r>
            <a:r>
              <a:rPr lang="fr" b="0" i="0" u="none" baseline="0">
                <a:latin typeface="Arial"/>
                <a:cs typeface="Arial"/>
              </a:rPr>
              <a:t>| </a:t>
            </a:r>
            <a:fld id="{2459FD92-E8AB-4F86-BA9A-090210CAFD7B}" type="slidenum">
              <a:rPr>
                <a:latin typeface="Arial"/>
                <a:cs typeface="Arial"/>
              </a:rPr>
              <a:pPr/>
              <a:t>48</a:t>
            </a:fld>
            <a:endParaRPr lang="fr" dirty="0">
              <a:solidFill>
                <a:srgbClr val="E32726"/>
              </a:solidFill>
              <a:latin typeface="Arial"/>
              <a:cs typeface="Arial"/>
            </a:endParaRPr>
          </a:p>
        </p:txBody>
      </p:sp>
      <p:pic>
        <p:nvPicPr>
          <p:cNvPr id="6" name="Picture 5">
            <a:extLst>
              <a:ext uri="{FF2B5EF4-FFF2-40B4-BE49-F238E27FC236}">
                <a16:creationId xmlns:a16="http://schemas.microsoft.com/office/drawing/2014/main" id="{C3015DC4-FBEC-4195-95FC-13862257F353}"/>
              </a:ext>
            </a:extLst>
          </p:cNvPr>
          <p:cNvPicPr>
            <a:picLocks noChangeAspect="1"/>
          </p:cNvPicPr>
          <p:nvPr/>
        </p:nvPicPr>
        <p:blipFill rotWithShape="1">
          <a:blip r:embed="rId2"/>
          <a:srcRect b="93286"/>
          <a:stretch/>
        </p:blipFill>
        <p:spPr>
          <a:xfrm>
            <a:off x="264408" y="1024503"/>
            <a:ext cx="8693839" cy="719960"/>
          </a:xfrm>
          <a:prstGeom prst="rect">
            <a:avLst/>
          </a:prstGeom>
        </p:spPr>
      </p:pic>
      <p:pic>
        <p:nvPicPr>
          <p:cNvPr id="7" name="Picture 6">
            <a:extLst>
              <a:ext uri="{FF2B5EF4-FFF2-40B4-BE49-F238E27FC236}">
                <a16:creationId xmlns:a16="http://schemas.microsoft.com/office/drawing/2014/main" id="{35983EEB-C50D-47E0-8327-994A54FEA51E}"/>
              </a:ext>
            </a:extLst>
          </p:cNvPr>
          <p:cNvPicPr>
            <a:picLocks noChangeAspect="1"/>
          </p:cNvPicPr>
          <p:nvPr/>
        </p:nvPicPr>
        <p:blipFill rotWithShape="1">
          <a:blip r:embed="rId2"/>
          <a:srcRect l="43" t="6892" r="-43" b="62777"/>
          <a:stretch/>
        </p:blipFill>
        <p:spPr>
          <a:xfrm>
            <a:off x="661246" y="1863010"/>
            <a:ext cx="8139276" cy="3045115"/>
          </a:xfrm>
          <a:prstGeom prst="rect">
            <a:avLst/>
          </a:prstGeom>
        </p:spPr>
      </p:pic>
      <p:sp>
        <p:nvSpPr>
          <p:cNvPr id="8" name="TextBox 7">
            <a:extLst>
              <a:ext uri="{FF2B5EF4-FFF2-40B4-BE49-F238E27FC236}">
                <a16:creationId xmlns:a16="http://schemas.microsoft.com/office/drawing/2014/main" id="{38C8710E-E627-4ADB-9A51-C33C4C51FE02}"/>
              </a:ext>
            </a:extLst>
          </p:cNvPr>
          <p:cNvSpPr txBox="1"/>
          <p:nvPr/>
        </p:nvSpPr>
        <p:spPr>
          <a:xfrm>
            <a:off x="4076700" y="4908125"/>
            <a:ext cx="4436162" cy="261610"/>
          </a:xfrm>
          <a:prstGeom prst="rect">
            <a:avLst/>
          </a:prstGeom>
          <a:noFill/>
        </p:spPr>
        <p:txBody>
          <a:bodyPr wrap="square" rtlCol="0">
            <a:spAutoFit/>
          </a:bodyPr>
          <a:lstStyle/>
          <a:p>
            <a:pPr algn="l" rtl="0"/>
            <a:r>
              <a:rPr lang="fr" sz="1100" b="0" i="0" u="none" baseline="0" dirty="0"/>
              <a:t>Source :  Institut national des allergies et des maladies infectieuses</a:t>
            </a:r>
          </a:p>
        </p:txBody>
      </p:sp>
      <p:sp>
        <p:nvSpPr>
          <p:cNvPr id="9" name="TextBox 8"/>
          <p:cNvSpPr txBox="1"/>
          <p:nvPr/>
        </p:nvSpPr>
        <p:spPr>
          <a:xfrm>
            <a:off x="1532586" y="1187095"/>
            <a:ext cx="1764405" cy="461665"/>
          </a:xfrm>
          <a:prstGeom prst="rect">
            <a:avLst/>
          </a:prstGeom>
          <a:solidFill>
            <a:schemeClr val="bg1"/>
          </a:solidFill>
        </p:spPr>
        <p:txBody>
          <a:bodyPr wrap="square" rtlCol="0">
            <a:spAutoFit/>
          </a:bodyPr>
          <a:lstStyle/>
          <a:p>
            <a:r>
              <a:rPr lang="fr-FR" sz="1200" b="1" dirty="0"/>
              <a:t>pas vaccinés, mais en bonne santé</a:t>
            </a:r>
            <a:endParaRPr lang="en-US" sz="1200" b="1" dirty="0"/>
          </a:p>
        </p:txBody>
      </p:sp>
      <p:sp>
        <p:nvSpPr>
          <p:cNvPr id="10" name="TextBox 9"/>
          <p:cNvSpPr txBox="1"/>
          <p:nvPr/>
        </p:nvSpPr>
        <p:spPr>
          <a:xfrm>
            <a:off x="3889419" y="1193224"/>
            <a:ext cx="1764405" cy="461665"/>
          </a:xfrm>
          <a:prstGeom prst="rect">
            <a:avLst/>
          </a:prstGeom>
          <a:solidFill>
            <a:schemeClr val="bg1"/>
          </a:solidFill>
        </p:spPr>
        <p:txBody>
          <a:bodyPr wrap="square" rtlCol="0">
            <a:spAutoFit/>
          </a:bodyPr>
          <a:lstStyle/>
          <a:p>
            <a:r>
              <a:rPr lang="fr-FR" sz="1200" b="1" dirty="0"/>
              <a:t>vaccinés et </a:t>
            </a:r>
          </a:p>
          <a:p>
            <a:r>
              <a:rPr lang="fr-FR" sz="1200" b="1" dirty="0"/>
              <a:t>en bonne santé</a:t>
            </a:r>
            <a:endParaRPr lang="en-US" sz="1200" b="1" dirty="0"/>
          </a:p>
        </p:txBody>
      </p:sp>
      <p:sp>
        <p:nvSpPr>
          <p:cNvPr id="11" name="TextBox 10"/>
          <p:cNvSpPr txBox="1"/>
          <p:nvPr/>
        </p:nvSpPr>
        <p:spPr>
          <a:xfrm>
            <a:off x="6239404" y="1206103"/>
            <a:ext cx="1874286" cy="461665"/>
          </a:xfrm>
          <a:prstGeom prst="rect">
            <a:avLst/>
          </a:prstGeom>
          <a:solidFill>
            <a:schemeClr val="bg1"/>
          </a:solidFill>
        </p:spPr>
        <p:txBody>
          <a:bodyPr wrap="square" rtlCol="0">
            <a:spAutoFit/>
          </a:bodyPr>
          <a:lstStyle/>
          <a:p>
            <a:r>
              <a:rPr lang="fr-FR" sz="1200" b="1" dirty="0"/>
              <a:t>pas vaccinés, malades et contagieux</a:t>
            </a:r>
            <a:endParaRPr lang="en-US" sz="1200" b="1" dirty="0"/>
          </a:p>
        </p:txBody>
      </p:sp>
      <p:sp>
        <p:nvSpPr>
          <p:cNvPr id="12" name="TextBox 11"/>
          <p:cNvSpPr txBox="1"/>
          <p:nvPr/>
        </p:nvSpPr>
        <p:spPr>
          <a:xfrm>
            <a:off x="3896667" y="3017487"/>
            <a:ext cx="1229125" cy="461665"/>
          </a:xfrm>
          <a:prstGeom prst="rect">
            <a:avLst/>
          </a:prstGeom>
          <a:solidFill>
            <a:schemeClr val="bg1"/>
          </a:solidFill>
        </p:spPr>
        <p:txBody>
          <a:bodyPr wrap="square" rtlCol="0">
            <a:spAutoFit/>
          </a:bodyPr>
          <a:lstStyle/>
          <a:p>
            <a:pPr algn="ctr"/>
            <a:r>
              <a:rPr lang="fr-FR" sz="1200" b="1" dirty="0"/>
              <a:t>Personne n'est vacciné</a:t>
            </a:r>
            <a:endParaRPr lang="en-US" sz="1200" b="1" dirty="0"/>
          </a:p>
        </p:txBody>
      </p:sp>
      <p:sp>
        <p:nvSpPr>
          <p:cNvPr id="13" name="TextBox 12"/>
          <p:cNvSpPr txBox="1"/>
          <p:nvPr/>
        </p:nvSpPr>
        <p:spPr>
          <a:xfrm>
            <a:off x="3734874" y="3919007"/>
            <a:ext cx="1322784" cy="769441"/>
          </a:xfrm>
          <a:prstGeom prst="rect">
            <a:avLst/>
          </a:prstGeom>
          <a:solidFill>
            <a:schemeClr val="bg1"/>
          </a:solidFill>
        </p:spPr>
        <p:txBody>
          <a:bodyPr wrap="square" rtlCol="0">
            <a:spAutoFit/>
          </a:bodyPr>
          <a:lstStyle/>
          <a:p>
            <a:pPr algn="ctr"/>
            <a:r>
              <a:rPr lang="fr-FR" sz="1100" b="1" dirty="0"/>
              <a:t>Les maladies contagieuses se propagent via la population</a:t>
            </a:r>
            <a:endParaRPr lang="en-US" sz="1100" b="1" dirty="0"/>
          </a:p>
        </p:txBody>
      </p:sp>
    </p:spTree>
    <p:extLst>
      <p:ext uri="{BB962C8B-B14F-4D97-AF65-F5344CB8AC3E}">
        <p14:creationId xmlns:p14="http://schemas.microsoft.com/office/powerpoint/2010/main" val="320817628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396A2360-2B0B-43E4-80A6-0D2345FBFF8C}"/>
              </a:ext>
            </a:extLst>
          </p:cNvPr>
          <p:cNvSpPr>
            <a:spLocks noGrp="1"/>
          </p:cNvSpPr>
          <p:nvPr>
            <p:ph type="title"/>
          </p:nvPr>
        </p:nvSpPr>
        <p:spPr>
          <a:xfrm>
            <a:off x="643738" y="3005693"/>
            <a:ext cx="8229600" cy="1143000"/>
          </a:xfrm>
        </p:spPr>
        <p:txBody>
          <a:bodyPr>
            <a:normAutofit fontScale="90000"/>
          </a:bodyPr>
          <a:lstStyle/>
          <a:p>
            <a:pPr algn="l" rtl="0"/>
            <a:r>
              <a:rPr lang="fr" b="1" i="0" u="none" baseline="0"/>
              <a:t>Les diapos 6-32 présentent des exemples de </a:t>
            </a:r>
            <a:r>
              <a:rPr lang="fr" b="1" i="0" u="sng" baseline="0"/>
              <a:t>messages clés</a:t>
            </a:r>
            <a:r>
              <a:rPr lang="fr" b="1" i="0" u="none" baseline="0"/>
              <a:t> et de </a:t>
            </a:r>
            <a:r>
              <a:rPr lang="fr" b="1" i="0" u="sng" baseline="0"/>
              <a:t>données</a:t>
            </a:r>
            <a:r>
              <a:rPr lang="fr" b="1" i="0" u="none" baseline="0"/>
              <a:t> permettant de promouvoir l'investissement dans la vaccination sous trois angles : </a:t>
            </a:r>
            <a:br>
              <a:rPr lang="fr" b="1"/>
            </a:br>
            <a:br>
              <a:rPr lang="fr" b="1"/>
            </a:br>
            <a:r>
              <a:rPr lang="fr" b="1" i="0" u="none" baseline="0"/>
              <a:t>LA SANTÉ, LA CROISSANCE ÉCONOMIQUE ET L'EFFICACITÉ  </a:t>
            </a:r>
          </a:p>
        </p:txBody>
      </p:sp>
      <p:sp>
        <p:nvSpPr>
          <p:cNvPr id="5" name="Slide Number Placeholder 4">
            <a:extLst>
              <a:ext uri="{FF2B5EF4-FFF2-40B4-BE49-F238E27FC236}">
                <a16:creationId xmlns:a16="http://schemas.microsoft.com/office/drawing/2014/main" id="{D5A5E702-73A9-4F53-B7AF-D9E4C88915A4}"/>
              </a:ext>
            </a:extLst>
          </p:cNvPr>
          <p:cNvSpPr>
            <a:spLocks noGrp="1"/>
          </p:cNvSpPr>
          <p:nvPr>
            <p:ph type="sldNum" sz="quarter" idx="4"/>
          </p:nvPr>
        </p:nvSpPr>
        <p:spPr/>
        <p:txBody>
          <a:bodyPr/>
          <a:lstStyle/>
          <a:p>
            <a:pPr algn="r" rtl="0"/>
            <a:r>
              <a:rPr lang="fr" b="0" i="0" u="none" baseline="0">
                <a:solidFill>
                  <a:schemeClr val="tx2"/>
                </a:solidFill>
                <a:latin typeface="Arial"/>
                <a:cs typeface="Arial"/>
              </a:rPr>
              <a:t>www.lnct.global </a:t>
            </a:r>
            <a:r>
              <a:rPr lang="fr" b="0" i="0" u="none" baseline="0">
                <a:latin typeface="Arial"/>
                <a:cs typeface="Arial"/>
              </a:rPr>
              <a:t>| </a:t>
            </a:r>
            <a:fld id="{2459FD92-E8AB-4F86-BA9A-090210CAFD7B}" type="slidenum">
              <a:rPr>
                <a:latin typeface="Arial"/>
                <a:cs typeface="Arial"/>
              </a:rPr>
              <a:pPr/>
              <a:t>5</a:t>
            </a:fld>
            <a:endParaRPr lang="fr" dirty="0">
              <a:solidFill>
                <a:srgbClr val="E32726"/>
              </a:solidFill>
              <a:latin typeface="Arial"/>
              <a:cs typeface="Arial"/>
            </a:endParaRPr>
          </a:p>
        </p:txBody>
      </p:sp>
    </p:spTree>
    <p:extLst>
      <p:ext uri="{BB962C8B-B14F-4D97-AF65-F5344CB8AC3E}">
        <p14:creationId xmlns:p14="http://schemas.microsoft.com/office/powerpoint/2010/main" val="108767943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a:extLst>
              <a:ext uri="{FF2B5EF4-FFF2-40B4-BE49-F238E27FC236}">
                <a16:creationId xmlns:a16="http://schemas.microsoft.com/office/drawing/2014/main" id="{196835AC-3E06-43BA-9501-4A0B093D3AD7}"/>
              </a:ext>
            </a:extLst>
          </p:cNvPr>
          <p:cNvSpPr>
            <a:spLocks noGrp="1"/>
          </p:cNvSpPr>
          <p:nvPr>
            <p:ph type="title"/>
          </p:nvPr>
        </p:nvSpPr>
        <p:spPr>
          <a:xfrm>
            <a:off x="629392" y="2615897"/>
            <a:ext cx="8229600" cy="1143000"/>
          </a:xfrm>
        </p:spPr>
        <p:txBody>
          <a:bodyPr>
            <a:normAutofit fontScale="90000"/>
          </a:bodyPr>
          <a:lstStyle/>
          <a:p>
            <a:pPr algn="l" rtl="0"/>
            <a:r>
              <a:rPr lang="fr" b="0" i="0" u="none" baseline="0"/>
              <a:t>Si vos décideurs souhaitent véritablement améliorer LA SANTÉ ET LA SURVIE DE L'ENFANT </a:t>
            </a:r>
          </a:p>
        </p:txBody>
      </p:sp>
    </p:spTree>
    <p:extLst>
      <p:ext uri="{BB962C8B-B14F-4D97-AF65-F5344CB8AC3E}">
        <p14:creationId xmlns:p14="http://schemas.microsoft.com/office/powerpoint/2010/main" val="200306545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24AF17-3D39-48CF-86F9-2C11697EFC70}"/>
              </a:ext>
            </a:extLst>
          </p:cNvPr>
          <p:cNvSpPr>
            <a:spLocks noGrp="1"/>
          </p:cNvSpPr>
          <p:nvPr>
            <p:ph type="title"/>
          </p:nvPr>
        </p:nvSpPr>
        <p:spPr>
          <a:xfrm>
            <a:off x="457200" y="274638"/>
            <a:ext cx="7370064" cy="1143000"/>
          </a:xfrm>
        </p:spPr>
        <p:txBody>
          <a:bodyPr/>
          <a:lstStyle/>
          <a:p>
            <a:pPr algn="l" rtl="0"/>
            <a:r>
              <a:rPr lang="fr" b="0" i="0" u="none" baseline="0"/>
              <a:t>La vaccination améliore la santé et réduit la mortalité</a:t>
            </a:r>
          </a:p>
        </p:txBody>
      </p:sp>
      <p:sp>
        <p:nvSpPr>
          <p:cNvPr id="3" name="Content Placeholder 2">
            <a:extLst>
              <a:ext uri="{FF2B5EF4-FFF2-40B4-BE49-F238E27FC236}">
                <a16:creationId xmlns:a16="http://schemas.microsoft.com/office/drawing/2014/main" id="{5F42A217-3291-48CD-9509-8EA024820A24}"/>
              </a:ext>
            </a:extLst>
          </p:cNvPr>
          <p:cNvSpPr>
            <a:spLocks noGrp="1"/>
          </p:cNvSpPr>
          <p:nvPr>
            <p:ph idx="1"/>
          </p:nvPr>
        </p:nvSpPr>
        <p:spPr>
          <a:xfrm>
            <a:off x="457200" y="1417637"/>
            <a:ext cx="8229600" cy="4302849"/>
          </a:xfrm>
        </p:spPr>
        <p:txBody>
          <a:bodyPr>
            <a:normAutofit fontScale="92500" lnSpcReduction="20000"/>
          </a:bodyPr>
          <a:lstStyle/>
          <a:p>
            <a:pPr algn="l" rtl="0"/>
            <a:r>
              <a:rPr lang="fr" b="0" i="0" u="none" baseline="0"/>
              <a:t>Aujourd'hui, la vaccination contre des maladies mortelles permet déjà d'éviter entre 2 et 3 millions de décès par an.  Encore plus de vies pourraient être sauvées grâce à une meilleure couverture vaccinale.  La plupart des vies sauvées sont celles d'enfants.</a:t>
            </a:r>
          </a:p>
          <a:p>
            <a:endParaRPr lang="fr" dirty="0">
              <a:solidFill>
                <a:srgbClr val="FF0000"/>
              </a:solidFill>
            </a:endParaRPr>
          </a:p>
          <a:p>
            <a:pPr algn="l" rtl="0"/>
            <a:r>
              <a:rPr lang="fr" b="0" i="0" u="none" baseline="0"/>
              <a:t>De nouveaux vaccins d'importance vitale, importants pour notre pays, continueront à être mis au point.</a:t>
            </a:r>
            <a:endParaRPr lang="fr" dirty="0">
              <a:solidFill>
                <a:srgbClr val="FF0000"/>
              </a:solidFill>
            </a:endParaRPr>
          </a:p>
          <a:p>
            <a:endParaRPr lang="fr" dirty="0"/>
          </a:p>
          <a:p>
            <a:pPr algn="l" rtl="0"/>
            <a:r>
              <a:rPr lang="fr" b="0" i="0" u="none" baseline="0"/>
              <a:t>La vaccination peut permettre d'éliminer complètement de redoutables maladies. </a:t>
            </a:r>
          </a:p>
          <a:p>
            <a:endParaRPr lang="fr" dirty="0"/>
          </a:p>
          <a:p>
            <a:pPr algn="l" rtl="0"/>
            <a:r>
              <a:rPr lang="fr" b="0" i="0" u="none" baseline="0"/>
              <a:t>Par exemple, elle a permis l'éradication de la variole en 1979 et l'éradication de la polio est d'actualité. En 1988, on recensait 350 000 nouveaux cas d'infection au poliovirus sauvage, contre 37 en 2016 et 16 en 2017 (au 4 décembre 2017).    </a:t>
            </a:r>
          </a:p>
        </p:txBody>
      </p:sp>
      <p:sp>
        <p:nvSpPr>
          <p:cNvPr id="5" name="Slide Number Placeholder 4">
            <a:extLst>
              <a:ext uri="{FF2B5EF4-FFF2-40B4-BE49-F238E27FC236}">
                <a16:creationId xmlns:a16="http://schemas.microsoft.com/office/drawing/2014/main" id="{937814AE-5FB9-4A71-B87B-CB2D2042F656}"/>
              </a:ext>
            </a:extLst>
          </p:cNvPr>
          <p:cNvSpPr>
            <a:spLocks noGrp="1"/>
          </p:cNvSpPr>
          <p:nvPr>
            <p:ph type="sldNum" sz="quarter" idx="4"/>
          </p:nvPr>
        </p:nvSpPr>
        <p:spPr/>
        <p:txBody>
          <a:bodyPr/>
          <a:lstStyle/>
          <a:p>
            <a:pPr algn="r" rtl="0"/>
            <a:r>
              <a:rPr lang="fr" b="0" i="0" u="none" baseline="0">
                <a:latin typeface="Arial"/>
                <a:cs typeface="Arial"/>
              </a:rPr>
              <a:t>| </a:t>
            </a:r>
            <a:fld id="{2459FD92-E8AB-4F86-BA9A-090210CAFD7B}" type="slidenum">
              <a:rPr>
                <a:latin typeface="Arial"/>
                <a:cs typeface="Arial"/>
              </a:rPr>
              <a:pPr/>
              <a:t>7</a:t>
            </a:fld>
            <a:endParaRPr lang="fr" dirty="0">
              <a:solidFill>
                <a:srgbClr val="E32726"/>
              </a:solidFill>
              <a:latin typeface="Arial"/>
              <a:cs typeface="Arial"/>
            </a:endParaRPr>
          </a:p>
        </p:txBody>
      </p:sp>
      <p:sp>
        <p:nvSpPr>
          <p:cNvPr id="4" name="TextBox 3">
            <a:extLst>
              <a:ext uri="{FF2B5EF4-FFF2-40B4-BE49-F238E27FC236}">
                <a16:creationId xmlns:a16="http://schemas.microsoft.com/office/drawing/2014/main" id="{851DE34B-17EC-4F6B-A5A3-64019551EE0F}"/>
              </a:ext>
            </a:extLst>
          </p:cNvPr>
          <p:cNvSpPr txBox="1"/>
          <p:nvPr/>
        </p:nvSpPr>
        <p:spPr>
          <a:xfrm>
            <a:off x="1958985" y="5917275"/>
            <a:ext cx="5992637" cy="954107"/>
          </a:xfrm>
          <a:prstGeom prst="rect">
            <a:avLst/>
          </a:prstGeom>
          <a:noFill/>
        </p:spPr>
        <p:txBody>
          <a:bodyPr wrap="square" rtlCol="0">
            <a:spAutoFit/>
          </a:bodyPr>
          <a:lstStyle/>
          <a:p>
            <a:pPr algn="l" rtl="0"/>
            <a:r>
              <a:rPr lang="fr" sz="1400" b="0" i="0" u="none" baseline="0">
                <a:hlinkClick r:id="rId2"/>
              </a:rPr>
              <a:t>http://polioeradication.org/polio-today/polio-now/</a:t>
            </a:r>
            <a:endParaRPr lang="fr" sz="1400" dirty="0"/>
          </a:p>
          <a:p>
            <a:pPr algn="l" rtl="0"/>
            <a:r>
              <a:rPr lang="fr" sz="1400" b="0" i="0" u="none" baseline="0">
                <a:hlinkClick r:id="rId3"/>
              </a:rPr>
              <a:t>http://www.who.int/campaigns/immunization-week/2017/infographic/en/</a:t>
            </a:r>
            <a:endParaRPr lang="fr" sz="1400" dirty="0"/>
          </a:p>
          <a:p>
            <a:pPr algn="l" rtl="0"/>
            <a:r>
              <a:rPr lang="fr" sz="1400" b="0" i="0" u="none" baseline="0">
                <a:hlinkClick r:id="rId4"/>
              </a:rPr>
              <a:t>http://www.who.int/csr/disease/smallpox/en/</a:t>
            </a:r>
            <a:endParaRPr lang="fr" sz="1400" dirty="0"/>
          </a:p>
          <a:p>
            <a:endParaRPr lang="fr" sz="1400" dirty="0"/>
          </a:p>
        </p:txBody>
      </p:sp>
      <p:sp>
        <p:nvSpPr>
          <p:cNvPr id="6" name="Star: 6 Points 5">
            <a:extLst>
              <a:ext uri="{FF2B5EF4-FFF2-40B4-BE49-F238E27FC236}">
                <a16:creationId xmlns:a16="http://schemas.microsoft.com/office/drawing/2014/main" id="{66D992EA-040C-4C33-A8A4-3354EB64C937}"/>
              </a:ext>
            </a:extLst>
          </p:cNvPr>
          <p:cNvSpPr/>
          <p:nvPr/>
        </p:nvSpPr>
        <p:spPr>
          <a:xfrm>
            <a:off x="7760525" y="170162"/>
            <a:ext cx="1036467" cy="886742"/>
          </a:xfrm>
          <a:prstGeom prst="star6">
            <a:avLst/>
          </a:prstGeom>
          <a:ln>
            <a:solidFill>
              <a:schemeClr val="accent2"/>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rtl="0"/>
            <a:r>
              <a:rPr lang="fr" sz="900" b="1" i="0" u="none" baseline="0"/>
              <a:t>Message clé</a:t>
            </a:r>
          </a:p>
        </p:txBody>
      </p:sp>
    </p:spTree>
    <p:extLst>
      <p:ext uri="{BB962C8B-B14F-4D97-AF65-F5344CB8AC3E}">
        <p14:creationId xmlns:p14="http://schemas.microsoft.com/office/powerpoint/2010/main" val="293712370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C8CB87-6829-4089-B3B4-74C0EF6540C0}"/>
              </a:ext>
            </a:extLst>
          </p:cNvPr>
          <p:cNvSpPr>
            <a:spLocks noGrp="1"/>
          </p:cNvSpPr>
          <p:nvPr>
            <p:ph type="title"/>
          </p:nvPr>
        </p:nvSpPr>
        <p:spPr>
          <a:xfrm>
            <a:off x="457200" y="274638"/>
            <a:ext cx="7582395" cy="1092526"/>
          </a:xfrm>
        </p:spPr>
        <p:txBody>
          <a:bodyPr/>
          <a:lstStyle/>
          <a:p>
            <a:pPr algn="l" rtl="0"/>
            <a:r>
              <a:rPr lang="fr" b="0" i="0" u="none" baseline="0"/>
              <a:t>La vaccination est un point d'entrée pour les prestations de services de santé</a:t>
            </a:r>
          </a:p>
        </p:txBody>
      </p:sp>
      <p:sp>
        <p:nvSpPr>
          <p:cNvPr id="3" name="Content Placeholder 2">
            <a:extLst>
              <a:ext uri="{FF2B5EF4-FFF2-40B4-BE49-F238E27FC236}">
                <a16:creationId xmlns:a16="http://schemas.microsoft.com/office/drawing/2014/main" id="{11C57A51-8D39-4F49-91E0-BECADCE3C0CC}"/>
              </a:ext>
            </a:extLst>
          </p:cNvPr>
          <p:cNvSpPr>
            <a:spLocks noGrp="1"/>
          </p:cNvSpPr>
          <p:nvPr>
            <p:ph idx="1"/>
          </p:nvPr>
        </p:nvSpPr>
        <p:spPr>
          <a:xfrm>
            <a:off x="457200" y="1417638"/>
            <a:ext cx="8072323" cy="4280344"/>
          </a:xfrm>
        </p:spPr>
        <p:txBody>
          <a:bodyPr>
            <a:normAutofit lnSpcReduction="10000"/>
          </a:bodyPr>
          <a:lstStyle/>
          <a:p>
            <a:pPr algn="l" rtl="0"/>
            <a:r>
              <a:rPr lang="fr" b="0" i="0" u="none" baseline="0"/>
              <a:t>Le calendrier de vaccination implique que la mère et l'enfant auront affaire à de nombreux interlocuteurs, surtout lors de la première année de vie</a:t>
            </a:r>
          </a:p>
          <a:p>
            <a:pPr lvl="1" algn="l" rtl="0"/>
            <a:endParaRPr lang="fr" dirty="0"/>
          </a:p>
          <a:p>
            <a:pPr algn="l" rtl="0"/>
            <a:r>
              <a:rPr lang="fr" b="0" i="0" u="none" baseline="0"/>
              <a:t>Par exemple, des vaccins dès que possible après la naissance, après 6 semaines, 8 semaines, 10 semaines, 14 semaines, 6 mois, 9 mois, 12 mois </a:t>
            </a:r>
          </a:p>
          <a:p>
            <a:endParaRPr lang="fr" dirty="0"/>
          </a:p>
          <a:p>
            <a:pPr algn="l" rtl="0"/>
            <a:r>
              <a:rPr lang="fr" b="0" i="0" u="none" baseline="0"/>
              <a:t>La vaccination constitue une plate-forme d'intégration d'autres services de santé, dont l'apport en vitamine A, le déparasitage, la planification familiale  </a:t>
            </a:r>
          </a:p>
          <a:p>
            <a:endParaRPr lang="fr" dirty="0"/>
          </a:p>
          <a:p>
            <a:pPr algn="l" rtl="0"/>
            <a:r>
              <a:rPr lang="fr" b="0" i="0" u="none" baseline="0"/>
              <a:t>Les services de vaccination reposent sur de solides services de soins de santé primaires</a:t>
            </a:r>
          </a:p>
          <a:p>
            <a:endParaRPr lang="fr" dirty="0"/>
          </a:p>
          <a:p>
            <a:pPr marL="0" indent="0" algn="l" rtl="0">
              <a:buNone/>
            </a:pPr>
            <a:endParaRPr lang="fr" dirty="0"/>
          </a:p>
          <a:p>
            <a:endParaRPr lang="fr" dirty="0"/>
          </a:p>
        </p:txBody>
      </p:sp>
      <p:sp>
        <p:nvSpPr>
          <p:cNvPr id="5" name="Slide Number Placeholder 4">
            <a:extLst>
              <a:ext uri="{FF2B5EF4-FFF2-40B4-BE49-F238E27FC236}">
                <a16:creationId xmlns:a16="http://schemas.microsoft.com/office/drawing/2014/main" id="{963B9C3C-B9A7-479D-9A22-E1086B555AAC}"/>
              </a:ext>
            </a:extLst>
          </p:cNvPr>
          <p:cNvSpPr>
            <a:spLocks noGrp="1"/>
          </p:cNvSpPr>
          <p:nvPr>
            <p:ph type="sldNum" sz="quarter" idx="4"/>
          </p:nvPr>
        </p:nvSpPr>
        <p:spPr/>
        <p:txBody>
          <a:bodyPr/>
          <a:lstStyle/>
          <a:p>
            <a:pPr algn="r" rtl="0"/>
            <a:r>
              <a:rPr lang="fr" b="0" i="0" u="none" baseline="0">
                <a:solidFill>
                  <a:schemeClr val="tx2"/>
                </a:solidFill>
                <a:latin typeface="Arial"/>
                <a:cs typeface="Arial"/>
              </a:rPr>
              <a:t>www.lnct.global </a:t>
            </a:r>
            <a:r>
              <a:rPr lang="fr" b="0" i="0" u="none" baseline="0">
                <a:latin typeface="Arial"/>
                <a:cs typeface="Arial"/>
              </a:rPr>
              <a:t>| </a:t>
            </a:r>
            <a:fld id="{2459FD92-E8AB-4F86-BA9A-090210CAFD7B}" type="slidenum">
              <a:rPr>
                <a:latin typeface="Arial"/>
                <a:cs typeface="Arial"/>
              </a:rPr>
              <a:pPr/>
              <a:t>8</a:t>
            </a:fld>
            <a:endParaRPr lang="fr" dirty="0">
              <a:solidFill>
                <a:srgbClr val="E32726"/>
              </a:solidFill>
              <a:latin typeface="Arial"/>
              <a:cs typeface="Arial"/>
            </a:endParaRPr>
          </a:p>
        </p:txBody>
      </p:sp>
      <p:sp>
        <p:nvSpPr>
          <p:cNvPr id="7" name="Star: 6 Points 6">
            <a:extLst>
              <a:ext uri="{FF2B5EF4-FFF2-40B4-BE49-F238E27FC236}">
                <a16:creationId xmlns:a16="http://schemas.microsoft.com/office/drawing/2014/main" id="{E4A9093B-8CE4-4B11-A374-A47048E1E79E}"/>
              </a:ext>
            </a:extLst>
          </p:cNvPr>
          <p:cNvSpPr/>
          <p:nvPr/>
        </p:nvSpPr>
        <p:spPr>
          <a:xfrm>
            <a:off x="7760525" y="176100"/>
            <a:ext cx="1036467" cy="886742"/>
          </a:xfrm>
          <a:prstGeom prst="star6">
            <a:avLst/>
          </a:prstGeom>
          <a:ln>
            <a:solidFill>
              <a:schemeClr val="accent2"/>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rtl="0"/>
            <a:r>
              <a:rPr lang="fr" sz="900" b="1" i="0" u="none" baseline="0"/>
              <a:t>Message clé</a:t>
            </a:r>
          </a:p>
        </p:txBody>
      </p:sp>
    </p:spTree>
    <p:extLst>
      <p:ext uri="{BB962C8B-B14F-4D97-AF65-F5344CB8AC3E}">
        <p14:creationId xmlns:p14="http://schemas.microsoft.com/office/powerpoint/2010/main" val="37520604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BF93A2-3585-462A-8475-29B6DE3FE3E5}"/>
              </a:ext>
            </a:extLst>
          </p:cNvPr>
          <p:cNvSpPr>
            <a:spLocks noGrp="1"/>
          </p:cNvSpPr>
          <p:nvPr>
            <p:ph type="title"/>
          </p:nvPr>
        </p:nvSpPr>
        <p:spPr>
          <a:xfrm>
            <a:off x="457200" y="274638"/>
            <a:ext cx="8138160" cy="771436"/>
          </a:xfrm>
        </p:spPr>
        <p:txBody>
          <a:bodyPr>
            <a:normAutofit fontScale="90000"/>
          </a:bodyPr>
          <a:lstStyle/>
          <a:p>
            <a:pPr algn="l" rtl="0"/>
            <a:r>
              <a:rPr lang="fr" b="0" i="0" u="none" baseline="0"/>
              <a:t>Exemple - La vaccination a permis l'éradication de la variole </a:t>
            </a:r>
          </a:p>
        </p:txBody>
      </p:sp>
      <p:sp>
        <p:nvSpPr>
          <p:cNvPr id="10" name="TextBox 9">
            <a:extLst>
              <a:ext uri="{FF2B5EF4-FFF2-40B4-BE49-F238E27FC236}">
                <a16:creationId xmlns:a16="http://schemas.microsoft.com/office/drawing/2014/main" id="{3F3C98C1-86C9-4CCB-808F-3FDAEA0C7578}"/>
              </a:ext>
            </a:extLst>
          </p:cNvPr>
          <p:cNvSpPr txBox="1"/>
          <p:nvPr/>
        </p:nvSpPr>
        <p:spPr>
          <a:xfrm>
            <a:off x="4255287" y="917016"/>
            <a:ext cx="4431513" cy="4670509"/>
          </a:xfrm>
          <a:prstGeom prst="rect">
            <a:avLst/>
          </a:prstGeom>
          <a:noFill/>
        </p:spPr>
        <p:txBody>
          <a:bodyPr wrap="square" rtlCol="0">
            <a:spAutoFit/>
          </a:bodyPr>
          <a:lstStyle/>
          <a:p>
            <a:pPr algn="l" rtl="0"/>
            <a:r>
              <a:rPr lang="fr" sz="1750" b="0" i="0" u="none" baseline="0" dirty="0"/>
              <a:t>La variole est une maladie qui fait des ravages.  En moyenne, 3 personnes sur 10 atteintes de variole en meurent.  La variole aurait causé la mort de 300 millions de personnes au 20e siècle.</a:t>
            </a:r>
          </a:p>
          <a:p>
            <a:pPr algn="l" rtl="0"/>
            <a:r>
              <a:rPr lang="fr" sz="1750" b="0" i="0" u="none" baseline="0" dirty="0"/>
              <a:t> </a:t>
            </a:r>
          </a:p>
          <a:p>
            <a:pPr algn="l" rtl="0"/>
            <a:r>
              <a:rPr lang="fr" sz="1750" b="0" i="0" u="none" baseline="0" dirty="0"/>
              <a:t>Le dernier cas de variole naturelle remonte à 1977 en Somalie.  L'éradication de la maladie a été proclamée en 1980, suite à un long programme d'éradication mené au niveau mondial.</a:t>
            </a:r>
          </a:p>
          <a:p>
            <a:endParaRPr lang="fr" sz="1750" dirty="0"/>
          </a:p>
          <a:p>
            <a:pPr algn="l" rtl="0"/>
            <a:r>
              <a:rPr lang="fr" sz="1750" b="0" i="0" u="none" baseline="0" dirty="0"/>
              <a:t>L'éradication d'une maladie n'est pas toujours possible mais lorsque c'est le cas, elle présente l'avantage supplémentaire que les pays n'ont plus à dépenser des fonds afin d'assurer son contrôle.</a:t>
            </a:r>
          </a:p>
        </p:txBody>
      </p:sp>
      <p:pic>
        <p:nvPicPr>
          <p:cNvPr id="19" name="Content Placeholder 18" descr="Young girl in Bangladesh infected with smallpox in 1973&#10;">
            <a:extLst>
              <a:ext uri="{FF2B5EF4-FFF2-40B4-BE49-F238E27FC236}">
                <a16:creationId xmlns:a16="http://schemas.microsoft.com/office/drawing/2014/main" id="{5390E353-D9A9-49EC-883B-729EBB139229}"/>
              </a:ext>
            </a:extLst>
          </p:cNvPr>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817381" y="953306"/>
            <a:ext cx="3077725" cy="4689869"/>
          </a:xfrm>
        </p:spPr>
      </p:pic>
      <p:sp>
        <p:nvSpPr>
          <p:cNvPr id="20" name="TextBox 19">
            <a:extLst>
              <a:ext uri="{FF2B5EF4-FFF2-40B4-BE49-F238E27FC236}">
                <a16:creationId xmlns:a16="http://schemas.microsoft.com/office/drawing/2014/main" id="{7E0BA195-F1D8-423C-9A88-C0CC789C35CC}"/>
              </a:ext>
            </a:extLst>
          </p:cNvPr>
          <p:cNvSpPr txBox="1"/>
          <p:nvPr/>
        </p:nvSpPr>
        <p:spPr>
          <a:xfrm>
            <a:off x="2007533" y="5979117"/>
            <a:ext cx="6345974" cy="1015663"/>
          </a:xfrm>
          <a:prstGeom prst="rect">
            <a:avLst/>
          </a:prstGeom>
          <a:noFill/>
        </p:spPr>
        <p:txBody>
          <a:bodyPr wrap="square" rtlCol="0">
            <a:spAutoFit/>
          </a:bodyPr>
          <a:lstStyle/>
          <a:p>
            <a:pPr algn="l" rtl="0">
              <a:spcAft>
                <a:spcPts val="600"/>
              </a:spcAft>
            </a:pPr>
            <a:r>
              <a:rPr lang="fr" sz="1100" b="0" i="0" u="none" baseline="0"/>
              <a:t>Photo : Jeune fille au Bangladesh atteinte de variole en 1973</a:t>
            </a:r>
          </a:p>
          <a:p>
            <a:pPr algn="l" rtl="0"/>
            <a:r>
              <a:rPr lang="fr" sz="1100" b="0" i="0" u="none" baseline="0"/>
              <a:t>Crédit : CDC/James Hicks, domain public, via Wikimedia Commons : </a:t>
            </a:r>
            <a:r>
              <a:rPr lang="fr" sz="1100" b="0" i="0" u="none" baseline="0">
                <a:hlinkClick r:id="rId3"/>
              </a:rPr>
              <a:t>http://www.who.int/csr/disease/smallpox/en/</a:t>
            </a:r>
            <a:endParaRPr lang="fr" sz="1100" dirty="0"/>
          </a:p>
          <a:p>
            <a:endParaRPr lang="fr" sz="1100" dirty="0"/>
          </a:p>
          <a:p>
            <a:endParaRPr lang="fr" sz="1100" dirty="0"/>
          </a:p>
        </p:txBody>
      </p:sp>
    </p:spTree>
    <p:extLst>
      <p:ext uri="{BB962C8B-B14F-4D97-AF65-F5344CB8AC3E}">
        <p14:creationId xmlns:p14="http://schemas.microsoft.com/office/powerpoint/2010/main" val="1586881728"/>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HINKCELLUNDODONOTDELETE" val="0"/>
</p:tagLst>
</file>

<file path=ppt/theme/theme1.xml><?xml version="1.0" encoding="utf-8"?>
<a:theme xmlns:a="http://schemas.openxmlformats.org/drawingml/2006/main" name="R4D_StandardTemplate_MAC">
  <a:themeElements>
    <a:clrScheme name="LNCT Theme">
      <a:dk1>
        <a:srgbClr val="313231"/>
      </a:dk1>
      <a:lt1>
        <a:srgbClr val="F7F7F7"/>
      </a:lt1>
      <a:dk2>
        <a:srgbClr val="BFBFBF"/>
      </a:dk2>
      <a:lt2>
        <a:srgbClr val="FFFFFF"/>
      </a:lt2>
      <a:accent1>
        <a:srgbClr val="A80A4B"/>
      </a:accent1>
      <a:accent2>
        <a:srgbClr val="E47D25"/>
      </a:accent2>
      <a:accent3>
        <a:srgbClr val="636466"/>
      </a:accent3>
      <a:accent4>
        <a:srgbClr val="313231"/>
      </a:accent4>
      <a:accent5>
        <a:srgbClr val="FC000B"/>
      </a:accent5>
      <a:accent6>
        <a:srgbClr val="BDC5C7"/>
      </a:accent6>
      <a:hlink>
        <a:srgbClr val="E47D25"/>
      </a:hlink>
      <a:folHlink>
        <a:srgbClr val="A75E1E"/>
      </a:folHlink>
    </a:clrScheme>
    <a:fontScheme name="Office Classic 2">
      <a:majorFont>
        <a:latin typeface="Arial"/>
        <a:ea typeface=""/>
        <a:cs typeface=""/>
        <a:font script="Jpan" typeface="ＭＳ Ｐゴシック"/>
        <a:font script="Hang" typeface="돋움"/>
        <a:font script="Hans" typeface="华文新魏"/>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돋움"/>
        <a:font script="Hans" typeface="华文新魏"/>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OW-Author xmlns="2af4539b-39f3-4771-ac1a-16de5a20c394">
      <UserInfo>
        <DisplayName/>
        <AccountId xsi:nil="true"/>
        <AccountType/>
      </UserInfo>
    </OW-Author>
    <OW-BriefDescription xmlns="2af4539b-39f3-4771-ac1a-16de5a20c394" xsi:nil="true"/>
    <kd16009dc51444af92aa78db77815af5 xmlns="2af4539b-39f3-4771-ac1a-16de5a20c394">
      <Terms xmlns="http://schemas.microsoft.com/office/infopath/2007/PartnerControls">
        <TermInfo xmlns="http://schemas.microsoft.com/office/infopath/2007/PartnerControls">
          <TermName xmlns="http://schemas.microsoft.com/office/infopath/2007/PartnerControls">Communications</TermName>
          <TermId xmlns="http://schemas.microsoft.com/office/infopath/2007/PartnerControls">d8600aaf-13ee-4a11-996f-f272b3ac4916</TermId>
        </TermInfo>
      </Terms>
    </kd16009dc51444af92aa78db77815af5>
    <TaxCatchAll xmlns="2af4539b-39f3-4771-ac1a-16de5a20c394">
      <Value>8</Value>
    </TaxCatchAll>
  </documentManagement>
</p:properties>
</file>

<file path=customXml/item2.xml><?xml version="1.0" encoding="utf-8"?>
<ct:contentTypeSchema xmlns:ct="http://schemas.microsoft.com/office/2006/metadata/contentType" xmlns:ma="http://schemas.microsoft.com/office/2006/metadata/properties/metaAttributes" ct:_="" ma:_="" ma:contentTypeName="OW-Document" ma:contentTypeID="0x010100C4C8B401AAE50B4896808F1C5415D9AD00D1DF2435BB006A4EB48DC2F170205CA1" ma:contentTypeVersion="4" ma:contentTypeDescription="Create a new document." ma:contentTypeScope="" ma:versionID="4ceb07d3f29f4f75ed2a9e5554d44026">
  <xsd:schema xmlns:xsd="http://www.w3.org/2001/XMLSchema" xmlns:xs="http://www.w3.org/2001/XMLSchema" xmlns:p="http://schemas.microsoft.com/office/2006/metadata/properties" xmlns:ns2="2af4539b-39f3-4771-ac1a-16de5a20c394" targetNamespace="http://schemas.microsoft.com/office/2006/metadata/properties" ma:root="true" ma:fieldsID="0738113eb48008679cdea5f3923427d1" ns2:_="">
    <xsd:import namespace="2af4539b-39f3-4771-ac1a-16de5a20c394"/>
    <xsd:element name="properties">
      <xsd:complexType>
        <xsd:sequence>
          <xsd:element name="documentManagement">
            <xsd:complexType>
              <xsd:all>
                <xsd:element ref="ns2:kd16009dc51444af92aa78db77815af5" minOccurs="0"/>
                <xsd:element ref="ns2:TaxCatchAll" minOccurs="0"/>
                <xsd:element ref="ns2:TaxCatchAllLabel" minOccurs="0"/>
                <xsd:element ref="ns2:OW-Author" minOccurs="0"/>
                <xsd:element ref="ns2:OW-BriefDescrip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af4539b-39f3-4771-ac1a-16de5a20c394" elementFormDefault="qualified">
    <xsd:import namespace="http://schemas.microsoft.com/office/2006/documentManagement/types"/>
    <xsd:import namespace="http://schemas.microsoft.com/office/infopath/2007/PartnerControls"/>
    <xsd:element name="kd16009dc51444af92aa78db77815af5" ma:index="8" nillable="true" ma:taxonomy="true" ma:internalName="kd16009dc51444af92aa78db77815af5" ma:taxonomyFieldName="OW_x002d_Topics" ma:displayName="OW-Topics" ma:default="-1;#Communications|d8600aaf-13ee-4a11-996f-f272b3ac4916" ma:fieldId="{4d16009d-c514-44af-92aa-78db77815af5}" ma:taxonomyMulti="true" ma:sspId="99a65aa6-ac8d-46e4-9aa8-b40f8e8101fc" ma:termSetId="a91bfab0-4954-4226-aefc-bfb926849851" ma:anchorId="00000000-0000-0000-0000-000000000000" ma:open="false" ma:isKeyword="false">
      <xsd:complexType>
        <xsd:sequence>
          <xsd:element ref="pc:Terms" minOccurs="0" maxOccurs="1"/>
        </xsd:sequence>
      </xsd:complexType>
    </xsd:element>
    <xsd:element name="TaxCatchAll" ma:index="9" nillable="true" ma:displayName="Taxonomy Catch All Column" ma:description="" ma:hidden="true" ma:list="{32858f98-1365-490f-9ce0-cc7840cd00c3}" ma:internalName="TaxCatchAll" ma:showField="CatchAllData" ma:web="2af4539b-39f3-4771-ac1a-16de5a20c394">
      <xsd:complexType>
        <xsd:complexContent>
          <xsd:extension base="dms:MultiChoiceLookup">
            <xsd:sequence>
              <xsd:element name="Value" type="dms:Lookup" maxOccurs="unbounded" minOccurs="0" nillable="true"/>
            </xsd:sequence>
          </xsd:extension>
        </xsd:complexContent>
      </xsd:complexType>
    </xsd:element>
    <xsd:element name="TaxCatchAllLabel" ma:index="10" nillable="true" ma:displayName="Taxonomy Catch All Column1" ma:description="" ma:hidden="true" ma:list="{32858f98-1365-490f-9ce0-cc7840cd00c3}" ma:internalName="TaxCatchAllLabel" ma:readOnly="true" ma:showField="CatchAllDataLabel" ma:web="2af4539b-39f3-4771-ac1a-16de5a20c394">
      <xsd:complexType>
        <xsd:complexContent>
          <xsd:extension base="dms:MultiChoiceLookup">
            <xsd:sequence>
              <xsd:element name="Value" type="dms:Lookup" maxOccurs="unbounded" minOccurs="0" nillable="true"/>
            </xsd:sequence>
          </xsd:extension>
        </xsd:complexContent>
      </xsd:complexType>
    </xsd:element>
    <xsd:element name="OW-Author" ma:index="12" nillable="true" ma:displayName="OW-Author" ma:list="UserInfo" ma:SharePointGroup="0" ma:internalName="OW_x002d_Author" ma:showField="ImnName">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OW-BriefDescription" ma:index="13" nillable="true" ma:displayName="OW-Brief Description" ma:internalName="OW_x002d_BriefDescription">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DF8F70BE-E4CC-4D73-8BA0-08FE658F0A94}">
  <ds:schemaRefs>
    <ds:schemaRef ds:uri="http://schemas.microsoft.com/office/infopath/2007/PartnerControls"/>
    <ds:schemaRef ds:uri="http://schemas.microsoft.com/office/2006/documentManagement/types"/>
    <ds:schemaRef ds:uri="2af4539b-39f3-4771-ac1a-16de5a20c394"/>
    <ds:schemaRef ds:uri="http://schemas.microsoft.com/office/2006/metadata/properties"/>
    <ds:schemaRef ds:uri="http://purl.org/dc/elements/1.1/"/>
    <ds:schemaRef ds:uri="http://purl.org/dc/terms/"/>
    <ds:schemaRef ds:uri="http://schemas.openxmlformats.org/package/2006/metadata/core-properties"/>
    <ds:schemaRef ds:uri="http://purl.org/dc/dcmitype/"/>
    <ds:schemaRef ds:uri="http://www.w3.org/XML/1998/namespace"/>
  </ds:schemaRefs>
</ds:datastoreItem>
</file>

<file path=customXml/itemProps2.xml><?xml version="1.0" encoding="utf-8"?>
<ds:datastoreItem xmlns:ds="http://schemas.openxmlformats.org/officeDocument/2006/customXml" ds:itemID="{CB09E880-9EA9-4D12-BE04-9D0443764BB2}">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2af4539b-39f3-4771-ac1a-16de5a20c394"/>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622DF4FB-3862-44CE-9A6B-693D610474C9}">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14396</TotalTime>
  <Words>4824</Words>
  <Application>Microsoft Office PowerPoint</Application>
  <PresentationFormat>On-screen Show (4:3)</PresentationFormat>
  <Paragraphs>463</Paragraphs>
  <Slides>48</Slides>
  <Notes>3</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48</vt:i4>
      </vt:variant>
    </vt:vector>
  </HeadingPairs>
  <TitlesOfParts>
    <vt:vector size="56" baseType="lpstr">
      <vt:lpstr>Arial</vt:lpstr>
      <vt:lpstr>Calibri</vt:lpstr>
      <vt:lpstr>Museo Sans 300</vt:lpstr>
      <vt:lpstr>Museo Sans 500</vt:lpstr>
      <vt:lpstr>Museo Sans 700</vt:lpstr>
      <vt:lpstr>Museo Slab 300</vt:lpstr>
      <vt:lpstr>Wingdings</vt:lpstr>
      <vt:lpstr>R4D_StandardTemplate_MAC</vt:lpstr>
      <vt:lpstr>Récit d'une histoire - Pourquoi investir dans la vaccination est une priorité pour notre pays</vt:lpstr>
      <vt:lpstr>Objectif de cette présentation</vt:lpstr>
      <vt:lpstr>Pourquoi est-il important d'investir dans la vaccination ?</vt:lpstr>
      <vt:lpstr>Pourquoi les exigences en matière de vaccination doivent-elles être renforcées au fil du temps ?</vt:lpstr>
      <vt:lpstr>Les diapos 6-32 présentent des exemples de messages clés et de données permettant de promouvoir l'investissement dans la vaccination sous trois angles :   LA SANTÉ, LA CROISSANCE ÉCONOMIQUE ET L'EFFICACITÉ  </vt:lpstr>
      <vt:lpstr>Si vos décideurs souhaitent véritablement améliorer LA SANTÉ ET LA SURVIE DE L'ENFANT </vt:lpstr>
      <vt:lpstr>La vaccination améliore la santé et réduit la mortalité</vt:lpstr>
      <vt:lpstr>La vaccination est un point d'entrée pour les prestations de services de santé</vt:lpstr>
      <vt:lpstr>Exemple - La vaccination a permis l'éradication de la variole </vt:lpstr>
      <vt:lpstr>Exemple - Le vaccin contre la rougeole a entraîné une baisse de 99 % des cas de rougeole par rapport à l'époque où le vaccin n'existait pas</vt:lpstr>
      <vt:lpstr>Exemple - Les cas de polio ont chuté de 99 % depuis 1988 </vt:lpstr>
      <vt:lpstr>Utiliser les données afin de soutenir la priorisation de la santé au sein du budget de l'État et la priorisation des soins de santé primaires parmi les services de santé</vt:lpstr>
      <vt:lpstr>Illustration : « Notre pays est à la traîne en matière d'investissement en santé »</vt:lpstr>
      <vt:lpstr>Illustration : « Notre pays est à la traîne en matière d'investissement en santé »</vt:lpstr>
      <vt:lpstr>Utiliser les données afin de montrer que la couverture vaccinale de votre pays permet d'atteindre de bons résultats en matière de santé (et il reste encore beaucoup à faire) (1/2)</vt:lpstr>
      <vt:lpstr>Utiliser les données afin de montrer que la couverture vaccinale de votre pays permet d'atteindre de bons résultats en matière de santé (et il reste encore beaucoup à faire) (2/2)</vt:lpstr>
      <vt:lpstr>Exemples d'utilisation par des pays du LNCT de données afin de montrer que leur programme de vaccination permet d'atteindre de bons résultats en matière de santé</vt:lpstr>
      <vt:lpstr>Messages de soutien tirés de la littérature</vt:lpstr>
      <vt:lpstr>Si vos décideurs souhaitent véritablement encourager LA CROISSANCE ÉCONOMIQUE ET LA RÉDUCTION DE LA PAUVRETÉ</vt:lpstr>
      <vt:lpstr>La vaccination génère des gains économiques considérables</vt:lpstr>
      <vt:lpstr>La vaccination entraîne une meilleure cognition, une hausse du niveau de formation et une meilleure alimentation</vt:lpstr>
      <vt:lpstr>La vaccination est une mesure sanitaire favorable aux pauvres.</vt:lpstr>
      <vt:lpstr>La vaccination est un élément central de l'évolution vers une couverture sanitaire universelle (CSU)</vt:lpstr>
      <vt:lpstr>De solides programmes de vaccination constituent une plate-forme de préparation à une pandémie (1/2)</vt:lpstr>
      <vt:lpstr>De solides programmes de vaccination constituent une plate-forme de préparation à une pandémie (2/2)</vt:lpstr>
      <vt:lpstr>Utiliser les données afin de montrer que la couverture vaccinale de votre pays permet d'atteindre de bons résultats économiques (et il reste encore beaucoup à faire)</vt:lpstr>
      <vt:lpstr>Si vos décideurs souhaitent véritablement renforcer L'EFFICACITÉ ET LA RENTABILITÉ</vt:lpstr>
      <vt:lpstr>La vaccination est une pratique optimale en matière de santé et permet d'atteindre de bons résultats, même s'il reste encore beaucoup à faire (1/2)</vt:lpstr>
      <vt:lpstr>La vaccination est une pratique optimale en matière de santé et permet d'atteindre de bons résultats, même s'il reste encore beaucoup à faire (2/2)</vt:lpstr>
      <vt:lpstr>La vaccination entraîne une réduction du poids pesant sur le système de santé</vt:lpstr>
      <vt:lpstr>Les programmes de vaccination sont bien plus que des programmes de financement de vaccins. Nous devons financer intégralement les frais d'exploitation des programmes et les stratégies d'intervention.</vt:lpstr>
      <vt:lpstr>Utiliser les données afin de montrer que la couverture vaccinale de votre pays permet d'atteindre de bons résultats (et il reste encore beaucoup à faire)</vt:lpstr>
      <vt:lpstr>Messages clés favorisant la satisfaction des besoins d'investissement dans la vaccination dans différentes situations</vt:lpstr>
      <vt:lpstr>Situations pour lesquelles des messages ciblés pourraient influencer la décision d'investissement </vt:lpstr>
      <vt:lpstr>Présentation aux décideurs des exigences liées à la transition hors du soutien de Gavi</vt:lpstr>
      <vt:lpstr>Présentation aux décideurs des exigences liées à un investissement dans la chaîne du froid</vt:lpstr>
      <vt:lpstr>Présentation aux décideurs de données probantes pour l'introduction d'un nouveau vaccin</vt:lpstr>
      <vt:lpstr>Présentation de données probantes pour la mise à disposition en temps opportun de crédits budgétaires destinés à l'achat de vaccins</vt:lpstr>
      <vt:lpstr>Présentation aux décideurs de données probantes sur la nécessité d'augmenter le financement dans un souci d'équité et de meilleure couverture</vt:lpstr>
      <vt:lpstr>Nous devons renforcer la couverture vaccinale afin de contenir la propagation de maladies contagieuses : comment les vaccins protègent nos populations</vt:lpstr>
      <vt:lpstr>Une faible couverture permet aux maladies contagieuses de se propager rapidement au sein de la population</vt:lpstr>
      <vt:lpstr>Présentation de données probantes en faveur du maintien de l'engagement et du financement au fil du temps… </vt:lpstr>
      <vt:lpstr>Présentation aux décideurs de données probantes sur la sécurité des vaccins</vt:lpstr>
      <vt:lpstr>Travail de groupe</vt:lpstr>
      <vt:lpstr>Les équipes de pays collaborent afin d'élaborer un jeu de diapositives visant à établir le bien-fondé d'un investissement</vt:lpstr>
      <vt:lpstr>Attention ! N'oubliez pas de...</vt:lpstr>
      <vt:lpstr>Diapos supplémentaires</vt:lpstr>
      <vt:lpstr>Faible couverture - Comment les vaccins protègent notre population?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R4D PowerPoint Template</dc:title>
  <dc:creator>R4D17</dc:creator>
  <cp:lastModifiedBy>Candice Hwang</cp:lastModifiedBy>
  <cp:revision>316</cp:revision>
  <cp:lastPrinted>2017-10-25T18:40:38Z</cp:lastPrinted>
  <dcterms:created xsi:type="dcterms:W3CDTF">2013-09-25T20:04:22Z</dcterms:created>
  <dcterms:modified xsi:type="dcterms:W3CDTF">2017-12-14T17:37:16Z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0x010100C4C8B401AAE50B4896808F1C5415D9AD00D1DF2435BB006A4EB48DC2F170205CA1</vt:lpwstr>
  </property>
  <property fmtid="{D5CDD505-2E9C-101B-9397-08002B2CF9AE}" pid="3" name="OW-Topics">
    <vt:lpwstr>8;#Communications|d8600aaf-13ee-4a11-996f-f272b3ac4916</vt:lpwstr>
  </property>
</Properties>
</file>