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53"/>
  </p:notesMasterIdLst>
  <p:handoutMasterIdLst>
    <p:handoutMasterId r:id="rId54"/>
  </p:handoutMasterIdLst>
  <p:sldIdLst>
    <p:sldId id="331" r:id="rId5"/>
    <p:sldId id="305" r:id="rId6"/>
    <p:sldId id="281" r:id="rId7"/>
    <p:sldId id="339" r:id="rId8"/>
    <p:sldId id="341" r:id="rId9"/>
    <p:sldId id="306" r:id="rId10"/>
    <p:sldId id="282" r:id="rId11"/>
    <p:sldId id="288" r:id="rId12"/>
    <p:sldId id="293" r:id="rId13"/>
    <p:sldId id="294" r:id="rId14"/>
    <p:sldId id="298" r:id="rId15"/>
    <p:sldId id="330" r:id="rId16"/>
    <p:sldId id="335" r:id="rId17"/>
    <p:sldId id="337" r:id="rId18"/>
    <p:sldId id="310" r:id="rId19"/>
    <p:sldId id="311" r:id="rId20"/>
    <p:sldId id="318" r:id="rId21"/>
    <p:sldId id="315" r:id="rId22"/>
    <p:sldId id="307" r:id="rId23"/>
    <p:sldId id="319" r:id="rId24"/>
    <p:sldId id="283" r:id="rId25"/>
    <p:sldId id="287" r:id="rId26"/>
    <p:sldId id="340" r:id="rId27"/>
    <p:sldId id="289" r:id="rId28"/>
    <p:sldId id="326" r:id="rId29"/>
    <p:sldId id="316" r:id="rId30"/>
    <p:sldId id="308" r:id="rId31"/>
    <p:sldId id="286" r:id="rId32"/>
    <p:sldId id="338" r:id="rId33"/>
    <p:sldId id="284" r:id="rId34"/>
    <p:sldId id="343" r:id="rId35"/>
    <p:sldId id="303" r:id="rId36"/>
    <p:sldId id="314" r:id="rId37"/>
    <p:sldId id="342" r:id="rId38"/>
    <p:sldId id="292" r:id="rId39"/>
    <p:sldId id="321" r:id="rId40"/>
    <p:sldId id="322" r:id="rId41"/>
    <p:sldId id="323" r:id="rId42"/>
    <p:sldId id="324" r:id="rId43"/>
    <p:sldId id="296" r:id="rId44"/>
    <p:sldId id="295" r:id="rId45"/>
    <p:sldId id="327" r:id="rId46"/>
    <p:sldId id="325" r:id="rId47"/>
    <p:sldId id="333" r:id="rId48"/>
    <p:sldId id="332" r:id="rId49"/>
    <p:sldId id="334" r:id="rId50"/>
    <p:sldId id="313" r:id="rId51"/>
    <p:sldId id="290" r:id="rId52"/>
  </p:sldIdLst>
  <p:sldSz cx="9144000" cy="6858000" type="screen4x3"/>
  <p:notesSz cx="7010400" cy="92964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0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4D17" initials="R" lastIdx="2" clrIdx="0"/>
  <p:cmAuthor id="1" name="Candice Hwang" initials="CH" lastIdx="0" clrIdx="1">
    <p:extLst/>
  </p:cmAuthor>
  <p:cmAuthor id="2" name="Meghan O'Connell" initials="MO" lastIdx="7" clrIdx="2">
    <p:extLst/>
  </p:cmAuthor>
  <p:cmAuthor id="3" name="Paul Wilson" initials="" lastIdx="28" clrIdx="3"/>
  <p:cmAuthor id="4" name="Helen Saxenian" initials="HS" lastIdx="4" clrIdx="4">
    <p:extLst>
      <p:ext uri="{19B8F6BF-5375-455C-9EA6-DF929625EA0E}">
        <p15:presenceInfo xmlns:p15="http://schemas.microsoft.com/office/powerpoint/2012/main" userId="44da638aa1a181e4" providerId="Windows Live"/>
      </p:ext>
    </p:extLst>
  </p:cmAuthor>
  <p:cmAuthor id="5" name="Author" initials="A" lastIdx="16" clrIdx="5">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E32726"/>
    <a:srgbClr val="000000"/>
    <a:srgbClr val="636466"/>
    <a:srgbClr val="313231"/>
    <a:srgbClr val="00A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65" autoAdjust="0"/>
    <p:restoredTop sz="94683" autoAdjust="0"/>
  </p:normalViewPr>
  <p:slideViewPr>
    <p:cSldViewPr snapToGrid="0">
      <p:cViewPr varScale="1">
        <p:scale>
          <a:sx n="86" d="100"/>
          <a:sy n="86" d="100"/>
        </p:scale>
        <p:origin x="1320" y="62"/>
      </p:cViewPr>
      <p:guideLst>
        <p:guide orient="horz" pos="2160"/>
        <p:guide pos="2880"/>
        <p:guide orient="horz"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3125"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'[Data_Extract_From_World_Development_Indicators (2).xlsx]Data'!$D$2</c:f>
              <c:strCache>
                <c:ptCount val="1"/>
                <c:pt idx="0">
                  <c:v>LMIC Average</c:v>
                </c:pt>
              </c:strCache>
            </c:strRef>
          </c:tx>
          <c:spPr>
            <a:ln w="38100" cap="rnd">
              <a:solidFill>
                <a:schemeClr val="accent1"/>
              </a:solidFill>
              <a:round/>
            </a:ln>
            <a:effectLst/>
          </c:spPr>
          <c:marker>
            <c:symbol val="circle"/>
            <c:size val="8"/>
            <c:spPr>
              <a:solidFill>
                <a:schemeClr val="accent1"/>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(2).xlsx]Data'!$E$2:$G$2</c:f>
              <c:numCache>
                <c:formatCode>0.00</c:formatCode>
                <c:ptCount val="3"/>
                <c:pt idx="0">
                  <c:v>6.9104358572316391</c:v>
                </c:pt>
                <c:pt idx="1">
                  <c:v>6.9133111464604333</c:v>
                </c:pt>
                <c:pt idx="2">
                  <c:v>6.9</c:v>
                </c:pt>
              </c:numCache>
            </c:numRef>
          </c:val>
          <c:smooth val="0"/>
          <c:extLst>
            <c:ext xmlns:c16="http://schemas.microsoft.com/office/drawing/2014/chart" uri="{C3380CC4-5D6E-409C-BE32-E72D297353CC}">
              <c16:uniqueId val="{00000000-271E-4257-AD9C-FB896AE3B46F}"/>
            </c:ext>
          </c:extLst>
        </c:ser>
        <c:ser>
          <c:idx val="1"/>
          <c:order val="1"/>
          <c:tx>
            <c:strRef>
              <c:f>'[Data_Extract_From_World_Development_Indicators (2).xlsx]Data'!$D$3</c:f>
              <c:strCache>
                <c:ptCount val="1"/>
                <c:pt idx="0">
                  <c:v>Neighbor 1</c:v>
                </c:pt>
              </c:strCache>
            </c:strRef>
          </c:tx>
          <c:spPr>
            <a:ln w="38100" cap="rnd">
              <a:solidFill>
                <a:schemeClr val="accent2"/>
              </a:solidFill>
              <a:round/>
            </a:ln>
            <a:effectLst/>
          </c:spPr>
          <c:marker>
            <c:symbol val="circle"/>
            <c:size val="8"/>
            <c:spPr>
              <a:solidFill>
                <a:schemeClr val="accent2"/>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(2).xlsx]Data'!$E$3:$G$3</c:f>
              <c:numCache>
                <c:formatCode>0.00</c:formatCode>
                <c:ptCount val="3"/>
                <c:pt idx="0">
                  <c:v>6.0933767200000002</c:v>
                </c:pt>
                <c:pt idx="1">
                  <c:v>6.0290047900000001</c:v>
                </c:pt>
                <c:pt idx="2">
                  <c:v>5.7300650500000003</c:v>
                </c:pt>
              </c:numCache>
            </c:numRef>
          </c:val>
          <c:smooth val="0"/>
          <c:extLst>
            <c:ext xmlns:c16="http://schemas.microsoft.com/office/drawing/2014/chart" uri="{C3380CC4-5D6E-409C-BE32-E72D297353CC}">
              <c16:uniqueId val="{00000001-271E-4257-AD9C-FB896AE3B46F}"/>
            </c:ext>
          </c:extLst>
        </c:ser>
        <c:ser>
          <c:idx val="2"/>
          <c:order val="2"/>
          <c:tx>
            <c:strRef>
              <c:f>'[Data_Extract_From_World_Development_Indicators (2).xlsx]Data'!$D$4</c:f>
              <c:strCache>
                <c:ptCount val="1"/>
                <c:pt idx="0">
                  <c:v>Our country</c:v>
                </c:pt>
              </c:strCache>
            </c:strRef>
          </c:tx>
          <c:spPr>
            <a:ln w="38100" cap="rnd">
              <a:solidFill>
                <a:schemeClr val="accent3"/>
              </a:solidFill>
              <a:round/>
            </a:ln>
            <a:effectLst/>
          </c:spPr>
          <c:marker>
            <c:symbol val="circle"/>
            <c:size val="8"/>
            <c:spPr>
              <a:solidFill>
                <a:schemeClr val="accent3"/>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(2).xlsx]Data'!$E$4:$G$4</c:f>
              <c:numCache>
                <c:formatCode>0.00</c:formatCode>
                <c:ptCount val="3"/>
                <c:pt idx="0">
                  <c:v>3.44296158</c:v>
                </c:pt>
                <c:pt idx="1">
                  <c:v>3.44296158</c:v>
                </c:pt>
                <c:pt idx="2">
                  <c:v>3.44296158</c:v>
                </c:pt>
              </c:numCache>
            </c:numRef>
          </c:val>
          <c:smooth val="0"/>
          <c:extLst>
            <c:ext xmlns:c16="http://schemas.microsoft.com/office/drawing/2014/chart" uri="{C3380CC4-5D6E-409C-BE32-E72D297353CC}">
              <c16:uniqueId val="{00000002-271E-4257-AD9C-FB896AE3B46F}"/>
            </c:ext>
          </c:extLst>
        </c:ser>
        <c:ser>
          <c:idx val="3"/>
          <c:order val="3"/>
          <c:tx>
            <c:strRef>
              <c:f>'[Data_Extract_From_World_Development_Indicators (2).xlsx]Data'!$D$5</c:f>
              <c:strCache>
                <c:ptCount val="1"/>
                <c:pt idx="0">
                  <c:v>Neighbor 2</c:v>
                </c:pt>
              </c:strCache>
            </c:strRef>
          </c:tx>
          <c:spPr>
            <a:ln w="38100" cap="rnd">
              <a:solidFill>
                <a:schemeClr val="accent4"/>
              </a:solidFill>
              <a:round/>
            </a:ln>
            <a:effectLst/>
          </c:spPr>
          <c:marker>
            <c:symbol val="circle"/>
            <c:size val="8"/>
            <c:spPr>
              <a:solidFill>
                <a:schemeClr val="accent4"/>
              </a:solidFill>
              <a:ln>
                <a:noFill/>
              </a:ln>
              <a:effectLst/>
            </c:spPr>
          </c:marker>
          <c:cat>
            <c:numRef>
              <c:f>'[Data_Extract_From_World_Development_Indicators (2).xlsx]Data'!$E$1:$G$1</c:f>
              <c:numCache>
                <c:formatCode>General</c:formatCode>
                <c:ptCount val="3"/>
                <c:pt idx="0">
                  <c:v>2012</c:v>
                </c:pt>
                <c:pt idx="1">
                  <c:v>2013</c:v>
                </c:pt>
                <c:pt idx="2">
                  <c:v>2014</c:v>
                </c:pt>
              </c:numCache>
            </c:numRef>
          </c:cat>
          <c:val>
            <c:numRef>
              <c:f>'[Data_Extract_From_World_Development_Indicators (2).xlsx]Data'!$E$5:$G$5</c:f>
              <c:numCache>
                <c:formatCode>0.00</c:formatCode>
                <c:ptCount val="3"/>
                <c:pt idx="0">
                  <c:v>12.659274910000001</c:v>
                </c:pt>
                <c:pt idx="1">
                  <c:v>13.190241</c:v>
                </c:pt>
                <c:pt idx="2">
                  <c:v>14.22160103</c:v>
                </c:pt>
              </c:numCache>
            </c:numRef>
          </c:val>
          <c:smooth val="0"/>
          <c:extLst>
            <c:ext xmlns:c16="http://schemas.microsoft.com/office/drawing/2014/chart" uri="{C3380CC4-5D6E-409C-BE32-E72D297353CC}">
              <c16:uniqueId val="{00000003-271E-4257-AD9C-FB896AE3B46F}"/>
            </c:ext>
          </c:extLst>
        </c:ser>
        <c:dLbls>
          <c:showLegendKey val="0"/>
          <c:showVal val="0"/>
          <c:showCatName val="0"/>
          <c:showSerName val="0"/>
          <c:showPercent val="0"/>
          <c:showBubbleSize val="0"/>
        </c:dLbls>
        <c:marker val="1"/>
        <c:smooth val="0"/>
        <c:axId val="592251376"/>
        <c:axId val="592250720"/>
      </c:lineChart>
      <c:catAx>
        <c:axId val="59225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592250720"/>
        <c:crosses val="autoZero"/>
        <c:auto val="1"/>
        <c:lblAlgn val="ctr"/>
        <c:lblOffset val="100"/>
        <c:noMultiLvlLbl val="0"/>
      </c:catAx>
      <c:valAx>
        <c:axId val="59225072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25137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'[Data_Extract_From_World_Development_Indicators (6).xlsx]Data'!$A$2:$A$5</c:f>
              <c:strCache>
                <c:ptCount val="4"/>
                <c:pt idx="0">
                  <c:v>Lower middle income country average</c:v>
                </c:pt>
                <c:pt idx="1">
                  <c:v>Our country</c:v>
                </c:pt>
                <c:pt idx="2">
                  <c:v>Neighbor 1</c:v>
                </c:pt>
                <c:pt idx="3">
                  <c:v>Neighbor 2</c:v>
                </c:pt>
              </c:strCache>
            </c:strRef>
          </c:cat>
          <c:val>
            <c:numRef>
              <c:f>'[Data_Extract_From_World_Development_Indicators (6).xlsx]Data'!$B$2:$B$5</c:f>
              <c:numCache>
                <c:formatCode>_("$"* #,##0_);_("$"* \(#,##0\);_("$"* "-"??_);_(@_)</c:formatCode>
                <c:ptCount val="4"/>
                <c:pt idx="0">
                  <c:v>34.176801768865133</c:v>
                </c:pt>
                <c:pt idx="1">
                  <c:v>16.458741075895635</c:v>
                </c:pt>
                <c:pt idx="2">
                  <c:v>37.556972898503979</c:v>
                </c:pt>
                <c:pt idx="3">
                  <c:v>76.961657896933644</c:v>
                </c:pt>
              </c:numCache>
            </c:numRef>
          </c:val>
          <c:extLst>
            <c:ext xmlns:c16="http://schemas.microsoft.com/office/drawing/2014/chart" uri="{C3380CC4-5D6E-409C-BE32-E72D297353CC}">
              <c16:uniqueId val="{00000000-7CA3-47AE-90A6-423F100D97A4}"/>
            </c:ext>
          </c:extLst>
        </c:ser>
        <c:dLbls>
          <c:dLblPos val="inEnd"/>
          <c:showLegendKey val="0"/>
          <c:showVal val="1"/>
          <c:showCatName val="0"/>
          <c:showSerName val="0"/>
          <c:showPercent val="0"/>
          <c:showBubbleSize val="0"/>
        </c:dLbls>
        <c:gapWidth val="65"/>
        <c:axId val="438455128"/>
        <c:axId val="438447912"/>
      </c:barChart>
      <c:catAx>
        <c:axId val="4384551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38447912"/>
        <c:crosses val="autoZero"/>
        <c:auto val="1"/>
        <c:lblAlgn val="ctr"/>
        <c:lblOffset val="100"/>
        <c:noMultiLvlLbl val="0"/>
      </c:catAx>
      <c:valAx>
        <c:axId val="43844791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4384551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0.55117</cdr:x>
      <cdr:y>0.3054</cdr:y>
    </cdr:from>
    <cdr:to>
      <cdr:x>0.89001</cdr:x>
      <cdr:y>0.51849</cdr:y>
    </cdr:to>
    <cdr:sp macro="" textlink="">
      <cdr:nvSpPr>
        <cdr:cNvPr id="2" name="TextBox 1">
          <a:extLst xmlns:a="http://schemas.openxmlformats.org/drawingml/2006/main">
            <a:ext uri="{FF2B5EF4-FFF2-40B4-BE49-F238E27FC236}">
              <a16:creationId xmlns:a16="http://schemas.microsoft.com/office/drawing/2014/main" id="{D42863E7-03E1-4963-B22B-AE9E8A7C0276}"/>
            </a:ext>
          </a:extLst>
        </cdr:cNvPr>
        <cdr:cNvSpPr txBox="1"/>
      </cdr:nvSpPr>
      <cdr:spPr>
        <a:xfrm xmlns:a="http://schemas.openxmlformats.org/drawingml/2006/main">
          <a:off x="4535927" y="932299"/>
          <a:ext cx="2788477" cy="6505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Lower middle income country average</a:t>
          </a:r>
        </a:p>
      </cdr:txBody>
    </cdr:sp>
  </cdr:relSizeAnchor>
  <cdr:relSizeAnchor xmlns:cdr="http://schemas.openxmlformats.org/drawingml/2006/chartDrawing">
    <cdr:from>
      <cdr:x>0.2047</cdr:x>
      <cdr:y>0.06617</cdr:y>
    </cdr:from>
    <cdr:to>
      <cdr:x>0.40455</cdr:x>
      <cdr:y>0.16066</cdr:y>
    </cdr:to>
    <cdr:sp macro="" textlink="">
      <cdr:nvSpPr>
        <cdr:cNvPr id="3" name="TextBox 2">
          <a:extLst xmlns:a="http://schemas.openxmlformats.org/drawingml/2006/main">
            <a:ext uri="{FF2B5EF4-FFF2-40B4-BE49-F238E27FC236}">
              <a16:creationId xmlns:a16="http://schemas.microsoft.com/office/drawing/2014/main" id="{FE85D56C-4582-42B0-B8C3-480EF3092F1B}"/>
            </a:ext>
          </a:extLst>
        </cdr:cNvPr>
        <cdr:cNvSpPr txBox="1"/>
      </cdr:nvSpPr>
      <cdr:spPr>
        <a:xfrm xmlns:a="http://schemas.openxmlformats.org/drawingml/2006/main">
          <a:off x="1684583" y="202007"/>
          <a:ext cx="1644692" cy="288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Neighbor 1</a:t>
          </a:r>
        </a:p>
        <a:p xmlns:a="http://schemas.openxmlformats.org/drawingml/2006/main">
          <a:endParaRPr lang="en-US" sz="1100" dirty="0"/>
        </a:p>
      </cdr:txBody>
    </cdr:sp>
  </cdr:relSizeAnchor>
  <cdr:relSizeAnchor xmlns:cdr="http://schemas.openxmlformats.org/drawingml/2006/chartDrawing">
    <cdr:from>
      <cdr:x>0.31059</cdr:x>
      <cdr:y>0.58482</cdr:y>
    </cdr:from>
    <cdr:to>
      <cdr:x>0.60142</cdr:x>
      <cdr:y>0.68701</cdr:y>
    </cdr:to>
    <cdr:sp macro="" textlink="">
      <cdr:nvSpPr>
        <cdr:cNvPr id="4" name="TextBox 3">
          <a:extLst xmlns:a="http://schemas.openxmlformats.org/drawingml/2006/main">
            <a:ext uri="{FF2B5EF4-FFF2-40B4-BE49-F238E27FC236}">
              <a16:creationId xmlns:a16="http://schemas.microsoft.com/office/drawing/2014/main" id="{B56DD441-D94C-4329-AC16-02BE05431548}"/>
            </a:ext>
          </a:extLst>
        </cdr:cNvPr>
        <cdr:cNvSpPr txBox="1"/>
      </cdr:nvSpPr>
      <cdr:spPr>
        <a:xfrm xmlns:a="http://schemas.openxmlformats.org/drawingml/2006/main">
          <a:off x="2556031" y="1785317"/>
          <a:ext cx="2393415" cy="3119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Neighbor 2</a:t>
          </a:r>
        </a:p>
        <a:p xmlns:a="http://schemas.openxmlformats.org/drawingml/2006/main">
          <a:endParaRPr lang="en-US" sz="1100" dirty="0"/>
        </a:p>
      </cdr:txBody>
    </cdr:sp>
  </cdr:relSizeAnchor>
  <cdr:relSizeAnchor xmlns:cdr="http://schemas.openxmlformats.org/drawingml/2006/chartDrawing">
    <cdr:from>
      <cdr:x>0.45302</cdr:x>
      <cdr:y>0.58482</cdr:y>
    </cdr:from>
    <cdr:to>
      <cdr:x>0.46122</cdr:x>
      <cdr:y>0.63508</cdr:y>
    </cdr:to>
    <cdr:cxnSp macro="">
      <cdr:nvCxnSpPr>
        <cdr:cNvPr id="6" name="Straight Arrow Connector 5">
          <a:extLst xmlns:a="http://schemas.openxmlformats.org/drawingml/2006/main">
            <a:ext uri="{FF2B5EF4-FFF2-40B4-BE49-F238E27FC236}">
              <a16:creationId xmlns:a16="http://schemas.microsoft.com/office/drawing/2014/main" id="{B41D8A95-4BCF-42D7-9C6B-34E332C1CDB0}"/>
            </a:ext>
          </a:extLst>
        </cdr:cNvPr>
        <cdr:cNvCxnSpPr/>
      </cdr:nvCxnSpPr>
      <cdr:spPr>
        <a:xfrm xmlns:a="http://schemas.openxmlformats.org/drawingml/2006/main" flipV="1">
          <a:off x="3728174" y="1785330"/>
          <a:ext cx="67507" cy="15342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0.75413</cdr:x>
      <cdr:y>0.44008</cdr:y>
    </cdr:from>
    <cdr:to>
      <cdr:x>0.76249</cdr:x>
      <cdr:y>0.47828</cdr:y>
    </cdr:to>
    <cdr:cxnSp macro="">
      <cdr:nvCxnSpPr>
        <cdr:cNvPr id="8" name="Straight Arrow Connector 7">
          <a:extLst xmlns:a="http://schemas.openxmlformats.org/drawingml/2006/main">
            <a:ext uri="{FF2B5EF4-FFF2-40B4-BE49-F238E27FC236}">
              <a16:creationId xmlns:a16="http://schemas.microsoft.com/office/drawing/2014/main" id="{F1A8ED5B-4BF0-4420-9B3A-F505D31D8586}"/>
            </a:ext>
          </a:extLst>
        </cdr:cNvPr>
        <cdr:cNvCxnSpPr/>
      </cdr:nvCxnSpPr>
      <cdr:spPr>
        <a:xfrm xmlns:a="http://schemas.openxmlformats.org/drawingml/2006/main" flipH="1">
          <a:off x="6206192" y="1343472"/>
          <a:ext cx="68801" cy="11660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0.34862</cdr:x>
      <cdr:y>0.12246</cdr:y>
    </cdr:from>
    <cdr:to>
      <cdr:x>0.36055</cdr:x>
      <cdr:y>0.13854</cdr:y>
    </cdr:to>
    <cdr:cxnSp macro="">
      <cdr:nvCxnSpPr>
        <cdr:cNvPr id="10" name="Straight Arrow Connector 9">
          <a:extLst xmlns:a="http://schemas.openxmlformats.org/drawingml/2006/main">
            <a:ext uri="{FF2B5EF4-FFF2-40B4-BE49-F238E27FC236}">
              <a16:creationId xmlns:a16="http://schemas.microsoft.com/office/drawing/2014/main" id="{6294F907-3947-4090-A728-71169EA7B66B}"/>
            </a:ext>
          </a:extLst>
        </cdr:cNvPr>
        <cdr:cNvCxnSpPr/>
      </cdr:nvCxnSpPr>
      <cdr:spPr>
        <a:xfrm xmlns:a="http://schemas.openxmlformats.org/drawingml/2006/main">
          <a:off x="2869007" y="373840"/>
          <a:ext cx="98190" cy="4909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28352C-296D-42CA-A463-2F57CA5FDD8E}"/>
              </a:ext>
            </a:extLst>
          </p:cNvPr>
          <p:cNvSpPr>
            <a:spLocks noGrp="1"/>
          </p:cNvSpPr>
          <p:nvPr>
            <p:ph type="hdr" sz="quarter"/>
          </p:nvPr>
        </p:nvSpPr>
        <p:spPr>
          <a:xfrm>
            <a:off x="0" y="3"/>
            <a:ext cx="3037840" cy="46672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BA4262-8931-415F-B1B5-714E4C9050D9}"/>
              </a:ext>
            </a:extLst>
          </p:cNvPr>
          <p:cNvSpPr>
            <a:spLocks noGrp="1"/>
          </p:cNvSpPr>
          <p:nvPr>
            <p:ph type="dt" sz="quarter" idx="1"/>
          </p:nvPr>
        </p:nvSpPr>
        <p:spPr>
          <a:xfrm>
            <a:off x="3970938" y="3"/>
            <a:ext cx="3037840" cy="466724"/>
          </a:xfrm>
          <a:prstGeom prst="rect">
            <a:avLst/>
          </a:prstGeom>
        </p:spPr>
        <p:txBody>
          <a:bodyPr vert="horz" lIns="91440" tIns="45720" rIns="91440" bIns="45720" rtlCol="0"/>
          <a:lstStyle>
            <a:lvl1pPr algn="r">
              <a:defRPr sz="1200"/>
            </a:lvl1pPr>
          </a:lstStyle>
          <a:p>
            <a:fld id="{68877759-450C-42D8-80EB-C7C116B7354F}" type="datetimeFigureOut">
              <a:rPr lang="en-US" smtClean="0"/>
              <a:t>12/12/2017</a:t>
            </a:fld>
            <a:endParaRPr lang="en-US"/>
          </a:p>
        </p:txBody>
      </p:sp>
      <p:sp>
        <p:nvSpPr>
          <p:cNvPr id="4" name="Footer Placeholder 3">
            <a:extLst>
              <a:ext uri="{FF2B5EF4-FFF2-40B4-BE49-F238E27FC236}">
                <a16:creationId xmlns:a16="http://schemas.microsoft.com/office/drawing/2014/main" id="{39B4A24C-AFCB-4A6C-8554-AA6AFB4FE502}"/>
              </a:ext>
            </a:extLst>
          </p:cNvPr>
          <p:cNvSpPr>
            <a:spLocks noGrp="1"/>
          </p:cNvSpPr>
          <p:nvPr>
            <p:ph type="ftr" sz="quarter" idx="2"/>
          </p:nvPr>
        </p:nvSpPr>
        <p:spPr>
          <a:xfrm>
            <a:off x="0" y="8829676"/>
            <a:ext cx="3037840" cy="46672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3D771F-EE24-4F8A-A41F-EFDA7574D801}"/>
              </a:ext>
            </a:extLst>
          </p:cNvPr>
          <p:cNvSpPr>
            <a:spLocks noGrp="1"/>
          </p:cNvSpPr>
          <p:nvPr>
            <p:ph type="sldNum" sz="quarter" idx="3"/>
          </p:nvPr>
        </p:nvSpPr>
        <p:spPr>
          <a:xfrm>
            <a:off x="3970938" y="8829676"/>
            <a:ext cx="3037840" cy="466724"/>
          </a:xfrm>
          <a:prstGeom prst="rect">
            <a:avLst/>
          </a:prstGeom>
        </p:spPr>
        <p:txBody>
          <a:bodyPr vert="horz" lIns="91440" tIns="45720" rIns="91440" bIns="45720" rtlCol="0" anchor="b"/>
          <a:lstStyle>
            <a:lvl1pPr algn="r">
              <a:defRPr sz="1200"/>
            </a:lvl1pPr>
          </a:lstStyle>
          <a:p>
            <a:fld id="{CD038770-CBDE-4243-BE4F-2124BDA912FA}" type="slidenum">
              <a:rPr lang="en-US" smtClean="0"/>
              <a:t>‹#›</a:t>
            </a:fld>
            <a:endParaRPr lang="en-US"/>
          </a:p>
        </p:txBody>
      </p:sp>
    </p:spTree>
    <p:extLst>
      <p:ext uri="{BB962C8B-B14F-4D97-AF65-F5344CB8AC3E}">
        <p14:creationId xmlns:p14="http://schemas.microsoft.com/office/powerpoint/2010/main" val="626481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9535AAEE-3CD4-46D4-B6B1-0D5AAD7F8252}" type="datetimeFigureOut">
              <a:rPr lang="en-US" smtClean="0"/>
              <a:pPr/>
              <a:t>12/12/2017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01B44793-9554-4379-906D-F78EEC415CF8}" type="slidenum">
              <a:rPr lang="en-US" smtClean="0"/>
              <a:pPr/>
              <a:t>‹#›</a:t>
            </a:fld>
            <a:endParaRPr lang="en-US"/>
          </a:p>
        </p:txBody>
      </p:sp>
    </p:spTree>
    <p:extLst>
      <p:ext uri="{BB962C8B-B14F-4D97-AF65-F5344CB8AC3E}">
        <p14:creationId xmlns:p14="http://schemas.microsoft.com/office/powerpoint/2010/main" val="231251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a:t>
            </a:fld>
            <a:endParaRPr lang="en-US"/>
          </a:p>
        </p:txBody>
      </p:sp>
    </p:spTree>
    <p:extLst>
      <p:ext uri="{BB962C8B-B14F-4D97-AF65-F5344CB8AC3E}">
        <p14:creationId xmlns:p14="http://schemas.microsoft.com/office/powerpoint/2010/main" val="1701321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10</a:t>
            </a:fld>
            <a:endParaRPr lang="en-US"/>
          </a:p>
        </p:txBody>
      </p:sp>
    </p:spTree>
    <p:extLst>
      <p:ext uri="{BB962C8B-B14F-4D97-AF65-F5344CB8AC3E}">
        <p14:creationId xmlns:p14="http://schemas.microsoft.com/office/powerpoint/2010/main" val="296376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11</a:t>
            </a:fld>
            <a:endParaRPr lang="en-US"/>
          </a:p>
        </p:txBody>
      </p:sp>
    </p:spTree>
    <p:extLst>
      <p:ext uri="{BB962C8B-B14F-4D97-AF65-F5344CB8AC3E}">
        <p14:creationId xmlns:p14="http://schemas.microsoft.com/office/powerpoint/2010/main" val="4170397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12</a:t>
            </a:fld>
            <a:endParaRPr lang="en-US"/>
          </a:p>
        </p:txBody>
      </p:sp>
    </p:spTree>
    <p:extLst>
      <p:ext uri="{BB962C8B-B14F-4D97-AF65-F5344CB8AC3E}">
        <p14:creationId xmlns:p14="http://schemas.microsoft.com/office/powerpoint/2010/main" val="332957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13</a:t>
            </a:fld>
            <a:endParaRPr lang="en-US"/>
          </a:p>
        </p:txBody>
      </p:sp>
    </p:spTree>
    <p:extLst>
      <p:ext uri="{BB962C8B-B14F-4D97-AF65-F5344CB8AC3E}">
        <p14:creationId xmlns:p14="http://schemas.microsoft.com/office/powerpoint/2010/main" val="4052021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14</a:t>
            </a:fld>
            <a:endParaRPr lang="en-US"/>
          </a:p>
        </p:txBody>
      </p:sp>
    </p:spTree>
    <p:extLst>
      <p:ext uri="{BB962C8B-B14F-4D97-AF65-F5344CB8AC3E}">
        <p14:creationId xmlns:p14="http://schemas.microsoft.com/office/powerpoint/2010/main" val="1957547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15</a:t>
            </a:fld>
            <a:endParaRPr lang="en-US"/>
          </a:p>
        </p:txBody>
      </p:sp>
    </p:spTree>
    <p:extLst>
      <p:ext uri="{BB962C8B-B14F-4D97-AF65-F5344CB8AC3E}">
        <p14:creationId xmlns:p14="http://schemas.microsoft.com/office/powerpoint/2010/main" val="1317043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16</a:t>
            </a:fld>
            <a:endParaRPr lang="en-US"/>
          </a:p>
        </p:txBody>
      </p:sp>
    </p:spTree>
    <p:extLst>
      <p:ext uri="{BB962C8B-B14F-4D97-AF65-F5344CB8AC3E}">
        <p14:creationId xmlns:p14="http://schemas.microsoft.com/office/powerpoint/2010/main" val="1028684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17</a:t>
            </a:fld>
            <a:endParaRPr lang="en-US"/>
          </a:p>
        </p:txBody>
      </p:sp>
    </p:spTree>
    <p:extLst>
      <p:ext uri="{BB962C8B-B14F-4D97-AF65-F5344CB8AC3E}">
        <p14:creationId xmlns:p14="http://schemas.microsoft.com/office/powerpoint/2010/main" val="4109328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18</a:t>
            </a:fld>
            <a:endParaRPr lang="en-US"/>
          </a:p>
        </p:txBody>
      </p:sp>
    </p:spTree>
    <p:extLst>
      <p:ext uri="{BB962C8B-B14F-4D97-AF65-F5344CB8AC3E}">
        <p14:creationId xmlns:p14="http://schemas.microsoft.com/office/powerpoint/2010/main" val="4292748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19</a:t>
            </a:fld>
            <a:endParaRPr lang="en-US"/>
          </a:p>
        </p:txBody>
      </p:sp>
    </p:spTree>
    <p:extLst>
      <p:ext uri="{BB962C8B-B14F-4D97-AF65-F5344CB8AC3E}">
        <p14:creationId xmlns:p14="http://schemas.microsoft.com/office/powerpoint/2010/main" val="197259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9873" y="4466240"/>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2</a:t>
            </a:fld>
            <a:endParaRPr lang="en-US"/>
          </a:p>
        </p:txBody>
      </p:sp>
    </p:spTree>
    <p:extLst>
      <p:ext uri="{BB962C8B-B14F-4D97-AF65-F5344CB8AC3E}">
        <p14:creationId xmlns:p14="http://schemas.microsoft.com/office/powerpoint/2010/main" val="263761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326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20</a:t>
            </a:fld>
            <a:endParaRPr lang="en-US"/>
          </a:p>
        </p:txBody>
      </p:sp>
    </p:spTree>
    <p:extLst>
      <p:ext uri="{BB962C8B-B14F-4D97-AF65-F5344CB8AC3E}">
        <p14:creationId xmlns:p14="http://schemas.microsoft.com/office/powerpoint/2010/main" val="2649358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21</a:t>
            </a:fld>
            <a:endParaRPr lang="en-US"/>
          </a:p>
        </p:txBody>
      </p:sp>
    </p:spTree>
    <p:extLst>
      <p:ext uri="{BB962C8B-B14F-4D97-AF65-F5344CB8AC3E}">
        <p14:creationId xmlns:p14="http://schemas.microsoft.com/office/powerpoint/2010/main" val="1038665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22</a:t>
            </a:fld>
            <a:endParaRPr lang="en-US"/>
          </a:p>
        </p:txBody>
      </p:sp>
    </p:spTree>
    <p:extLst>
      <p:ext uri="{BB962C8B-B14F-4D97-AF65-F5344CB8AC3E}">
        <p14:creationId xmlns:p14="http://schemas.microsoft.com/office/powerpoint/2010/main" val="2280215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23</a:t>
            </a:fld>
            <a:endParaRPr lang="en-US"/>
          </a:p>
        </p:txBody>
      </p:sp>
    </p:spTree>
    <p:extLst>
      <p:ext uri="{BB962C8B-B14F-4D97-AF65-F5344CB8AC3E}">
        <p14:creationId xmlns:p14="http://schemas.microsoft.com/office/powerpoint/2010/main" val="1017008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24</a:t>
            </a:fld>
            <a:endParaRPr lang="en-US"/>
          </a:p>
        </p:txBody>
      </p:sp>
    </p:spTree>
    <p:extLst>
      <p:ext uri="{BB962C8B-B14F-4D97-AF65-F5344CB8AC3E}">
        <p14:creationId xmlns:p14="http://schemas.microsoft.com/office/powerpoint/2010/main" val="3436876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25</a:t>
            </a:fld>
            <a:endParaRPr lang="en-US" dirty="0"/>
          </a:p>
        </p:txBody>
      </p:sp>
    </p:spTree>
    <p:extLst>
      <p:ext uri="{BB962C8B-B14F-4D97-AF65-F5344CB8AC3E}">
        <p14:creationId xmlns:p14="http://schemas.microsoft.com/office/powerpoint/2010/main" val="606246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26</a:t>
            </a:fld>
            <a:endParaRPr lang="en-US"/>
          </a:p>
        </p:txBody>
      </p:sp>
    </p:spTree>
    <p:extLst>
      <p:ext uri="{BB962C8B-B14F-4D97-AF65-F5344CB8AC3E}">
        <p14:creationId xmlns:p14="http://schemas.microsoft.com/office/powerpoint/2010/main" val="2643271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27</a:t>
            </a:fld>
            <a:endParaRPr lang="en-US"/>
          </a:p>
        </p:txBody>
      </p:sp>
    </p:spTree>
    <p:extLst>
      <p:ext uri="{BB962C8B-B14F-4D97-AF65-F5344CB8AC3E}">
        <p14:creationId xmlns:p14="http://schemas.microsoft.com/office/powerpoint/2010/main" val="2409779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28</a:t>
            </a:fld>
            <a:endParaRPr lang="en-US" dirty="0"/>
          </a:p>
        </p:txBody>
      </p:sp>
    </p:spTree>
    <p:extLst>
      <p:ext uri="{BB962C8B-B14F-4D97-AF65-F5344CB8AC3E}">
        <p14:creationId xmlns:p14="http://schemas.microsoft.com/office/powerpoint/2010/main" val="1660433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29</a:t>
            </a:fld>
            <a:endParaRPr lang="en-US" dirty="0"/>
          </a:p>
        </p:txBody>
      </p:sp>
    </p:spTree>
    <p:extLst>
      <p:ext uri="{BB962C8B-B14F-4D97-AF65-F5344CB8AC3E}">
        <p14:creationId xmlns:p14="http://schemas.microsoft.com/office/powerpoint/2010/main" val="22972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3</a:t>
            </a:fld>
            <a:endParaRPr lang="en-US"/>
          </a:p>
        </p:txBody>
      </p:sp>
    </p:spTree>
    <p:extLst>
      <p:ext uri="{BB962C8B-B14F-4D97-AF65-F5344CB8AC3E}">
        <p14:creationId xmlns:p14="http://schemas.microsoft.com/office/powerpoint/2010/main" val="3346329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30</a:t>
            </a:fld>
            <a:endParaRPr lang="en-US"/>
          </a:p>
        </p:txBody>
      </p:sp>
    </p:spTree>
    <p:extLst>
      <p:ext uri="{BB962C8B-B14F-4D97-AF65-F5344CB8AC3E}">
        <p14:creationId xmlns:p14="http://schemas.microsoft.com/office/powerpoint/2010/main" val="3634553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31</a:t>
            </a:fld>
            <a:endParaRPr lang="en-US"/>
          </a:p>
        </p:txBody>
      </p:sp>
    </p:spTree>
    <p:extLst>
      <p:ext uri="{BB962C8B-B14F-4D97-AF65-F5344CB8AC3E}">
        <p14:creationId xmlns:p14="http://schemas.microsoft.com/office/powerpoint/2010/main" val="4151455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32</a:t>
            </a:fld>
            <a:endParaRPr lang="en-US"/>
          </a:p>
        </p:txBody>
      </p:sp>
    </p:spTree>
    <p:extLst>
      <p:ext uri="{BB962C8B-B14F-4D97-AF65-F5344CB8AC3E}">
        <p14:creationId xmlns:p14="http://schemas.microsoft.com/office/powerpoint/2010/main" val="2345097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33</a:t>
            </a:fld>
            <a:endParaRPr lang="en-US"/>
          </a:p>
        </p:txBody>
      </p:sp>
    </p:spTree>
    <p:extLst>
      <p:ext uri="{BB962C8B-B14F-4D97-AF65-F5344CB8AC3E}">
        <p14:creationId xmlns:p14="http://schemas.microsoft.com/office/powerpoint/2010/main" val="3402495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34</a:t>
            </a:fld>
            <a:endParaRPr lang="en-US"/>
          </a:p>
        </p:txBody>
      </p:sp>
    </p:spTree>
    <p:extLst>
      <p:ext uri="{BB962C8B-B14F-4D97-AF65-F5344CB8AC3E}">
        <p14:creationId xmlns:p14="http://schemas.microsoft.com/office/powerpoint/2010/main" val="3519101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35</a:t>
            </a:fld>
            <a:endParaRPr lang="en-US"/>
          </a:p>
        </p:txBody>
      </p:sp>
    </p:spTree>
    <p:extLst>
      <p:ext uri="{BB962C8B-B14F-4D97-AF65-F5344CB8AC3E}">
        <p14:creationId xmlns:p14="http://schemas.microsoft.com/office/powerpoint/2010/main" val="103280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36</a:t>
            </a:fld>
            <a:endParaRPr lang="en-US"/>
          </a:p>
        </p:txBody>
      </p:sp>
    </p:spTree>
    <p:extLst>
      <p:ext uri="{BB962C8B-B14F-4D97-AF65-F5344CB8AC3E}">
        <p14:creationId xmlns:p14="http://schemas.microsoft.com/office/powerpoint/2010/main" val="38772100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37</a:t>
            </a:fld>
            <a:endParaRPr lang="en-US"/>
          </a:p>
        </p:txBody>
      </p:sp>
    </p:spTree>
    <p:extLst>
      <p:ext uri="{BB962C8B-B14F-4D97-AF65-F5344CB8AC3E}">
        <p14:creationId xmlns:p14="http://schemas.microsoft.com/office/powerpoint/2010/main" val="1573276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38</a:t>
            </a:fld>
            <a:endParaRPr lang="en-US"/>
          </a:p>
        </p:txBody>
      </p:sp>
    </p:spTree>
    <p:extLst>
      <p:ext uri="{BB962C8B-B14F-4D97-AF65-F5344CB8AC3E}">
        <p14:creationId xmlns:p14="http://schemas.microsoft.com/office/powerpoint/2010/main" val="2931178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39</a:t>
            </a:fld>
            <a:endParaRPr lang="en-US"/>
          </a:p>
        </p:txBody>
      </p:sp>
    </p:spTree>
    <p:extLst>
      <p:ext uri="{BB962C8B-B14F-4D97-AF65-F5344CB8AC3E}">
        <p14:creationId xmlns:p14="http://schemas.microsoft.com/office/powerpoint/2010/main" val="2851627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4</a:t>
            </a:fld>
            <a:endParaRPr lang="en-US"/>
          </a:p>
        </p:txBody>
      </p:sp>
    </p:spTree>
    <p:extLst>
      <p:ext uri="{BB962C8B-B14F-4D97-AF65-F5344CB8AC3E}">
        <p14:creationId xmlns:p14="http://schemas.microsoft.com/office/powerpoint/2010/main" val="1194497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40</a:t>
            </a:fld>
            <a:endParaRPr lang="en-US"/>
          </a:p>
        </p:txBody>
      </p:sp>
    </p:spTree>
    <p:extLst>
      <p:ext uri="{BB962C8B-B14F-4D97-AF65-F5344CB8AC3E}">
        <p14:creationId xmlns:p14="http://schemas.microsoft.com/office/powerpoint/2010/main" val="1101094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41</a:t>
            </a:fld>
            <a:endParaRPr lang="en-US"/>
          </a:p>
        </p:txBody>
      </p:sp>
    </p:spTree>
    <p:extLst>
      <p:ext uri="{BB962C8B-B14F-4D97-AF65-F5344CB8AC3E}">
        <p14:creationId xmlns:p14="http://schemas.microsoft.com/office/powerpoint/2010/main" val="2100807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42</a:t>
            </a:fld>
            <a:endParaRPr lang="en-US"/>
          </a:p>
        </p:txBody>
      </p:sp>
    </p:spTree>
    <p:extLst>
      <p:ext uri="{BB962C8B-B14F-4D97-AF65-F5344CB8AC3E}">
        <p14:creationId xmlns:p14="http://schemas.microsoft.com/office/powerpoint/2010/main" val="532989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43</a:t>
            </a:fld>
            <a:endParaRPr lang="en-US"/>
          </a:p>
        </p:txBody>
      </p:sp>
    </p:spTree>
    <p:extLst>
      <p:ext uri="{BB962C8B-B14F-4D97-AF65-F5344CB8AC3E}">
        <p14:creationId xmlns:p14="http://schemas.microsoft.com/office/powerpoint/2010/main" val="3073768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44</a:t>
            </a:fld>
            <a:endParaRPr lang="en-US"/>
          </a:p>
        </p:txBody>
      </p:sp>
    </p:spTree>
    <p:extLst>
      <p:ext uri="{BB962C8B-B14F-4D97-AF65-F5344CB8AC3E}">
        <p14:creationId xmlns:p14="http://schemas.microsoft.com/office/powerpoint/2010/main" val="280834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45</a:t>
            </a:fld>
            <a:endParaRPr lang="en-US"/>
          </a:p>
        </p:txBody>
      </p:sp>
    </p:spTree>
    <p:extLst>
      <p:ext uri="{BB962C8B-B14F-4D97-AF65-F5344CB8AC3E}">
        <p14:creationId xmlns:p14="http://schemas.microsoft.com/office/powerpoint/2010/main" val="2260420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46</a:t>
            </a:fld>
            <a:endParaRPr lang="en-US"/>
          </a:p>
        </p:txBody>
      </p:sp>
    </p:spTree>
    <p:extLst>
      <p:ext uri="{BB962C8B-B14F-4D97-AF65-F5344CB8AC3E}">
        <p14:creationId xmlns:p14="http://schemas.microsoft.com/office/powerpoint/2010/main" val="928878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47</a:t>
            </a:fld>
            <a:endParaRPr lang="en-US"/>
          </a:p>
        </p:txBody>
      </p:sp>
    </p:spTree>
    <p:extLst>
      <p:ext uri="{BB962C8B-B14F-4D97-AF65-F5344CB8AC3E}">
        <p14:creationId xmlns:p14="http://schemas.microsoft.com/office/powerpoint/2010/main" val="25300314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B44793-9554-4379-906D-F78EEC415CF8}" type="slidenum">
              <a:rPr lang="en-US" smtClean="0"/>
              <a:pPr/>
              <a:t>48</a:t>
            </a:fld>
            <a:endParaRPr lang="en-US"/>
          </a:p>
        </p:txBody>
      </p:sp>
    </p:spTree>
    <p:extLst>
      <p:ext uri="{BB962C8B-B14F-4D97-AF65-F5344CB8AC3E}">
        <p14:creationId xmlns:p14="http://schemas.microsoft.com/office/powerpoint/2010/main" val="1192343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5</a:t>
            </a:fld>
            <a:endParaRPr lang="en-US"/>
          </a:p>
        </p:txBody>
      </p:sp>
    </p:spTree>
    <p:extLst>
      <p:ext uri="{BB962C8B-B14F-4D97-AF65-F5344CB8AC3E}">
        <p14:creationId xmlns:p14="http://schemas.microsoft.com/office/powerpoint/2010/main" val="300262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6</a:t>
            </a:fld>
            <a:endParaRPr lang="en-US"/>
          </a:p>
        </p:txBody>
      </p:sp>
    </p:spTree>
    <p:extLst>
      <p:ext uri="{BB962C8B-B14F-4D97-AF65-F5344CB8AC3E}">
        <p14:creationId xmlns:p14="http://schemas.microsoft.com/office/powerpoint/2010/main" val="303404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7</a:t>
            </a:fld>
            <a:endParaRPr lang="en-US"/>
          </a:p>
        </p:txBody>
      </p:sp>
    </p:spTree>
    <p:extLst>
      <p:ext uri="{BB962C8B-B14F-4D97-AF65-F5344CB8AC3E}">
        <p14:creationId xmlns:p14="http://schemas.microsoft.com/office/powerpoint/2010/main" val="100205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8</a:t>
            </a:fld>
            <a:endParaRPr lang="en-US"/>
          </a:p>
        </p:txBody>
      </p:sp>
    </p:spTree>
    <p:extLst>
      <p:ext uri="{BB962C8B-B14F-4D97-AF65-F5344CB8AC3E}">
        <p14:creationId xmlns:p14="http://schemas.microsoft.com/office/powerpoint/2010/main" val="73741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9</a:t>
            </a:fld>
            <a:endParaRPr lang="en-US"/>
          </a:p>
        </p:txBody>
      </p:sp>
    </p:spTree>
    <p:extLst>
      <p:ext uri="{BB962C8B-B14F-4D97-AF65-F5344CB8AC3E}">
        <p14:creationId xmlns:p14="http://schemas.microsoft.com/office/powerpoint/2010/main" val="3363693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7F7F7">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4682" y="2566214"/>
            <a:ext cx="7924800" cy="1600200"/>
          </a:xfrm>
        </p:spPr>
        <p:txBody>
          <a:bodyPr anchor="b" anchorCtr="0"/>
          <a:lstStyle>
            <a:lvl1pPr algn="l">
              <a:lnSpc>
                <a:spcPts val="4000"/>
              </a:lnSpc>
              <a:defRPr b="0" i="0">
                <a:solidFill>
                  <a:schemeClr val="accent1"/>
                </a:solidFill>
                <a:latin typeface="Arial"/>
                <a:cs typeface="Arial"/>
              </a:defRPr>
            </a:lvl1pPr>
          </a:lstStyle>
          <a:p>
            <a:r>
              <a:rPr lang="en-US" dirty="0"/>
              <a:t>Click to edit title</a:t>
            </a:r>
          </a:p>
        </p:txBody>
      </p:sp>
      <p:sp>
        <p:nvSpPr>
          <p:cNvPr id="3" name="Subtitle 2"/>
          <p:cNvSpPr>
            <a:spLocks noGrp="1"/>
          </p:cNvSpPr>
          <p:nvPr>
            <p:ph type="subTitle" idx="1"/>
          </p:nvPr>
        </p:nvSpPr>
        <p:spPr>
          <a:xfrm>
            <a:off x="794681" y="4136032"/>
            <a:ext cx="6248400" cy="609600"/>
          </a:xfrm>
        </p:spPr>
        <p:txBody>
          <a:bodyPr/>
          <a:lstStyle>
            <a:lvl1pPr marL="0" indent="0" algn="l">
              <a:buNone/>
              <a:defRPr sz="2800" b="0" i="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3" name="Text Placeholder 12"/>
          <p:cNvSpPr>
            <a:spLocks noGrp="1"/>
          </p:cNvSpPr>
          <p:nvPr>
            <p:ph type="body" sz="quarter" idx="12" hasCustomPrompt="1"/>
          </p:nvPr>
        </p:nvSpPr>
        <p:spPr>
          <a:xfrm>
            <a:off x="794701" y="5723986"/>
            <a:ext cx="4343400" cy="652709"/>
          </a:xfrm>
          <a:noFill/>
        </p:spPr>
        <p:txBody>
          <a:bodyPr/>
          <a:lstStyle>
            <a:lvl1pPr marL="0" marR="0" indent="-342900" algn="l" defTabSz="914400" rtl="0" eaLnBrk="1" fontAlgn="auto" latinLnBrk="0" hangingPunct="1">
              <a:lnSpc>
                <a:spcPts val="1600"/>
              </a:lnSpc>
              <a:spcBef>
                <a:spcPts val="0"/>
              </a:spcBef>
              <a:spcAft>
                <a:spcPts val="0"/>
              </a:spcAft>
              <a:buClrTx/>
              <a:buSzTx/>
              <a:buFont typeface="Arial" pitchFamily="34" charset="0"/>
              <a:buNone/>
              <a:tabLst/>
              <a:defRPr sz="1400" b="0" i="0" baseline="0">
                <a:solidFill>
                  <a:schemeClr val="accent3"/>
                </a:solidFill>
                <a:latin typeface="Arial"/>
                <a:cs typeface="Arial"/>
              </a:defRPr>
            </a:lvl1pPr>
          </a:lstStyle>
          <a:p>
            <a:pPr lvl="0"/>
            <a:r>
              <a:rPr lang="en-US" dirty="0"/>
              <a:t>Click to edit Presentation Location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Presentation Date</a:t>
            </a:r>
          </a:p>
          <a:p>
            <a:pPr lvl="0"/>
            <a:endParaRPr lang="en-US" dirty="0"/>
          </a:p>
          <a:p>
            <a:pPr lvl="0"/>
            <a:endParaRPr lang="en-US" dirty="0"/>
          </a:p>
        </p:txBody>
      </p:sp>
      <p:sp>
        <p:nvSpPr>
          <p:cNvPr id="15" name="Content Placeholder 14"/>
          <p:cNvSpPr>
            <a:spLocks noGrp="1"/>
          </p:cNvSpPr>
          <p:nvPr>
            <p:ph sz="quarter" idx="13" hasCustomPrompt="1"/>
          </p:nvPr>
        </p:nvSpPr>
        <p:spPr>
          <a:xfrm>
            <a:off x="794701" y="6360124"/>
            <a:ext cx="3665639" cy="304800"/>
          </a:xfrm>
        </p:spPr>
        <p:txBody>
          <a:bodyPr>
            <a:normAutofit/>
          </a:bodyPr>
          <a:lstStyle>
            <a:lvl1pPr marL="0">
              <a:spcBef>
                <a:spcPts val="0"/>
              </a:spcBef>
              <a:buNone/>
              <a:defRPr sz="1100" b="0">
                <a:solidFill>
                  <a:schemeClr val="accent6"/>
                </a:solidFill>
              </a:defRPr>
            </a:lvl1pPr>
          </a:lstStyle>
          <a:p>
            <a:pPr lvl="0"/>
            <a:r>
              <a:rPr lang="en-US" dirty="0"/>
              <a:t>Click to edit presenter</a:t>
            </a:r>
          </a:p>
        </p:txBody>
      </p:sp>
      <p:cxnSp>
        <p:nvCxnSpPr>
          <p:cNvPr id="5" name="Straight Connector 4"/>
          <p:cNvCxnSpPr/>
          <p:nvPr userDrawn="1"/>
        </p:nvCxnSpPr>
        <p:spPr>
          <a:xfrm>
            <a:off x="911513" y="4162348"/>
            <a:ext cx="748656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4" name="Picture 3" descr="LNCT-logo_ƒ-10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757" y="650478"/>
            <a:ext cx="3179046" cy="11444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content">
    <p:bg>
      <p:bgPr>
        <a:blipFill dpi="0" rotWithShape="1">
          <a:blip r:embed="rId4"/>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D3A415-422C-478D-AA41-E452CDDA710D}"/>
              </a:ext>
            </a:extLst>
          </p:cNvPr>
          <p:cNvGraphicFramePr>
            <a:graphicFrameLocks noChangeAspect="1"/>
          </p:cNvGraphicFramePr>
          <p:nvPr userDrawn="1">
            <p:custDataLst>
              <p:tags r:id="rId2"/>
            </p:custDataLst>
            <p:extLst>
              <p:ext uri="{D42A27DB-BD31-4B8C-83A1-F6EECF244321}">
                <p14:modId xmlns:p14="http://schemas.microsoft.com/office/powerpoint/2010/main" val="2802041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nchor="t">
            <a:normAutofit/>
          </a:bodyPr>
          <a:lstStyle>
            <a:lvl1pPr algn="l">
              <a:buFont typeface="Arial" pitchFamily="34" charset="0"/>
              <a:buNone/>
              <a:defRPr sz="2400" b="0" i="0">
                <a:solidFill>
                  <a:schemeClr val="accent1"/>
                </a:solidFill>
                <a:latin typeface="Arial"/>
                <a:cs typeface="Arial"/>
              </a:defRPr>
            </a:lvl1pPr>
          </a:lstStyle>
          <a:p>
            <a:r>
              <a:rPr lang="en-US" dirty="0"/>
              <a:t>Click to edit Master title style</a:t>
            </a:r>
          </a:p>
        </p:txBody>
      </p:sp>
      <p:sp>
        <p:nvSpPr>
          <p:cNvPr id="7" name="Content Placeholder 2"/>
          <p:cNvSpPr>
            <a:spLocks noGrp="1"/>
          </p:cNvSpPr>
          <p:nvPr>
            <p:ph idx="1"/>
          </p:nvPr>
        </p:nvSpPr>
        <p:spPr>
          <a:xfrm>
            <a:off x="457200" y="2209800"/>
            <a:ext cx="8229600" cy="3053038"/>
          </a:xfrm>
        </p:spPr>
        <p:txBody>
          <a:bodyPr/>
          <a:lstStyle>
            <a:lvl1pPr>
              <a:buClr>
                <a:schemeClr val="accent1"/>
              </a:buClr>
              <a:buFont typeface="Wingdings" pitchFamily="2" charset="2"/>
              <a:buChar char="§"/>
              <a:defRPr sz="2000" b="0" i="0">
                <a:solidFill>
                  <a:srgbClr val="313231"/>
                </a:solidFill>
                <a:latin typeface="Arial"/>
                <a:cs typeface="Arial"/>
              </a:defRPr>
            </a:lvl1pPr>
            <a:lvl2pPr>
              <a:buClr>
                <a:schemeClr val="accent1"/>
              </a:buClr>
              <a:buFont typeface="Wingdings" pitchFamily="2" charset="2"/>
              <a:buChar char="§"/>
              <a:defRPr sz="1800" b="0" i="0">
                <a:solidFill>
                  <a:srgbClr val="313231"/>
                </a:solidFill>
                <a:latin typeface="Arial"/>
                <a:cs typeface="Arial"/>
              </a:defRPr>
            </a:lvl2pPr>
            <a:lvl3pPr>
              <a:buClr>
                <a:schemeClr val="accent1"/>
              </a:buClr>
              <a:buFont typeface="Wingdings" pitchFamily="2" charset="2"/>
              <a:buChar char="§"/>
              <a:defRPr sz="1600" b="0" i="0">
                <a:solidFill>
                  <a:srgbClr val="313231"/>
                </a:solidFill>
                <a:latin typeface="Arial"/>
                <a:cs typeface="Arial"/>
              </a:defRPr>
            </a:lvl3pPr>
            <a:lvl4pPr>
              <a:buClr>
                <a:schemeClr val="accent1"/>
              </a:buClr>
              <a:buFont typeface="Wingdings" pitchFamily="2" charset="2"/>
              <a:buChar char="§"/>
              <a:defRPr sz="1400" b="0" i="0">
                <a:solidFill>
                  <a:srgbClr val="313231"/>
                </a:solidFill>
                <a:latin typeface="Arial"/>
                <a:cs typeface="Arial"/>
              </a:defRPr>
            </a:lvl4pPr>
            <a:lvl5pPr>
              <a:buClr>
                <a:schemeClr val="accent1"/>
              </a:buClr>
              <a:buFont typeface="Wingdings" pitchFamily="2" charset="2"/>
              <a:buChar char="§"/>
              <a:defRPr sz="1200" b="0" i="0">
                <a:solidFill>
                  <a:srgbClr val="31323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457200" y="1524000"/>
            <a:ext cx="8229600" cy="609600"/>
          </a:xfrm>
        </p:spPr>
        <p:txBody>
          <a:bodyPr/>
          <a:lstStyle>
            <a:lvl1pPr>
              <a:buNone/>
              <a:defRPr sz="2200" b="1" baseline="0">
                <a:solidFill>
                  <a:srgbClr val="313231"/>
                </a:solidFill>
              </a:defRPr>
            </a:lvl1pPr>
          </a:lstStyle>
          <a:p>
            <a:pPr lvl="0"/>
            <a:r>
              <a:rPr lang="en-US" dirty="0"/>
              <a:t>Click to edit main sentence</a:t>
            </a:r>
          </a:p>
        </p:txBody>
      </p:sp>
      <p:sp>
        <p:nvSpPr>
          <p:cNvPr id="8" name="Slide Number Placeholder 5"/>
          <p:cNvSpPr>
            <a:spLocks noGrp="1"/>
          </p:cNvSpPr>
          <p:nvPr>
            <p:ph type="sldNum" sz="quarter" idx="4"/>
          </p:nvPr>
        </p:nvSpPr>
        <p:spPr>
          <a:xfrm>
            <a:off x="6663392" y="6008242"/>
            <a:ext cx="2133600" cy="365125"/>
          </a:xfrm>
          <a:prstGeom prst="rect">
            <a:avLst/>
          </a:prstGeom>
        </p:spPr>
        <p:txBody>
          <a:bodyPr vert="horz" lIns="91440" tIns="45720" rIns="91440" bIns="45720" rtlCol="0" anchor="ctr"/>
          <a:lstStyle>
            <a:lvl1pPr algn="r">
              <a:defRPr sz="1200" b="0" i="0">
                <a:solidFill>
                  <a:srgbClr val="636466"/>
                </a:solidFill>
                <a:latin typeface="Museo Sans 300"/>
                <a:cs typeface="Museo Sans 300"/>
              </a:defRPr>
            </a:lvl1p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a:t>
            </a:fld>
            <a:endParaRPr lang="en-US" dirty="0">
              <a:solidFill>
                <a:srgbClr val="E32726"/>
              </a:solidFill>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able forma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8"/>
            <a:ext cx="8229600" cy="1143000"/>
          </a:xfrm>
        </p:spPr>
        <p:txBody>
          <a:bodyPr anchor="t">
            <a:normAutofit/>
          </a:bodyPr>
          <a:lstStyle>
            <a:lvl1pPr algn="l">
              <a:buFont typeface="Arial" pitchFamily="34" charset="0"/>
              <a:buNone/>
              <a:defRPr sz="2400" b="0" i="0">
                <a:solidFill>
                  <a:schemeClr val="accent1"/>
                </a:solidFill>
                <a:latin typeface="Arial"/>
                <a:cs typeface="Arial"/>
              </a:defRPr>
            </a:lvl1pPr>
          </a:lstStyle>
          <a:p>
            <a:r>
              <a:rPr lang="en-US" dirty="0"/>
              <a:t>Click to edit Master title style</a:t>
            </a:r>
          </a:p>
        </p:txBody>
      </p:sp>
      <p:sp>
        <p:nvSpPr>
          <p:cNvPr id="6" name="Slide Number Placeholder 5"/>
          <p:cNvSpPr>
            <a:spLocks noGrp="1"/>
          </p:cNvSpPr>
          <p:nvPr>
            <p:ph type="sldNum" sz="quarter" idx="4"/>
          </p:nvPr>
        </p:nvSpPr>
        <p:spPr>
          <a:xfrm>
            <a:off x="6663392" y="6008242"/>
            <a:ext cx="2133600" cy="365125"/>
          </a:xfrm>
          <a:prstGeom prst="rect">
            <a:avLst/>
          </a:prstGeom>
        </p:spPr>
        <p:txBody>
          <a:bodyPr vert="horz" lIns="91440" tIns="45720" rIns="91440" bIns="45720" rtlCol="0" anchor="ctr"/>
          <a:lstStyle>
            <a:lvl1pPr algn="r">
              <a:defRPr sz="1200" b="0" i="0">
                <a:solidFill>
                  <a:srgbClr val="636466"/>
                </a:solidFill>
                <a:latin typeface="Museo Sans 300"/>
                <a:cs typeface="Museo Sans 300"/>
              </a:defRPr>
            </a:lvl1p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a:t>
            </a:fld>
            <a:endParaRPr lang="en-US" dirty="0">
              <a:solidFill>
                <a:srgbClr val="E32726"/>
              </a:solidFill>
              <a:latin typeface="Arial"/>
              <a:cs typeface="Arial"/>
            </a:endParaRPr>
          </a:p>
        </p:txBody>
      </p:sp>
      <p:sp>
        <p:nvSpPr>
          <p:cNvPr id="8" name="Content Placeholder 2"/>
          <p:cNvSpPr>
            <a:spLocks noGrp="1"/>
          </p:cNvSpPr>
          <p:nvPr>
            <p:ph idx="1"/>
          </p:nvPr>
        </p:nvSpPr>
        <p:spPr>
          <a:xfrm>
            <a:off x="457200" y="2870640"/>
            <a:ext cx="8229600" cy="2352364"/>
          </a:xfrm>
        </p:spPr>
        <p:txBody>
          <a:bodyPr/>
          <a:lstStyle>
            <a:lvl1pPr marL="457200" indent="-457200">
              <a:buClr>
                <a:schemeClr val="accent1"/>
              </a:buClr>
              <a:buFont typeface="Wingdings" charset="2"/>
              <a:buChar char="§"/>
              <a:defRPr sz="2000" b="0" i="0">
                <a:solidFill>
                  <a:srgbClr val="313231"/>
                </a:solidFill>
                <a:latin typeface="Arial"/>
                <a:cs typeface="Arial"/>
              </a:defRPr>
            </a:lvl1pPr>
            <a:lvl2pPr marL="800100" indent="-342900">
              <a:buClr>
                <a:schemeClr val="accent1"/>
              </a:buClr>
              <a:buFont typeface="Wingdings" charset="2"/>
              <a:buChar char="§"/>
              <a:defRPr sz="1800" b="0" i="0">
                <a:solidFill>
                  <a:srgbClr val="313231"/>
                </a:solidFill>
                <a:latin typeface="Arial"/>
                <a:cs typeface="Arial"/>
              </a:defRPr>
            </a:lvl2pPr>
            <a:lvl3pPr marL="1257300" indent="-342900">
              <a:buClr>
                <a:schemeClr val="accent1"/>
              </a:buClr>
              <a:buFont typeface="Wingdings" charset="2"/>
              <a:buChar char="§"/>
              <a:defRPr sz="1600" b="0" i="0">
                <a:solidFill>
                  <a:srgbClr val="313231"/>
                </a:solidFill>
                <a:latin typeface="Arial"/>
                <a:cs typeface="Arial"/>
              </a:defRPr>
            </a:lvl3pPr>
            <a:lvl4pPr marL="1714500" indent="-342900">
              <a:buClr>
                <a:schemeClr val="accent1"/>
              </a:buClr>
              <a:buFont typeface="Wingdings" charset="2"/>
              <a:buChar char="§"/>
              <a:defRPr sz="1400" b="0" i="0">
                <a:solidFill>
                  <a:srgbClr val="313231"/>
                </a:solidFill>
                <a:latin typeface="Arial"/>
                <a:cs typeface="Arial"/>
              </a:defRPr>
            </a:lvl4pPr>
            <a:lvl5pPr>
              <a:buClr>
                <a:schemeClr val="accent1"/>
              </a:buClr>
              <a:buFont typeface="Wingdings" charset="2"/>
              <a:buChar char="§"/>
              <a:defRPr sz="1200" b="0" i="0">
                <a:solidFill>
                  <a:srgbClr val="31323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hasCustomPrompt="1"/>
          </p:nvPr>
        </p:nvSpPr>
        <p:spPr>
          <a:xfrm>
            <a:off x="457200" y="1539705"/>
            <a:ext cx="8229600" cy="1174353"/>
          </a:xfrm>
          <a:solidFill>
            <a:schemeClr val="tx2">
              <a:lumMod val="40000"/>
              <a:lumOff val="60000"/>
              <a:alpha val="50000"/>
            </a:schemeClr>
          </a:solidFill>
          <a:ln>
            <a:noFill/>
          </a:ln>
        </p:spPr>
        <p:txBody>
          <a:bodyPr anchor="ctr"/>
          <a:lstStyle>
            <a:lvl1pPr marL="457200" indent="-457200">
              <a:buClr>
                <a:srgbClr val="00A6B6"/>
              </a:buClr>
              <a:buFontTx/>
              <a:buNone/>
              <a:defRPr sz="2000" b="0" i="0" baseline="0">
                <a:solidFill>
                  <a:schemeClr val="accent2"/>
                </a:solidFill>
                <a:latin typeface="Arial"/>
                <a:cs typeface="Arial"/>
              </a:defRPr>
            </a:lvl1pPr>
            <a:lvl2pPr marL="800100" indent="-342900">
              <a:buClr>
                <a:srgbClr val="00A6B6"/>
              </a:buClr>
              <a:buFontTx/>
              <a:buNone/>
              <a:defRPr sz="1800" b="0" i="0">
                <a:solidFill>
                  <a:srgbClr val="313231"/>
                </a:solidFill>
                <a:latin typeface="Museo Slab 300"/>
                <a:cs typeface="Museo Slab 300"/>
              </a:defRPr>
            </a:lvl2pPr>
            <a:lvl3pPr marL="1257300" indent="-342900">
              <a:buClr>
                <a:srgbClr val="00A6B6"/>
              </a:buClr>
              <a:buFontTx/>
              <a:buNone/>
              <a:defRPr sz="1600" b="0" i="0">
                <a:solidFill>
                  <a:srgbClr val="313231"/>
                </a:solidFill>
                <a:latin typeface="Museo Slab 300"/>
                <a:cs typeface="Museo Slab 300"/>
              </a:defRPr>
            </a:lvl3pPr>
            <a:lvl4pPr marL="1714500" indent="-342900">
              <a:buClr>
                <a:srgbClr val="00A6B6"/>
              </a:buClr>
              <a:buFontTx/>
              <a:buNone/>
              <a:defRPr sz="1400" b="0" i="0">
                <a:solidFill>
                  <a:srgbClr val="313231"/>
                </a:solidFill>
                <a:latin typeface="Museo Slab 300"/>
                <a:cs typeface="Museo Slab 300"/>
              </a:defRPr>
            </a:lvl4pPr>
            <a:lvl5pPr>
              <a:buClr>
                <a:srgbClr val="00A6B6"/>
              </a:buClr>
              <a:buFontTx/>
              <a:buNone/>
              <a:defRPr sz="1200" b="0" i="0">
                <a:solidFill>
                  <a:srgbClr val="313231"/>
                </a:solidFill>
                <a:latin typeface="Museo Slab 300"/>
                <a:cs typeface="Museo Slab 300"/>
              </a:defRPr>
            </a:lvl5pPr>
          </a:lstStyle>
          <a:p>
            <a:pPr lvl="0"/>
            <a:r>
              <a:rPr lang="en-US" dirty="0"/>
              <a:t>“Pull Quote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able format">
    <p:bg>
      <p:bgPr>
        <a:solidFill>
          <a:schemeClr val="accent2"/>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914400" y="3269040"/>
            <a:ext cx="8229600" cy="1143000"/>
          </a:xfrm>
        </p:spPr>
        <p:txBody>
          <a:bodyPr anchor="b" anchorCtr="0">
            <a:normAutofit/>
          </a:bodyPr>
          <a:lstStyle>
            <a:lvl1pPr algn="l">
              <a:buFont typeface="Arial" pitchFamily="34" charset="0"/>
              <a:buNone/>
              <a:defRPr sz="3200" b="0" i="0" baseline="0">
                <a:solidFill>
                  <a:schemeClr val="bg1"/>
                </a:solidFill>
                <a:latin typeface="Arial"/>
                <a:cs typeface="Arial"/>
              </a:defRPr>
            </a:lvl1pPr>
          </a:lstStyle>
          <a:p>
            <a:r>
              <a:rPr lang="en-US" dirty="0"/>
              <a:t>Section Title Style</a:t>
            </a:r>
          </a:p>
        </p:txBody>
      </p:sp>
      <p:sp>
        <p:nvSpPr>
          <p:cNvPr id="6" name="Slide Number Placeholder 5"/>
          <p:cNvSpPr>
            <a:spLocks noGrp="1"/>
          </p:cNvSpPr>
          <p:nvPr>
            <p:ph type="sldNum" sz="quarter" idx="4"/>
          </p:nvPr>
        </p:nvSpPr>
        <p:spPr>
          <a:xfrm>
            <a:off x="228106" y="6354598"/>
            <a:ext cx="2133600" cy="365125"/>
          </a:xfrm>
          <a:prstGeom prst="rect">
            <a:avLst/>
          </a:prstGeom>
        </p:spPr>
        <p:txBody>
          <a:bodyPr vert="horz" lIns="91440" tIns="45720" rIns="91440" bIns="45720" rtlCol="0" anchor="ctr"/>
          <a:lstStyle>
            <a:lvl1pPr algn="r">
              <a:defRPr sz="1200" b="0" i="0">
                <a:solidFill>
                  <a:schemeClr val="bg1"/>
                </a:solidFill>
                <a:latin typeface="Museo Sans 300"/>
                <a:cs typeface="Museo Sans 300"/>
              </a:defRPr>
            </a:lvl1pPr>
          </a:lstStyle>
          <a:p>
            <a:pPr algn="l"/>
            <a:fld id="{2459FD92-E8AB-4F86-BA9A-090210CAFD7B}" type="slidenum">
              <a:rPr lang="en-US" smtClean="0">
                <a:latin typeface="Arial"/>
                <a:cs typeface="Arial"/>
              </a:rPr>
              <a:pPr algn="l"/>
              <a:t>‹#›</a:t>
            </a:fld>
            <a:r>
              <a:rPr lang="en-US" dirty="0">
                <a:latin typeface="Arial"/>
                <a:cs typeface="Arial"/>
              </a:rPr>
              <a:t> | </a:t>
            </a:r>
            <a:r>
              <a:rPr lang="en-US" dirty="0" err="1">
                <a:latin typeface="Arial"/>
                <a:cs typeface="Arial"/>
              </a:rPr>
              <a:t>www.lnct.global</a:t>
            </a:r>
            <a:endParaRPr lang="en-US"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FA83FBE-BDBE-4E27-B50F-44D4FCD414D6}"/>
              </a:ext>
            </a:extLst>
          </p:cNvPr>
          <p:cNvGraphicFramePr>
            <a:graphicFrameLocks noChangeAspect="1"/>
          </p:cNvGraphicFramePr>
          <p:nvPr userDrawn="1">
            <p:custDataLst>
              <p:tags r:id="rId7"/>
            </p:custDataLst>
            <p:extLst>
              <p:ext uri="{D42A27DB-BD31-4B8C-83A1-F6EECF244321}">
                <p14:modId xmlns:p14="http://schemas.microsoft.com/office/powerpoint/2010/main" val="14948525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7" name="think-cell Slide" r:id="rId8" imgW="530" imgH="531" progId="TCLayout.ActiveDocument.1">
                  <p:embed/>
                </p:oleObj>
              </mc:Choice>
              <mc:Fallback>
                <p:oleObj name="think-cell Slide" r:id="rId8" imgW="530" imgH="531"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srgbClr val="6E655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6E6553">
                  <a:tint val="75000"/>
                </a:srgbClr>
              </a:solidFill>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6" r:id="rId3"/>
    <p:sldLayoutId id="2147483677" r:id="rId4"/>
  </p:sldLayoutIdLst>
  <p:hf hdr="0" ftr="0" dt="0"/>
  <p:txStyles>
    <p:titleStyle>
      <a:lvl1pPr algn="ctr" defTabSz="914400" rtl="0" eaLnBrk="1" latinLnBrk="0" hangingPunct="1">
        <a:spcBef>
          <a:spcPct val="0"/>
        </a:spcBef>
        <a:buNone/>
        <a:defRPr sz="4400" b="0" i="0" kern="1200">
          <a:solidFill>
            <a:schemeClr val="accent1"/>
          </a:solidFill>
          <a:latin typeface="Arial"/>
          <a:ea typeface="+mj-ea"/>
          <a:cs typeface="Arial"/>
        </a:defRPr>
      </a:lvl1pPr>
    </p:titleStyle>
    <p:bodyStyle>
      <a:lvl1pPr marL="342900" indent="-342900" algn="l" defTabSz="914400" rtl="0" eaLnBrk="1" latinLnBrk="0" hangingPunct="1">
        <a:spcBef>
          <a:spcPct val="20000"/>
        </a:spcBef>
        <a:buClr>
          <a:schemeClr val="accent1"/>
        </a:buClr>
        <a:buFont typeface="Wingdings" charset="2"/>
        <a:buChar char="§"/>
        <a:defRPr sz="3200" b="0" i="0" kern="1200">
          <a:solidFill>
            <a:schemeClr val="accent3"/>
          </a:solidFill>
          <a:latin typeface="Arial"/>
          <a:ea typeface="+mn-ea"/>
          <a:cs typeface="Arial"/>
        </a:defRPr>
      </a:lvl1pPr>
      <a:lvl2pPr marL="742950" indent="-285750" algn="l" defTabSz="914400" rtl="0" eaLnBrk="1" latinLnBrk="0" hangingPunct="1">
        <a:spcBef>
          <a:spcPct val="20000"/>
        </a:spcBef>
        <a:buClr>
          <a:schemeClr val="accent1"/>
        </a:buClr>
        <a:buFont typeface="Wingdings" charset="2"/>
        <a:buChar char="§"/>
        <a:defRPr sz="2800" b="0" i="0" kern="1200">
          <a:solidFill>
            <a:schemeClr val="accent3"/>
          </a:solidFill>
          <a:latin typeface="Arial"/>
          <a:ea typeface="+mn-ea"/>
          <a:cs typeface="Arial"/>
        </a:defRPr>
      </a:lvl2pPr>
      <a:lvl3pPr marL="1143000" indent="-228600" algn="l" defTabSz="914400" rtl="0" eaLnBrk="1" latinLnBrk="0" hangingPunct="1">
        <a:spcBef>
          <a:spcPct val="20000"/>
        </a:spcBef>
        <a:buClr>
          <a:schemeClr val="accent1"/>
        </a:buClr>
        <a:buFont typeface="Wingdings" charset="2"/>
        <a:buChar char="§"/>
        <a:defRPr lang="en-US" sz="4400" b="0" i="0" kern="1200" dirty="0">
          <a:solidFill>
            <a:schemeClr val="accent3"/>
          </a:solidFill>
          <a:latin typeface="Arial"/>
          <a:ea typeface="+mj-ea"/>
          <a:cs typeface="Arial"/>
        </a:defRPr>
      </a:lvl3pPr>
      <a:lvl4pPr marL="16002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4pPr>
      <a:lvl5pPr marL="20574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who.int/mediacentre/factsheets/fs286/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apps.who.int/nha/database/Select/Indicators/e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ho.int/immunization/newsroom/global_immunization_data_july_2014.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mmunizationfinancing.org/en/immunization-fundamentals/universal-health-coverage-and-immunization-financ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86/605033"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c.gov/vaccines/vac-gen/why.htm" TargetMode="External"/><Relationship Id="rId7" Type="http://schemas.openxmlformats.org/officeDocument/2006/relationships/hyperlink" Target="https://www.ncbi.nlm.nih.gov/pubmed/26055296"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www.ncbi.nlm.nih.gov/pubmed/12867830" TargetMode="External"/><Relationship Id="rId5" Type="http://schemas.openxmlformats.org/officeDocument/2006/relationships/hyperlink" Target="https://www.ncbi.nlm.nih.gov/pubmed/8483621" TargetMode="External"/><Relationship Id="rId4" Type="http://schemas.openxmlformats.org/officeDocument/2006/relationships/hyperlink" Target="https://wwwnc.cdc.gov/eid/article/4/4/98-0404_article"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polioeradication.org/polio-today/polio-no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who.int/csr/disease/smallpox/en/" TargetMode="External"/><Relationship Id="rId4" Type="http://schemas.openxmlformats.org/officeDocument/2006/relationships/hyperlink" Target="http://www.who.int/campaigns/immunization-week/2017/infographic/e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who.int/csr/disease/smallpox/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2339" y="2531011"/>
            <a:ext cx="7924800" cy="1600200"/>
          </a:xfrm>
        </p:spPr>
        <p:txBody>
          <a:bodyPr>
            <a:normAutofit fontScale="90000"/>
          </a:bodyPr>
          <a:lstStyle/>
          <a:p>
            <a:r>
              <a:rPr lang="en-US" dirty="0"/>
              <a:t>Telling the Story- Why Investing In Immunization Is A Priority For Our Country</a:t>
            </a:r>
          </a:p>
        </p:txBody>
      </p:sp>
      <p:sp>
        <p:nvSpPr>
          <p:cNvPr id="3" name="Subtitle 2"/>
          <p:cNvSpPr>
            <a:spLocks noGrp="1"/>
          </p:cNvSpPr>
          <p:nvPr>
            <p:ph type="subTitle" idx="1"/>
          </p:nvPr>
        </p:nvSpPr>
        <p:spPr>
          <a:xfrm>
            <a:off x="942339" y="4236539"/>
            <a:ext cx="6810571" cy="737121"/>
          </a:xfrm>
        </p:spPr>
        <p:txBody>
          <a:bodyPr>
            <a:normAutofit fontScale="85000" lnSpcReduction="20000"/>
          </a:bodyPr>
          <a:lstStyle/>
          <a:p>
            <a:r>
              <a:rPr lang="en-US" dirty="0"/>
              <a:t>Part 1:  Examples of key messages and supporting data for different investment needs</a:t>
            </a:r>
          </a:p>
        </p:txBody>
      </p:sp>
      <p:sp>
        <p:nvSpPr>
          <p:cNvPr id="4" name="Text Placeholder 3"/>
          <p:cNvSpPr>
            <a:spLocks noGrp="1"/>
          </p:cNvSpPr>
          <p:nvPr>
            <p:ph type="body" sz="quarter" idx="12"/>
          </p:nvPr>
        </p:nvSpPr>
        <p:spPr>
          <a:xfrm>
            <a:off x="942339" y="5447665"/>
            <a:ext cx="7467390" cy="737121"/>
          </a:xfrm>
        </p:spPr>
        <p:txBody>
          <a:bodyPr>
            <a:normAutofit/>
          </a:bodyPr>
          <a:lstStyle/>
          <a:p>
            <a:r>
              <a:rPr lang="en-US" dirty="0"/>
              <a:t>Note:  this presentation draws heavily on materials from the WHO Euro Immunization Advocacy Library as well as other work.  Copies of materials from the Immunization Advocacy Library are available at this meeting.</a:t>
            </a:r>
          </a:p>
        </p:txBody>
      </p:sp>
      <p:sp>
        <p:nvSpPr>
          <p:cNvPr id="5" name="Content Placeholder 4"/>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3147047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99C4-0FE2-4DF6-AAD6-7576869EB3A2}"/>
              </a:ext>
            </a:extLst>
          </p:cNvPr>
          <p:cNvSpPr>
            <a:spLocks noGrp="1"/>
          </p:cNvSpPr>
          <p:nvPr>
            <p:ph type="title"/>
          </p:nvPr>
        </p:nvSpPr>
        <p:spPr/>
        <p:txBody>
          <a:bodyPr>
            <a:normAutofit/>
          </a:bodyPr>
          <a:lstStyle/>
          <a:p>
            <a:r>
              <a:rPr lang="en-US" dirty="0"/>
              <a:t>Example- Measles Vaccine Has Led To A 99% Reduction In Measles Cases Compared With The Pre-vaccine Era</a:t>
            </a:r>
          </a:p>
        </p:txBody>
      </p:sp>
      <p:pic>
        <p:nvPicPr>
          <p:cNvPr id="7" name="Content Placeholder 6" descr="A person looking at the camera&#10;&#10;Description generated with high confidence">
            <a:extLst>
              <a:ext uri="{FF2B5EF4-FFF2-40B4-BE49-F238E27FC236}">
                <a16:creationId xmlns:a16="http://schemas.microsoft.com/office/drawing/2014/main" id="{EA684984-0877-4D8D-B7BA-BA6AFC86F21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96443" y="1289898"/>
            <a:ext cx="2935822" cy="4502795"/>
          </a:xfrm>
        </p:spPr>
      </p:pic>
      <p:sp>
        <p:nvSpPr>
          <p:cNvPr id="8" name="TextBox 7">
            <a:extLst>
              <a:ext uri="{FF2B5EF4-FFF2-40B4-BE49-F238E27FC236}">
                <a16:creationId xmlns:a16="http://schemas.microsoft.com/office/drawing/2014/main" id="{E51A31E7-E019-4CB6-B7EB-CDA962A51D7B}"/>
              </a:ext>
            </a:extLst>
          </p:cNvPr>
          <p:cNvSpPr txBox="1"/>
          <p:nvPr/>
        </p:nvSpPr>
        <p:spPr>
          <a:xfrm>
            <a:off x="2354094" y="6034813"/>
            <a:ext cx="4676097" cy="846386"/>
          </a:xfrm>
          <a:prstGeom prst="rect">
            <a:avLst/>
          </a:prstGeom>
          <a:noFill/>
        </p:spPr>
        <p:txBody>
          <a:bodyPr wrap="square" rtlCol="0">
            <a:spAutoFit/>
          </a:bodyPr>
          <a:lstStyle/>
          <a:p>
            <a:pPr>
              <a:spcAft>
                <a:spcPts val="600"/>
              </a:spcAft>
            </a:pPr>
            <a:r>
              <a:rPr lang="en-US" sz="1100" dirty="0"/>
              <a:t>Photo: Child with measles rash</a:t>
            </a:r>
          </a:p>
          <a:p>
            <a:r>
              <a:rPr lang="en-US" sz="1100" dirty="0"/>
              <a:t>Photo Credit: CDC/NIP/Barbara Rice, public domain, via Wikimedia Commons: </a:t>
            </a:r>
            <a:r>
              <a:rPr lang="en-US" sz="1100" dirty="0">
                <a:hlinkClick r:id="rId4"/>
              </a:rPr>
              <a:t>http://www.who.int/mediacentre/factsheets/fs286/en/</a:t>
            </a:r>
            <a:endParaRPr lang="en-US" sz="1100" dirty="0"/>
          </a:p>
          <a:p>
            <a:endParaRPr lang="en-US" sz="1100" dirty="0"/>
          </a:p>
        </p:txBody>
      </p:sp>
      <p:sp>
        <p:nvSpPr>
          <p:cNvPr id="9" name="TextBox 8">
            <a:extLst>
              <a:ext uri="{FF2B5EF4-FFF2-40B4-BE49-F238E27FC236}">
                <a16:creationId xmlns:a16="http://schemas.microsoft.com/office/drawing/2014/main" id="{97473D94-B7AC-45A2-9CEF-B3DED57AD162}"/>
              </a:ext>
            </a:extLst>
          </p:cNvPr>
          <p:cNvSpPr txBox="1"/>
          <p:nvPr/>
        </p:nvSpPr>
        <p:spPr>
          <a:xfrm>
            <a:off x="457200" y="1417638"/>
            <a:ext cx="4620639" cy="4247317"/>
          </a:xfrm>
          <a:prstGeom prst="rect">
            <a:avLst/>
          </a:prstGeom>
          <a:noFill/>
        </p:spPr>
        <p:txBody>
          <a:bodyPr wrap="square" rtlCol="0">
            <a:spAutoFit/>
          </a:bodyPr>
          <a:lstStyle/>
          <a:p>
            <a:r>
              <a:rPr lang="en-US" dirty="0"/>
              <a:t>Measles is a highly contagious and serious disease.</a:t>
            </a:r>
          </a:p>
          <a:p>
            <a:r>
              <a:rPr lang="en-US" dirty="0"/>
              <a:t> </a:t>
            </a:r>
          </a:p>
          <a:p>
            <a:r>
              <a:rPr lang="en-US" dirty="0"/>
              <a:t>Before the introduction of the measles vaccine in 1963 and widespread vaccination, measles caused approximately 2.6m deaths a year.</a:t>
            </a:r>
          </a:p>
          <a:p>
            <a:r>
              <a:rPr lang="en-US" dirty="0"/>
              <a:t> </a:t>
            </a:r>
          </a:p>
          <a:p>
            <a:r>
              <a:rPr lang="en-US" dirty="0"/>
              <a:t>The measles vaccine is safe, effective, and inexpensive.</a:t>
            </a:r>
          </a:p>
          <a:p>
            <a:r>
              <a:rPr lang="en-US" dirty="0"/>
              <a:t> </a:t>
            </a:r>
          </a:p>
          <a:p>
            <a:r>
              <a:rPr lang="en-US" dirty="0"/>
              <a:t>Despite the vaccine, low coverage in some countries means that measles is still one of the leading causes of death in young children globally.</a:t>
            </a:r>
          </a:p>
        </p:txBody>
      </p:sp>
    </p:spTree>
    <p:extLst>
      <p:ext uri="{BB962C8B-B14F-4D97-AF65-F5344CB8AC3E}">
        <p14:creationId xmlns:p14="http://schemas.microsoft.com/office/powerpoint/2010/main" val="373390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4049-C052-4F43-8B15-EDF8EC5F1A52}"/>
              </a:ext>
            </a:extLst>
          </p:cNvPr>
          <p:cNvSpPr>
            <a:spLocks noGrp="1"/>
          </p:cNvSpPr>
          <p:nvPr>
            <p:ph type="title"/>
          </p:nvPr>
        </p:nvSpPr>
        <p:spPr/>
        <p:txBody>
          <a:bodyPr/>
          <a:lstStyle/>
          <a:p>
            <a:r>
              <a:rPr lang="en-US" dirty="0"/>
              <a:t>Example-</a:t>
            </a:r>
            <a:r>
              <a:rPr lang="en-US" dirty="0">
                <a:solidFill>
                  <a:srgbClr val="FF0000"/>
                </a:solidFill>
              </a:rPr>
              <a:t> </a:t>
            </a:r>
            <a:r>
              <a:rPr lang="en-US" dirty="0"/>
              <a:t>Polio Cases Have Fallen By 99% Since 1988 </a:t>
            </a:r>
          </a:p>
        </p:txBody>
      </p:sp>
      <p:pic>
        <p:nvPicPr>
          <p:cNvPr id="7" name="Content Placeholder 6" descr="Handicapped children who survived polio, Freetown, Sierra Leone">
            <a:extLst>
              <a:ext uri="{FF2B5EF4-FFF2-40B4-BE49-F238E27FC236}">
                <a16:creationId xmlns:a16="http://schemas.microsoft.com/office/drawing/2014/main" id="{3D5C11CE-33B7-4D4B-A35F-EBAE8AE1BEB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686"/>
          <a:stretch/>
        </p:blipFill>
        <p:spPr>
          <a:xfrm>
            <a:off x="457200" y="2484662"/>
            <a:ext cx="3431980" cy="2713659"/>
          </a:xfrm>
        </p:spPr>
      </p:pic>
      <p:sp>
        <p:nvSpPr>
          <p:cNvPr id="8" name="TextBox 7">
            <a:extLst>
              <a:ext uri="{FF2B5EF4-FFF2-40B4-BE49-F238E27FC236}">
                <a16:creationId xmlns:a16="http://schemas.microsoft.com/office/drawing/2014/main" id="{D8F6EC0A-1782-407D-B14B-31B4F0A34C58}"/>
              </a:ext>
            </a:extLst>
          </p:cNvPr>
          <p:cNvSpPr txBox="1"/>
          <p:nvPr/>
        </p:nvSpPr>
        <p:spPr>
          <a:xfrm>
            <a:off x="1921212" y="5996226"/>
            <a:ext cx="7068409" cy="707886"/>
          </a:xfrm>
          <a:prstGeom prst="rect">
            <a:avLst/>
          </a:prstGeom>
          <a:noFill/>
        </p:spPr>
        <p:txBody>
          <a:bodyPr wrap="square" rtlCol="0">
            <a:spAutoFit/>
          </a:bodyPr>
          <a:lstStyle/>
          <a:p>
            <a:pPr>
              <a:spcAft>
                <a:spcPts val="600"/>
              </a:spcAft>
            </a:pPr>
            <a:r>
              <a:rPr lang="en-US" sz="1000" dirty="0"/>
              <a:t>Photo 1: Polio survivors in Freetown, Sierra Leone. Credit: WHO, via Immunization Action Coalition</a:t>
            </a:r>
          </a:p>
          <a:p>
            <a:pPr>
              <a:spcAft>
                <a:spcPts val="600"/>
              </a:spcAft>
            </a:pPr>
            <a:r>
              <a:rPr lang="en-US" sz="1000" dirty="0"/>
              <a:t>Photo 2: Child with deformed leg due to polio. Credit: WHO, via Immunization Act </a:t>
            </a:r>
          </a:p>
          <a:p>
            <a:pPr>
              <a:spcAft>
                <a:spcPts val="600"/>
              </a:spcAft>
            </a:pPr>
            <a:r>
              <a:rPr lang="en-US" sz="1000" dirty="0"/>
              <a:t>Photo 3: Boy with paralysis from polio infection. Credit: WHO Regional Office for Europe, via Immunization Action Coalition</a:t>
            </a:r>
          </a:p>
        </p:txBody>
      </p:sp>
      <p:pic>
        <p:nvPicPr>
          <p:cNvPr id="10" name="Picture 9" descr="Child with deformed leg due to polio">
            <a:extLst>
              <a:ext uri="{FF2B5EF4-FFF2-40B4-BE49-F238E27FC236}">
                <a16:creationId xmlns:a16="http://schemas.microsoft.com/office/drawing/2014/main" id="{1FAA9738-D7EF-4EB8-9AA3-091D9E6CB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861" y="2484417"/>
            <a:ext cx="2148529" cy="3222794"/>
          </a:xfrm>
          <a:prstGeom prst="rect">
            <a:avLst/>
          </a:prstGeom>
        </p:spPr>
      </p:pic>
      <p:pic>
        <p:nvPicPr>
          <p:cNvPr id="13" name="Picture 12" descr="A person standing on a sidewalk&#10;&#10;Description generated with very high confidence">
            <a:extLst>
              <a:ext uri="{FF2B5EF4-FFF2-40B4-BE49-F238E27FC236}">
                <a16:creationId xmlns:a16="http://schemas.microsoft.com/office/drawing/2014/main" id="{B97CDCAB-E295-4DA4-8FA0-E9E90355FD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3071" y="2484417"/>
            <a:ext cx="1996997" cy="3218019"/>
          </a:xfrm>
          <a:prstGeom prst="rect">
            <a:avLst/>
          </a:prstGeom>
        </p:spPr>
      </p:pic>
      <p:sp>
        <p:nvSpPr>
          <p:cNvPr id="15" name="TextBox 14">
            <a:extLst>
              <a:ext uri="{FF2B5EF4-FFF2-40B4-BE49-F238E27FC236}">
                <a16:creationId xmlns:a16="http://schemas.microsoft.com/office/drawing/2014/main" id="{14FA784D-D1EC-4AA6-91EC-130E86EAF056}"/>
              </a:ext>
            </a:extLst>
          </p:cNvPr>
          <p:cNvSpPr txBox="1"/>
          <p:nvPr/>
        </p:nvSpPr>
        <p:spPr>
          <a:xfrm>
            <a:off x="457200" y="1015214"/>
            <a:ext cx="8112868" cy="1200329"/>
          </a:xfrm>
          <a:prstGeom prst="rect">
            <a:avLst/>
          </a:prstGeom>
          <a:noFill/>
        </p:spPr>
        <p:txBody>
          <a:bodyPr wrap="square" rtlCol="0">
            <a:spAutoFit/>
          </a:bodyPr>
          <a:lstStyle/>
          <a:p>
            <a:r>
              <a:rPr lang="en-US" dirty="0"/>
              <a:t>Polio is a highly infectious disease caused by a virus. It mainly affects children under 5. One in 200 infectious cases leads to irreversible paralysis. There is no cure, only prevention. Partners and countries are working to eradicate polio. </a:t>
            </a:r>
          </a:p>
        </p:txBody>
      </p:sp>
    </p:spTree>
    <p:extLst>
      <p:ext uri="{BB962C8B-B14F-4D97-AF65-F5344CB8AC3E}">
        <p14:creationId xmlns:p14="http://schemas.microsoft.com/office/powerpoint/2010/main" val="132883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199" y="274638"/>
            <a:ext cx="7852867" cy="1143000"/>
          </a:xfrm>
        </p:spPr>
        <p:txBody>
          <a:bodyPr>
            <a:normAutofit fontScale="90000"/>
          </a:bodyPr>
          <a:lstStyle/>
          <a:p>
            <a:r>
              <a:rPr lang="en-US" dirty="0"/>
              <a:t>Using Data To Support Prioritization Of Health Within The Government Budget And Prioritization Of PHC Within Health</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extLst>
              <p:ext uri="{D42A27DB-BD31-4B8C-83A1-F6EECF244321}">
                <p14:modId xmlns:p14="http://schemas.microsoft.com/office/powerpoint/2010/main" val="4072252787"/>
              </p:ext>
            </p:extLst>
          </p:nvPr>
        </p:nvGraphicFramePr>
        <p:xfrm>
          <a:off x="457200" y="1417638"/>
          <a:ext cx="8229600" cy="3724460"/>
        </p:xfrm>
        <a:graphic>
          <a:graphicData uri="http://schemas.openxmlformats.org/drawingml/2006/table">
            <a:tbl>
              <a:tblPr firstRow="1" bandRow="1">
                <a:tableStyleId>{5C22544A-7EE6-4342-B048-85BDC9FD1C3A}</a:tableStyleId>
              </a:tblPr>
              <a:tblGrid>
                <a:gridCol w="3583858">
                  <a:extLst>
                    <a:ext uri="{9D8B030D-6E8A-4147-A177-3AD203B41FA5}">
                      <a16:colId xmlns:a16="http://schemas.microsoft.com/office/drawing/2014/main" val="390586330"/>
                    </a:ext>
                  </a:extLst>
                </a:gridCol>
                <a:gridCol w="4645742">
                  <a:extLst>
                    <a:ext uri="{9D8B030D-6E8A-4147-A177-3AD203B41FA5}">
                      <a16:colId xmlns:a16="http://schemas.microsoft.com/office/drawing/2014/main" val="1200782510"/>
                    </a:ext>
                  </a:extLst>
                </a:gridCol>
              </a:tblGrid>
              <a:tr h="358878">
                <a:tc>
                  <a:txBody>
                    <a:bodyPr/>
                    <a:lstStyle/>
                    <a:p>
                      <a:r>
                        <a:rPr lang="en-US" dirty="0"/>
                        <a:t>Country Data Requirements</a:t>
                      </a:r>
                    </a:p>
                  </a:txBody>
                  <a:tcPr/>
                </a:tc>
                <a:tc>
                  <a:txBody>
                    <a:bodyPr/>
                    <a:lstStyle/>
                    <a:p>
                      <a:r>
                        <a:rPr lang="en-US" dirty="0"/>
                        <a:t>Example Analysis</a:t>
                      </a:r>
                    </a:p>
                  </a:txBody>
                  <a:tcPr/>
                </a:tc>
                <a:extLst>
                  <a:ext uri="{0D108BD9-81ED-4DB2-BD59-A6C34878D82A}">
                    <a16:rowId xmlns:a16="http://schemas.microsoft.com/office/drawing/2014/main" val="1738736081"/>
                  </a:ext>
                </a:extLst>
              </a:tr>
              <a:tr h="828860">
                <a:tc>
                  <a:txBody>
                    <a:bodyPr/>
                    <a:lstStyle/>
                    <a:p>
                      <a:r>
                        <a:rPr lang="en-US" sz="1400" b="0" kern="1200" dirty="0">
                          <a:solidFill>
                            <a:schemeClr val="dk1"/>
                          </a:solidFill>
                          <a:latin typeface="+mn-lt"/>
                          <a:ea typeface="+mn-ea"/>
                          <a:cs typeface="+mn-cs"/>
                        </a:rPr>
                        <a:t>Share of total government expenditures to MOH from </a:t>
                      </a:r>
                      <a:r>
                        <a:rPr lang="en-US" sz="1400" b="0" dirty="0"/>
                        <a:t>this year’s budget and previous years</a:t>
                      </a:r>
                    </a:p>
                  </a:txBody>
                  <a:tcPr/>
                </a:tc>
                <a:tc>
                  <a:txBody>
                    <a:bodyPr/>
                    <a:lstStyle/>
                    <a:p>
                      <a:r>
                        <a:rPr lang="en-US" sz="1400" dirty="0"/>
                        <a:t>Over time, is the figure growing, stable, declining?   Does it approach the Abuja target of 15% of government spending to health? </a:t>
                      </a:r>
                    </a:p>
                  </a:txBody>
                  <a:tcPr/>
                </a:tc>
                <a:extLst>
                  <a:ext uri="{0D108BD9-81ED-4DB2-BD59-A6C34878D82A}">
                    <a16:rowId xmlns:a16="http://schemas.microsoft.com/office/drawing/2014/main" val="2764701639"/>
                  </a:ext>
                </a:extLst>
              </a:tr>
              <a:tr h="472440">
                <a:tc>
                  <a:txBody>
                    <a:bodyPr/>
                    <a:lstStyle/>
                    <a:p>
                      <a:r>
                        <a:rPr lang="en-US" sz="1400" b="0" dirty="0"/>
                        <a:t>Share of total MOH budget for PHC (how to measure this will depend on how your budget is organized)</a:t>
                      </a:r>
                    </a:p>
                  </a:txBody>
                  <a:tcPr/>
                </a:tc>
                <a:tc>
                  <a:txBody>
                    <a:bodyPr/>
                    <a:lstStyle/>
                    <a:p>
                      <a:r>
                        <a:rPr lang="en-US" sz="1400" dirty="0"/>
                        <a:t>Is this figure growing, stable, declining over time?</a:t>
                      </a:r>
                    </a:p>
                  </a:txBody>
                  <a:tcPr/>
                </a:tc>
                <a:extLst>
                  <a:ext uri="{0D108BD9-81ED-4DB2-BD59-A6C34878D82A}">
                    <a16:rowId xmlns:a16="http://schemas.microsoft.com/office/drawing/2014/main" val="2222840242"/>
                  </a:ext>
                </a:extLst>
              </a:tr>
              <a:tr h="472440">
                <a:tc>
                  <a:txBody>
                    <a:bodyPr/>
                    <a:lstStyle/>
                    <a:p>
                      <a:r>
                        <a:rPr lang="en-US" sz="1400" b="0" dirty="0"/>
                        <a:t>WHO database on health expenditure. </a:t>
                      </a:r>
                      <a:r>
                        <a:rPr lang="en-US" sz="1400" b="0" dirty="0">
                          <a:hlinkClick r:id="rId3"/>
                        </a:rPr>
                        <a:t>http://apps.who.int/nha/database/Select/Indicators/en</a:t>
                      </a:r>
                      <a:endParaRPr lang="en-US" sz="1400" b="0" dirty="0"/>
                    </a:p>
                    <a:p>
                      <a:endParaRPr lang="en-US" sz="1400" b="0" dirty="0"/>
                    </a:p>
                    <a:p>
                      <a:r>
                        <a:rPr lang="en-US" sz="1400" b="0" dirty="0"/>
                        <a:t>Download “General Government Health Expenditure (GGHE) as % of General Government Expenditures (GGE) for countries you wish to examine</a:t>
                      </a:r>
                    </a:p>
                  </a:txBody>
                  <a:tcPr/>
                </a:tc>
                <a:tc>
                  <a:txBody>
                    <a:bodyPr/>
                    <a:lstStyle/>
                    <a:p>
                      <a:r>
                        <a:rPr lang="en-US" sz="1400" dirty="0"/>
                        <a:t>How does our share of government spending on health compare to peer countries? </a:t>
                      </a:r>
                    </a:p>
                  </a:txBody>
                  <a:tcPr/>
                </a:tc>
                <a:extLst>
                  <a:ext uri="{0D108BD9-81ED-4DB2-BD59-A6C34878D82A}">
                    <a16:rowId xmlns:a16="http://schemas.microsoft.com/office/drawing/2014/main" val="4020545105"/>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12</a:t>
            </a:fld>
            <a:endParaRPr lang="en-US" dirty="0">
              <a:solidFill>
                <a:srgbClr val="E32726"/>
              </a:solidFill>
              <a:latin typeface="Arial"/>
              <a:cs typeface="Arial"/>
            </a:endParaRPr>
          </a:p>
        </p:txBody>
      </p:sp>
      <p:sp>
        <p:nvSpPr>
          <p:cNvPr id="8" name="Star: 6 Points 7">
            <a:extLst>
              <a:ext uri="{FF2B5EF4-FFF2-40B4-BE49-F238E27FC236}">
                <a16:creationId xmlns:a16="http://schemas.microsoft.com/office/drawing/2014/main" id="{802928AB-761B-4E5B-A5F7-B36F013DD2FF}"/>
              </a:ext>
            </a:extLst>
          </p:cNvPr>
          <p:cNvSpPr/>
          <p:nvPr/>
        </p:nvSpPr>
        <p:spPr>
          <a:xfrm>
            <a:off x="7980200" y="97824"/>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372074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2248-941C-4A80-BF47-4FEC9F289827}"/>
              </a:ext>
            </a:extLst>
          </p:cNvPr>
          <p:cNvSpPr>
            <a:spLocks noGrp="1"/>
          </p:cNvSpPr>
          <p:nvPr>
            <p:ph type="title"/>
          </p:nvPr>
        </p:nvSpPr>
        <p:spPr>
          <a:xfrm>
            <a:off x="457200" y="274638"/>
            <a:ext cx="7526593" cy="1143000"/>
          </a:xfrm>
        </p:spPr>
        <p:txBody>
          <a:bodyPr>
            <a:normAutofit/>
          </a:bodyPr>
          <a:lstStyle/>
          <a:p>
            <a:r>
              <a:rPr lang="en-US" dirty="0"/>
              <a:t>Illustration: “Our Country Is Lagging Behind In Investing In Health”</a:t>
            </a:r>
            <a:endParaRPr lang="en-US" sz="2200" i="1" dirty="0"/>
          </a:p>
        </p:txBody>
      </p:sp>
      <p:graphicFrame>
        <p:nvGraphicFramePr>
          <p:cNvPr id="9" name="Content Placeholder 8">
            <a:extLst>
              <a:ext uri="{FF2B5EF4-FFF2-40B4-BE49-F238E27FC236}">
                <a16:creationId xmlns:a16="http://schemas.microsoft.com/office/drawing/2014/main" id="{F3155F1C-D86F-404A-B1A5-62CEC39AC7AB}"/>
              </a:ext>
            </a:extLst>
          </p:cNvPr>
          <p:cNvGraphicFramePr>
            <a:graphicFrameLocks noGrp="1"/>
          </p:cNvGraphicFramePr>
          <p:nvPr>
            <p:ph idx="1"/>
            <p:extLst>
              <p:ext uri="{D42A27DB-BD31-4B8C-83A1-F6EECF244321}">
                <p14:modId xmlns:p14="http://schemas.microsoft.com/office/powerpoint/2010/main" val="635761591"/>
              </p:ext>
            </p:extLst>
          </p:nvPr>
        </p:nvGraphicFramePr>
        <p:xfrm>
          <a:off x="763335" y="2491750"/>
          <a:ext cx="8229600"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1E2B1DF1-E458-4717-B479-EB476B3519AC}"/>
              </a:ext>
            </a:extLst>
          </p:cNvPr>
          <p:cNvSpPr>
            <a:spLocks noGrp="1"/>
          </p:cNvSpPr>
          <p:nvPr>
            <p:ph type="body" sz="quarter" idx="10"/>
          </p:nvPr>
        </p:nvSpPr>
        <p:spPr>
          <a:xfrm>
            <a:off x="457200" y="1431019"/>
            <a:ext cx="8229600" cy="609600"/>
          </a:xfrm>
        </p:spPr>
        <p:txBody>
          <a:bodyPr>
            <a:noAutofit/>
          </a:bodyPr>
          <a:lstStyle/>
          <a:p>
            <a:r>
              <a:rPr lang="en-US" sz="1500" i="1" dirty="0"/>
              <a:t>Argument for investment: Our country’s government health spending as a percent of total government spending is low:  almost half the average for all LMICs, and much less than our neighboring countries</a:t>
            </a:r>
          </a:p>
        </p:txBody>
      </p:sp>
      <p:sp>
        <p:nvSpPr>
          <p:cNvPr id="5" name="Slide Number Placeholder 4">
            <a:extLst>
              <a:ext uri="{FF2B5EF4-FFF2-40B4-BE49-F238E27FC236}">
                <a16:creationId xmlns:a16="http://schemas.microsoft.com/office/drawing/2014/main" id="{F4D29E01-47B7-4904-A681-09B9EA56B640}"/>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13</a:t>
            </a:fld>
            <a:endParaRPr lang="en-US" dirty="0">
              <a:solidFill>
                <a:srgbClr val="E32726"/>
              </a:solidFill>
              <a:latin typeface="Arial"/>
              <a:cs typeface="Arial"/>
            </a:endParaRPr>
          </a:p>
        </p:txBody>
      </p:sp>
      <p:sp>
        <p:nvSpPr>
          <p:cNvPr id="7" name="Rectangle 6">
            <a:extLst>
              <a:ext uri="{FF2B5EF4-FFF2-40B4-BE49-F238E27FC236}">
                <a16:creationId xmlns:a16="http://schemas.microsoft.com/office/drawing/2014/main" id="{B7FE54C2-1F41-4F20-9D3D-1A50316061A2}"/>
              </a:ext>
            </a:extLst>
          </p:cNvPr>
          <p:cNvSpPr/>
          <p:nvPr/>
        </p:nvSpPr>
        <p:spPr>
          <a:xfrm>
            <a:off x="1964825" y="6036915"/>
            <a:ext cx="5923936" cy="307777"/>
          </a:xfrm>
          <a:prstGeom prst="rect">
            <a:avLst/>
          </a:prstGeom>
        </p:spPr>
        <p:txBody>
          <a:bodyPr wrap="square">
            <a:spAutoFit/>
          </a:bodyPr>
          <a:lstStyle/>
          <a:p>
            <a:r>
              <a:rPr lang="en-US" sz="1400" dirty="0"/>
              <a:t>Source:  http://apps.who.int/nha/database/Home/Index/en</a:t>
            </a:r>
          </a:p>
        </p:txBody>
      </p:sp>
      <p:sp>
        <p:nvSpPr>
          <p:cNvPr id="12" name="TextBox 11">
            <a:extLst>
              <a:ext uri="{FF2B5EF4-FFF2-40B4-BE49-F238E27FC236}">
                <a16:creationId xmlns:a16="http://schemas.microsoft.com/office/drawing/2014/main" id="{3CDC446C-33F7-45B5-AE8C-75DA27078FEA}"/>
              </a:ext>
            </a:extLst>
          </p:cNvPr>
          <p:cNvSpPr txBox="1"/>
          <p:nvPr/>
        </p:nvSpPr>
        <p:spPr>
          <a:xfrm>
            <a:off x="2179929" y="4927593"/>
            <a:ext cx="1558409" cy="338554"/>
          </a:xfrm>
          <a:prstGeom prst="rect">
            <a:avLst/>
          </a:prstGeom>
          <a:noFill/>
        </p:spPr>
        <p:txBody>
          <a:bodyPr wrap="square" rtlCol="0">
            <a:spAutoFit/>
          </a:bodyPr>
          <a:lstStyle/>
          <a:p>
            <a:r>
              <a:rPr lang="en-US" sz="1600" b="1" dirty="0"/>
              <a:t>Our country</a:t>
            </a:r>
          </a:p>
        </p:txBody>
      </p:sp>
      <p:cxnSp>
        <p:nvCxnSpPr>
          <p:cNvPr id="14" name="Straight Arrow Connector 13">
            <a:extLst>
              <a:ext uri="{FF2B5EF4-FFF2-40B4-BE49-F238E27FC236}">
                <a16:creationId xmlns:a16="http://schemas.microsoft.com/office/drawing/2014/main" id="{D1099D97-31DB-44C6-8AE8-2EB6DDC6CB2A}"/>
              </a:ext>
            </a:extLst>
          </p:cNvPr>
          <p:cNvCxnSpPr/>
          <p:nvPr/>
        </p:nvCxnSpPr>
        <p:spPr>
          <a:xfrm flipV="1">
            <a:off x="3472782" y="4712801"/>
            <a:ext cx="159560" cy="429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D20E668-C3D0-4AD0-80B2-DDE6DB06C5BC}"/>
              </a:ext>
            </a:extLst>
          </p:cNvPr>
          <p:cNvSpPr txBox="1"/>
          <p:nvPr/>
        </p:nvSpPr>
        <p:spPr>
          <a:xfrm>
            <a:off x="209337" y="2491750"/>
            <a:ext cx="553998" cy="2840272"/>
          </a:xfrm>
          <a:prstGeom prst="rect">
            <a:avLst/>
          </a:prstGeom>
          <a:noFill/>
        </p:spPr>
        <p:txBody>
          <a:bodyPr vert="vert270" wrap="square" rtlCol="0">
            <a:spAutoFit/>
          </a:bodyPr>
          <a:lstStyle/>
          <a:p>
            <a:pPr algn="ctr"/>
            <a:r>
              <a:rPr lang="en-US" sz="1200" dirty="0"/>
              <a:t>Government health spending as percent of total government spending</a:t>
            </a:r>
          </a:p>
        </p:txBody>
      </p:sp>
      <p:sp>
        <p:nvSpPr>
          <p:cNvPr id="13" name="Star: 6 Points 12">
            <a:extLst>
              <a:ext uri="{FF2B5EF4-FFF2-40B4-BE49-F238E27FC236}">
                <a16:creationId xmlns:a16="http://schemas.microsoft.com/office/drawing/2014/main" id="{B95872AD-E16E-40C4-8601-94F18357015D}"/>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374560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6329-C078-4BEE-9ED6-7DEBDB95FCDC}"/>
              </a:ext>
            </a:extLst>
          </p:cNvPr>
          <p:cNvSpPr>
            <a:spLocks noGrp="1"/>
          </p:cNvSpPr>
          <p:nvPr>
            <p:ph type="title"/>
          </p:nvPr>
        </p:nvSpPr>
        <p:spPr>
          <a:xfrm>
            <a:off x="457201" y="274638"/>
            <a:ext cx="7366276" cy="1143000"/>
          </a:xfrm>
        </p:spPr>
        <p:txBody>
          <a:bodyPr>
            <a:normAutofit/>
          </a:bodyPr>
          <a:lstStyle/>
          <a:p>
            <a:r>
              <a:rPr lang="en-US" dirty="0"/>
              <a:t>Illustration: “Our Country Is Lagging Behind In Investing In Health”</a:t>
            </a:r>
            <a:endParaRPr lang="en-US" sz="2200" i="1" dirty="0"/>
          </a:p>
        </p:txBody>
      </p:sp>
      <p:graphicFrame>
        <p:nvGraphicFramePr>
          <p:cNvPr id="6" name="Content Placeholder 5">
            <a:extLst>
              <a:ext uri="{FF2B5EF4-FFF2-40B4-BE49-F238E27FC236}">
                <a16:creationId xmlns:a16="http://schemas.microsoft.com/office/drawing/2014/main" id="{DAE3C40E-D3AA-48D6-866F-D320A3838C61}"/>
              </a:ext>
            </a:extLst>
          </p:cNvPr>
          <p:cNvGraphicFramePr>
            <a:graphicFrameLocks noGrp="1"/>
          </p:cNvGraphicFramePr>
          <p:nvPr>
            <p:ph idx="1"/>
            <p:extLst>
              <p:ext uri="{D42A27DB-BD31-4B8C-83A1-F6EECF244321}">
                <p14:modId xmlns:p14="http://schemas.microsoft.com/office/powerpoint/2010/main" val="3720308594"/>
              </p:ext>
            </p:extLst>
          </p:nvPr>
        </p:nvGraphicFramePr>
        <p:xfrm>
          <a:off x="516577" y="2583126"/>
          <a:ext cx="8229600"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9FAEC159-CCA0-4460-BE67-F8F4582F3AD2}"/>
              </a:ext>
            </a:extLst>
          </p:cNvPr>
          <p:cNvSpPr>
            <a:spLocks noGrp="1"/>
          </p:cNvSpPr>
          <p:nvPr>
            <p:ph type="body" sz="quarter" idx="10"/>
          </p:nvPr>
        </p:nvSpPr>
        <p:spPr>
          <a:xfrm>
            <a:off x="516577" y="2079409"/>
            <a:ext cx="8229600" cy="609600"/>
          </a:xfrm>
        </p:spPr>
        <p:txBody>
          <a:bodyPr/>
          <a:lstStyle/>
          <a:p>
            <a:r>
              <a:rPr lang="en-US" dirty="0"/>
              <a:t>Public spending on health per capita, 2014</a:t>
            </a:r>
          </a:p>
          <a:p>
            <a:endParaRPr lang="en-US" dirty="0"/>
          </a:p>
        </p:txBody>
      </p:sp>
      <p:sp>
        <p:nvSpPr>
          <p:cNvPr id="5" name="Slide Number Placeholder 4">
            <a:extLst>
              <a:ext uri="{FF2B5EF4-FFF2-40B4-BE49-F238E27FC236}">
                <a16:creationId xmlns:a16="http://schemas.microsoft.com/office/drawing/2014/main" id="{2DCED189-2722-473C-81E3-7052288695D2}"/>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14</a:t>
            </a:fld>
            <a:endParaRPr lang="en-US" dirty="0">
              <a:solidFill>
                <a:srgbClr val="E32726"/>
              </a:solidFill>
              <a:latin typeface="Arial"/>
              <a:cs typeface="Arial"/>
            </a:endParaRPr>
          </a:p>
        </p:txBody>
      </p:sp>
      <p:sp>
        <p:nvSpPr>
          <p:cNvPr id="7" name="Rectangle 6">
            <a:extLst>
              <a:ext uri="{FF2B5EF4-FFF2-40B4-BE49-F238E27FC236}">
                <a16:creationId xmlns:a16="http://schemas.microsoft.com/office/drawing/2014/main" id="{BE672CEB-5F1E-4BE4-A651-47C0539849DD}"/>
              </a:ext>
            </a:extLst>
          </p:cNvPr>
          <p:cNvSpPr/>
          <p:nvPr/>
        </p:nvSpPr>
        <p:spPr>
          <a:xfrm>
            <a:off x="1899541" y="6036915"/>
            <a:ext cx="5923936" cy="307777"/>
          </a:xfrm>
          <a:prstGeom prst="rect">
            <a:avLst/>
          </a:prstGeom>
        </p:spPr>
        <p:txBody>
          <a:bodyPr wrap="square">
            <a:spAutoFit/>
          </a:bodyPr>
          <a:lstStyle/>
          <a:p>
            <a:r>
              <a:rPr lang="en-US" sz="1400" dirty="0"/>
              <a:t>Source:  http://apps.who.int/nha/database/Home/Index/en</a:t>
            </a:r>
          </a:p>
        </p:txBody>
      </p:sp>
      <p:sp>
        <p:nvSpPr>
          <p:cNvPr id="9" name="Text Placeholder 2">
            <a:extLst>
              <a:ext uri="{FF2B5EF4-FFF2-40B4-BE49-F238E27FC236}">
                <a16:creationId xmlns:a16="http://schemas.microsoft.com/office/drawing/2014/main" id="{835B548E-5B8E-41DF-9295-FB5544FA15EF}"/>
              </a:ext>
            </a:extLst>
          </p:cNvPr>
          <p:cNvSpPr txBox="1">
            <a:spLocks/>
          </p:cNvSpPr>
          <p:nvPr/>
        </p:nvSpPr>
        <p:spPr>
          <a:xfrm>
            <a:off x="457200" y="1417638"/>
            <a:ext cx="8229600" cy="609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Clr>
                <a:schemeClr val="accent1"/>
              </a:buClr>
              <a:buFont typeface="Wingdings" charset="2"/>
              <a:buNone/>
              <a:defRPr sz="2200" b="1" i="0" kern="1200" baseline="0">
                <a:solidFill>
                  <a:srgbClr val="313231"/>
                </a:solidFill>
                <a:latin typeface="Arial"/>
                <a:ea typeface="+mn-ea"/>
                <a:cs typeface="Arial"/>
              </a:defRPr>
            </a:lvl1pPr>
            <a:lvl2pPr marL="742950" indent="-285750" algn="l" defTabSz="914400" rtl="0" eaLnBrk="1" latinLnBrk="0" hangingPunct="1">
              <a:spcBef>
                <a:spcPct val="20000"/>
              </a:spcBef>
              <a:buClr>
                <a:schemeClr val="accent1"/>
              </a:buClr>
              <a:buFont typeface="Wingdings" charset="2"/>
              <a:buChar char="§"/>
              <a:defRPr sz="2800" b="0" i="0" kern="1200">
                <a:solidFill>
                  <a:schemeClr val="accent3"/>
                </a:solidFill>
                <a:latin typeface="Arial"/>
                <a:ea typeface="+mn-ea"/>
                <a:cs typeface="Arial"/>
              </a:defRPr>
            </a:lvl2pPr>
            <a:lvl3pPr marL="1143000" indent="-228600" algn="l" defTabSz="914400" rtl="0" eaLnBrk="1" latinLnBrk="0" hangingPunct="1">
              <a:spcBef>
                <a:spcPct val="20000"/>
              </a:spcBef>
              <a:buClr>
                <a:schemeClr val="accent1"/>
              </a:buClr>
              <a:buFont typeface="Wingdings" charset="2"/>
              <a:buChar char="§"/>
              <a:defRPr lang="en-US" sz="4400" b="0" i="0" kern="1200" dirty="0">
                <a:solidFill>
                  <a:schemeClr val="accent3"/>
                </a:solidFill>
                <a:latin typeface="Arial"/>
                <a:ea typeface="+mj-ea"/>
                <a:cs typeface="Arial"/>
              </a:defRPr>
            </a:lvl3pPr>
            <a:lvl4pPr marL="16002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4pPr>
            <a:lvl5pPr marL="2057400" indent="-228600" algn="l" defTabSz="914400" rtl="0" eaLnBrk="1" latinLnBrk="0" hangingPunct="1">
              <a:spcBef>
                <a:spcPct val="20000"/>
              </a:spcBef>
              <a:buClr>
                <a:schemeClr val="accent1"/>
              </a:buClr>
              <a:buFont typeface="Wingdings" charset="2"/>
              <a:buChar char="§"/>
              <a:defRPr sz="2000" b="0" i="0" kern="1200">
                <a:solidFill>
                  <a:schemeClr val="accent3"/>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a:t>Argument for investment- Public spending on health in our country is less than half of the lower middle income country average, and well under our key neighbors. </a:t>
            </a:r>
            <a:endParaRPr lang="en-US" dirty="0"/>
          </a:p>
        </p:txBody>
      </p:sp>
      <p:sp>
        <p:nvSpPr>
          <p:cNvPr id="11" name="Star: 6 Points 10">
            <a:extLst>
              <a:ext uri="{FF2B5EF4-FFF2-40B4-BE49-F238E27FC236}">
                <a16:creationId xmlns:a16="http://schemas.microsoft.com/office/drawing/2014/main" id="{11D421A9-C905-45E3-9D1F-B227E7911483}"/>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56355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200" y="274638"/>
            <a:ext cx="7808976" cy="1143000"/>
          </a:xfrm>
        </p:spPr>
        <p:txBody>
          <a:bodyPr>
            <a:normAutofit fontScale="90000"/>
          </a:bodyPr>
          <a:lstStyle/>
          <a:p>
            <a:r>
              <a:rPr lang="en-US" dirty="0"/>
              <a:t>Using Data To Show That Your Country’s Immunization Achieves Clear Health Results (and more needs to be done) (1/2)</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extLst>
              <p:ext uri="{D42A27DB-BD31-4B8C-83A1-F6EECF244321}">
                <p14:modId xmlns:p14="http://schemas.microsoft.com/office/powerpoint/2010/main" val="4257169025"/>
              </p:ext>
            </p:extLst>
          </p:nvPr>
        </p:nvGraphicFramePr>
        <p:xfrm>
          <a:off x="457200" y="1417638"/>
          <a:ext cx="8229600" cy="4389120"/>
        </p:xfrm>
        <a:graphic>
          <a:graphicData uri="http://schemas.openxmlformats.org/drawingml/2006/table">
            <a:tbl>
              <a:tblPr firstRow="1" bandRow="1">
                <a:tableStyleId>{5C22544A-7EE6-4342-B048-85BDC9FD1C3A}</a:tableStyleId>
              </a:tblPr>
              <a:tblGrid>
                <a:gridCol w="2664542">
                  <a:extLst>
                    <a:ext uri="{9D8B030D-6E8A-4147-A177-3AD203B41FA5}">
                      <a16:colId xmlns:a16="http://schemas.microsoft.com/office/drawing/2014/main" val="390586330"/>
                    </a:ext>
                  </a:extLst>
                </a:gridCol>
                <a:gridCol w="5565058">
                  <a:extLst>
                    <a:ext uri="{9D8B030D-6E8A-4147-A177-3AD203B41FA5}">
                      <a16:colId xmlns:a16="http://schemas.microsoft.com/office/drawing/2014/main" val="1200782510"/>
                    </a:ext>
                  </a:extLst>
                </a:gridCol>
              </a:tblGrid>
              <a:tr h="358878">
                <a:tc>
                  <a:txBody>
                    <a:bodyPr/>
                    <a:lstStyle/>
                    <a:p>
                      <a:r>
                        <a:rPr lang="en-US" dirty="0"/>
                        <a:t>Data Requirements</a:t>
                      </a:r>
                    </a:p>
                  </a:txBody>
                  <a:tcPr/>
                </a:tc>
                <a:tc>
                  <a:txBody>
                    <a:bodyPr/>
                    <a:lstStyle/>
                    <a:p>
                      <a:r>
                        <a:rPr lang="en-US" dirty="0"/>
                        <a:t>Hypothetical Analysis Example:</a:t>
                      </a:r>
                    </a:p>
                  </a:txBody>
                  <a:tcPr/>
                </a:tc>
                <a:extLst>
                  <a:ext uri="{0D108BD9-81ED-4DB2-BD59-A6C34878D82A}">
                    <a16:rowId xmlns:a16="http://schemas.microsoft.com/office/drawing/2014/main" val="1738736081"/>
                  </a:ext>
                </a:extLst>
              </a:tr>
              <a:tr h="828860">
                <a:tc>
                  <a:txBody>
                    <a:bodyPr/>
                    <a:lstStyle/>
                    <a:p>
                      <a:r>
                        <a:rPr lang="en-US" sz="1400" b="0" dirty="0"/>
                        <a:t>Immunization coverage, number of surviving one year old, coverage by districts</a:t>
                      </a:r>
                    </a:p>
                  </a:txBody>
                  <a:tcPr anchor="ctr"/>
                </a:tc>
                <a:tc>
                  <a:txBody>
                    <a:bodyPr/>
                    <a:lstStyle/>
                    <a:p>
                      <a:r>
                        <a:rPr lang="en-US" sz="1400" dirty="0"/>
                        <a:t>Our country has made major gains in immunization, achieving 87% coverage.  That translates to 1,035,000 fully immunized children*.  But more needs to be done…there are 155,000 unimmunized children.  There is also uneven coverage, with only 45% of children in XX district that are fully immunized.  *measured by DTP3 coverage</a:t>
                      </a:r>
                    </a:p>
                  </a:txBody>
                  <a:tcPr/>
                </a:tc>
                <a:extLst>
                  <a:ext uri="{0D108BD9-81ED-4DB2-BD59-A6C34878D82A}">
                    <a16:rowId xmlns:a16="http://schemas.microsoft.com/office/drawing/2014/main" val="2764701639"/>
                  </a:ext>
                </a:extLst>
              </a:tr>
              <a:tr h="382523">
                <a:tc>
                  <a:txBody>
                    <a:bodyPr/>
                    <a:lstStyle/>
                    <a:p>
                      <a:r>
                        <a:rPr lang="en-US" sz="1400" b="0" dirty="0"/>
                        <a:t>Outpatient visits and hospitalization admissions for a vaccine-preventable disease over time, average costs for an outpatient visit and a hospitalization</a:t>
                      </a:r>
                    </a:p>
                  </a:txBody>
                  <a:tcPr anchor="ctr"/>
                </a:tc>
                <a:tc>
                  <a:txBody>
                    <a:bodyPr/>
                    <a:lstStyle/>
                    <a:p>
                      <a:r>
                        <a:rPr lang="en-US" sz="1400" dirty="0"/>
                        <a:t>Vaccination not only improves health but can generate large savings in health costs. For example, our introduction of rotavirus vaccine is estimated to have: </a:t>
                      </a:r>
                    </a:p>
                    <a:p>
                      <a:endParaRPr lang="en-US" sz="1400" dirty="0"/>
                    </a:p>
                    <a:p>
                      <a:pPr marL="285750" indent="-285750">
                        <a:buFont typeface="Arial" panose="020B0604020202020204" pitchFamily="34" charset="0"/>
                        <a:buChar char="•"/>
                      </a:pPr>
                      <a:r>
                        <a:rPr lang="en-US" sz="1400" dirty="0"/>
                        <a:t>Cut outpatient visits for diarrheal disease from 605,000 to 190,000 per year. At an estimated costs of $27 per outpatient visit, this is a large saving.  </a:t>
                      </a:r>
                    </a:p>
                    <a:p>
                      <a:pPr marL="285750" indent="-285750">
                        <a:buFont typeface="Arial" panose="020B0604020202020204" pitchFamily="34" charset="0"/>
                        <a:buChar char="•"/>
                      </a:pPr>
                      <a:r>
                        <a:rPr lang="en-US" sz="1400" dirty="0"/>
                        <a:t>Cut hospitalizations from 16,090 to 2,250 per year. At an estimated cost of $211 per visit, this generates further savings. </a:t>
                      </a:r>
                    </a:p>
                    <a:p>
                      <a:pPr marL="285750" indent="-285750">
                        <a:buFont typeface="Arial" panose="020B0604020202020204" pitchFamily="34" charset="0"/>
                        <a:buChar char="•"/>
                      </a:pPr>
                      <a:r>
                        <a:rPr lang="en-US" sz="1400" dirty="0"/>
                        <a:t>Total savings in hospitalization and outpatient visits: US$15m annually.</a:t>
                      </a:r>
                    </a:p>
                    <a:p>
                      <a:endParaRPr lang="en-US" sz="1400" dirty="0"/>
                    </a:p>
                  </a:txBody>
                  <a:tcPr/>
                </a:tc>
                <a:extLst>
                  <a:ext uri="{0D108BD9-81ED-4DB2-BD59-A6C34878D82A}">
                    <a16:rowId xmlns:a16="http://schemas.microsoft.com/office/drawing/2014/main" val="2222840242"/>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15</a:t>
            </a:fld>
            <a:endParaRPr lang="en-US" dirty="0">
              <a:solidFill>
                <a:srgbClr val="E32726"/>
              </a:solidFill>
              <a:latin typeface="Arial"/>
              <a:cs typeface="Arial"/>
            </a:endParaRPr>
          </a:p>
        </p:txBody>
      </p:sp>
      <p:sp>
        <p:nvSpPr>
          <p:cNvPr id="9" name="Star: 6 Points 8">
            <a:extLst>
              <a:ext uri="{FF2B5EF4-FFF2-40B4-BE49-F238E27FC236}">
                <a16:creationId xmlns:a16="http://schemas.microsoft.com/office/drawing/2014/main" id="{F9158093-634E-4B9A-AD58-83E8F7FE4451}"/>
              </a:ext>
            </a:extLst>
          </p:cNvPr>
          <p:cNvSpPr/>
          <p:nvPr/>
        </p:nvSpPr>
        <p:spPr>
          <a:xfrm>
            <a:off x="8020435" y="116052"/>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154010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200" y="274638"/>
            <a:ext cx="7691933" cy="1143000"/>
          </a:xfrm>
        </p:spPr>
        <p:txBody>
          <a:bodyPr>
            <a:normAutofit fontScale="90000"/>
          </a:bodyPr>
          <a:lstStyle/>
          <a:p>
            <a:r>
              <a:rPr lang="en-US" dirty="0"/>
              <a:t>Using Data To Show that Your Country’s Immunization Achieves Clear Health Results (and more needs to be done) (2/2)</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extLst>
              <p:ext uri="{D42A27DB-BD31-4B8C-83A1-F6EECF244321}">
                <p14:modId xmlns:p14="http://schemas.microsoft.com/office/powerpoint/2010/main" val="3578166932"/>
              </p:ext>
            </p:extLst>
          </p:nvPr>
        </p:nvGraphicFramePr>
        <p:xfrm>
          <a:off x="457200" y="1598398"/>
          <a:ext cx="8256218" cy="3840480"/>
        </p:xfrm>
        <a:graphic>
          <a:graphicData uri="http://schemas.openxmlformats.org/drawingml/2006/table">
            <a:tbl>
              <a:tblPr firstRow="1" bandRow="1">
                <a:tableStyleId>{5C22544A-7EE6-4342-B048-85BDC9FD1C3A}</a:tableStyleId>
              </a:tblPr>
              <a:tblGrid>
                <a:gridCol w="2691160">
                  <a:extLst>
                    <a:ext uri="{9D8B030D-6E8A-4147-A177-3AD203B41FA5}">
                      <a16:colId xmlns:a16="http://schemas.microsoft.com/office/drawing/2014/main" val="390586330"/>
                    </a:ext>
                  </a:extLst>
                </a:gridCol>
                <a:gridCol w="5565058">
                  <a:extLst>
                    <a:ext uri="{9D8B030D-6E8A-4147-A177-3AD203B41FA5}">
                      <a16:colId xmlns:a16="http://schemas.microsoft.com/office/drawing/2014/main" val="1200782510"/>
                    </a:ext>
                  </a:extLst>
                </a:gridCol>
              </a:tblGrid>
              <a:tr h="358878">
                <a:tc>
                  <a:txBody>
                    <a:bodyPr/>
                    <a:lstStyle/>
                    <a:p>
                      <a:r>
                        <a:rPr lang="en-US" dirty="0"/>
                        <a:t>Data Requirements</a:t>
                      </a:r>
                    </a:p>
                  </a:txBody>
                  <a:tcPr/>
                </a:tc>
                <a:tc>
                  <a:txBody>
                    <a:bodyPr/>
                    <a:lstStyle/>
                    <a:p>
                      <a:r>
                        <a:rPr lang="en-US" dirty="0"/>
                        <a:t>Hypothetical Analysis Example:</a:t>
                      </a:r>
                    </a:p>
                  </a:txBody>
                  <a:tcPr/>
                </a:tc>
                <a:extLst>
                  <a:ext uri="{0D108BD9-81ED-4DB2-BD59-A6C34878D82A}">
                    <a16:rowId xmlns:a16="http://schemas.microsoft.com/office/drawing/2014/main" val="1738736081"/>
                  </a:ext>
                </a:extLst>
              </a:tr>
              <a:tr h="382523">
                <a:tc>
                  <a:txBody>
                    <a:bodyPr/>
                    <a:lstStyle/>
                    <a:p>
                      <a:r>
                        <a:rPr lang="en-US" sz="1400" b="0" dirty="0"/>
                        <a:t>Deaths from a vaccine-preventable disease over time</a:t>
                      </a:r>
                    </a:p>
                  </a:txBody>
                  <a:tcPr anchor="ctr"/>
                </a:tc>
                <a:tc>
                  <a:txBody>
                    <a:bodyPr/>
                    <a:lstStyle/>
                    <a:p>
                      <a:r>
                        <a:rPr lang="en-US" sz="1400" dirty="0"/>
                        <a:t>With our immunization program, deaths from measles have declined by 80% (deaths per 100,000 population) since 1990.</a:t>
                      </a:r>
                    </a:p>
                  </a:txBody>
                  <a:tcPr/>
                </a:tc>
                <a:extLst>
                  <a:ext uri="{0D108BD9-81ED-4DB2-BD59-A6C34878D82A}">
                    <a16:rowId xmlns:a16="http://schemas.microsoft.com/office/drawing/2014/main" val="1882608205"/>
                  </a:ext>
                </a:extLst>
              </a:tr>
              <a:tr h="579120">
                <a:tc>
                  <a:txBody>
                    <a:bodyPr/>
                    <a:lstStyle/>
                    <a:p>
                      <a:r>
                        <a:rPr lang="en-US" sz="1400" b="0" dirty="0"/>
                        <a:t>Deaths from a vaccine-preventable disease that has not yet been introduced, projected vaccine coverage, vaccine effectiveness</a:t>
                      </a:r>
                    </a:p>
                  </a:txBody>
                  <a:tcPr anchor="ctr"/>
                </a:tc>
                <a:tc>
                  <a:txBody>
                    <a:bodyPr/>
                    <a:lstStyle/>
                    <a:p>
                      <a:r>
                        <a:rPr lang="en-US" sz="1400" dirty="0"/>
                        <a:t>With the introduction of rotavirus vaccine, we estimate that we would cut the number of deaths due to diarrhea by XX, and the number of hospitalizations by YY.</a:t>
                      </a:r>
                      <a:br>
                        <a:rPr lang="en-US" sz="1400" dirty="0"/>
                      </a:br>
                      <a:br>
                        <a:rPr lang="en-US" sz="1400" dirty="0"/>
                      </a:br>
                      <a:r>
                        <a:rPr lang="en-US" sz="1400" dirty="0">
                          <a:solidFill>
                            <a:schemeClr val="tx1"/>
                          </a:solidFill>
                        </a:rPr>
                        <a:t>With the introduction of PCV, we estimate that we would cut the number of pneumonia and invasive disease cases and deaths by 33%  and the related hospital cost by YY</a:t>
                      </a:r>
                    </a:p>
                  </a:txBody>
                  <a:tcPr/>
                </a:tc>
                <a:extLst>
                  <a:ext uri="{0D108BD9-81ED-4DB2-BD59-A6C34878D82A}">
                    <a16:rowId xmlns:a16="http://schemas.microsoft.com/office/drawing/2014/main" val="2783544202"/>
                  </a:ext>
                </a:extLst>
              </a:tr>
              <a:tr h="579120">
                <a:tc>
                  <a:txBody>
                    <a:bodyPr/>
                    <a:lstStyle/>
                    <a:p>
                      <a:r>
                        <a:rPr lang="en-US" sz="1400" b="0" dirty="0"/>
                        <a:t>Introductions by your country compared to peer countries</a:t>
                      </a:r>
                      <a:endParaRPr lang="en-US" sz="1400" b="0" dirty="0">
                        <a:solidFill>
                          <a:srgbClr val="FF0000"/>
                        </a:solidFill>
                      </a:endParaRPr>
                    </a:p>
                  </a:txBody>
                  <a:tcPr anchor="ctr"/>
                </a:tc>
                <a:tc>
                  <a:txBody>
                    <a:bodyPr/>
                    <a:lstStyle/>
                    <a:p>
                      <a:r>
                        <a:rPr lang="en-US" sz="1400" dirty="0"/>
                        <a:t>We have made solid progress in introducing lifesaving new vaccines, with the introduction of pentavalent and rotavirus vaccines.  But more needs to be done.  Our neighboring countries are progressing more rapidly.  They have also introduced PCV and HPV vaccines, which are next on our priority list.  But we need to increase our budget to deliver these important vaccines.</a:t>
                      </a:r>
                    </a:p>
                  </a:txBody>
                  <a:tcPr/>
                </a:tc>
                <a:extLst>
                  <a:ext uri="{0D108BD9-81ED-4DB2-BD59-A6C34878D82A}">
                    <a16:rowId xmlns:a16="http://schemas.microsoft.com/office/drawing/2014/main" val="3247170030"/>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16</a:t>
            </a:fld>
            <a:endParaRPr lang="en-US" dirty="0">
              <a:solidFill>
                <a:srgbClr val="E32726"/>
              </a:solidFill>
              <a:latin typeface="Arial"/>
              <a:cs typeface="Arial"/>
            </a:endParaRPr>
          </a:p>
        </p:txBody>
      </p:sp>
      <p:sp>
        <p:nvSpPr>
          <p:cNvPr id="10" name="Star: 6 Points 9">
            <a:extLst>
              <a:ext uri="{FF2B5EF4-FFF2-40B4-BE49-F238E27FC236}">
                <a16:creationId xmlns:a16="http://schemas.microsoft.com/office/drawing/2014/main" id="{A375ED5A-F028-41BD-A6F6-E56DF2A6A6FD}"/>
              </a:ext>
            </a:extLst>
          </p:cNvPr>
          <p:cNvSpPr/>
          <p:nvPr/>
        </p:nvSpPr>
        <p:spPr>
          <a:xfrm>
            <a:off x="8020435" y="116052"/>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510957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8B7B-E016-4C5C-B0F0-0F0CC725B562}"/>
              </a:ext>
            </a:extLst>
          </p:cNvPr>
          <p:cNvSpPr>
            <a:spLocks noGrp="1"/>
          </p:cNvSpPr>
          <p:nvPr>
            <p:ph type="title"/>
          </p:nvPr>
        </p:nvSpPr>
        <p:spPr>
          <a:xfrm>
            <a:off x="457200" y="274638"/>
            <a:ext cx="7509053" cy="1143000"/>
          </a:xfrm>
        </p:spPr>
        <p:txBody>
          <a:bodyPr>
            <a:normAutofit fontScale="90000"/>
          </a:bodyPr>
          <a:lstStyle/>
          <a:p>
            <a:r>
              <a:rPr lang="en-US" dirty="0"/>
              <a:t>LNCT Country Examples of Using Data to Show That Their Immunization Program Achieves Clear Health Results</a:t>
            </a:r>
          </a:p>
        </p:txBody>
      </p:sp>
      <p:sp>
        <p:nvSpPr>
          <p:cNvPr id="5" name="Slide Number Placeholder 4">
            <a:extLst>
              <a:ext uri="{FF2B5EF4-FFF2-40B4-BE49-F238E27FC236}">
                <a16:creationId xmlns:a16="http://schemas.microsoft.com/office/drawing/2014/main" id="{8451F1D6-D010-4A21-8196-0F431113422A}"/>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17</a:t>
            </a:fld>
            <a:endParaRPr lang="en-US" dirty="0">
              <a:solidFill>
                <a:srgbClr val="E32726"/>
              </a:solidFill>
              <a:latin typeface="Arial"/>
              <a:cs typeface="Arial"/>
            </a:endParaRPr>
          </a:p>
        </p:txBody>
      </p:sp>
      <p:graphicFrame>
        <p:nvGraphicFramePr>
          <p:cNvPr id="6" name="Table 5">
            <a:extLst>
              <a:ext uri="{FF2B5EF4-FFF2-40B4-BE49-F238E27FC236}">
                <a16:creationId xmlns:a16="http://schemas.microsoft.com/office/drawing/2014/main" id="{639F8D73-E97F-4ED8-BB14-921AF76C5AFD}"/>
              </a:ext>
            </a:extLst>
          </p:cNvPr>
          <p:cNvGraphicFramePr>
            <a:graphicFrameLocks noGrp="1"/>
          </p:cNvGraphicFramePr>
          <p:nvPr>
            <p:extLst>
              <p:ext uri="{D42A27DB-BD31-4B8C-83A1-F6EECF244321}">
                <p14:modId xmlns:p14="http://schemas.microsoft.com/office/powerpoint/2010/main" val="2797982575"/>
              </p:ext>
            </p:extLst>
          </p:nvPr>
        </p:nvGraphicFramePr>
        <p:xfrm>
          <a:off x="457200" y="1722476"/>
          <a:ext cx="7970966" cy="2900680"/>
        </p:xfrm>
        <a:graphic>
          <a:graphicData uri="http://schemas.openxmlformats.org/drawingml/2006/table">
            <a:tbl>
              <a:tblPr firstRow="1" bandRow="1">
                <a:tableStyleId>{5C22544A-7EE6-4342-B048-85BDC9FD1C3A}</a:tableStyleId>
              </a:tblPr>
              <a:tblGrid>
                <a:gridCol w="2315261">
                  <a:extLst>
                    <a:ext uri="{9D8B030D-6E8A-4147-A177-3AD203B41FA5}">
                      <a16:colId xmlns:a16="http://schemas.microsoft.com/office/drawing/2014/main" val="2128763066"/>
                    </a:ext>
                  </a:extLst>
                </a:gridCol>
                <a:gridCol w="5655705">
                  <a:extLst>
                    <a:ext uri="{9D8B030D-6E8A-4147-A177-3AD203B41FA5}">
                      <a16:colId xmlns:a16="http://schemas.microsoft.com/office/drawing/2014/main" val="1202205104"/>
                    </a:ext>
                  </a:extLst>
                </a:gridCol>
              </a:tblGrid>
              <a:tr h="370840">
                <a:tc>
                  <a:txBody>
                    <a:bodyPr/>
                    <a:lstStyle/>
                    <a:p>
                      <a:r>
                        <a:rPr lang="en-US" sz="1800" dirty="0"/>
                        <a:t>Data Requirements</a:t>
                      </a:r>
                    </a:p>
                  </a:txBody>
                  <a:tcPr/>
                </a:tc>
                <a:tc>
                  <a:txBody>
                    <a:bodyPr/>
                    <a:lstStyle/>
                    <a:p>
                      <a:r>
                        <a:rPr lang="en-US" sz="1800" dirty="0"/>
                        <a:t>Evidence</a:t>
                      </a:r>
                    </a:p>
                  </a:txBody>
                  <a:tcPr/>
                </a:tc>
                <a:extLst>
                  <a:ext uri="{0D108BD9-81ED-4DB2-BD59-A6C34878D82A}">
                    <a16:rowId xmlns:a16="http://schemas.microsoft.com/office/drawing/2014/main" val="3818248326"/>
                  </a:ext>
                </a:extLst>
              </a:tr>
              <a:tr h="370840">
                <a:tc>
                  <a:txBody>
                    <a:bodyPr/>
                    <a:lstStyle/>
                    <a:p>
                      <a:endParaRPr lang="en-US" sz="1400" dirty="0"/>
                    </a:p>
                    <a:p>
                      <a:endParaRPr lang="en-US" sz="1400" dirty="0"/>
                    </a:p>
                    <a:p>
                      <a:r>
                        <a:rPr lang="en-US" sz="1400" dirty="0"/>
                        <a:t>Disease burden</a:t>
                      </a:r>
                    </a:p>
                  </a:txBody>
                  <a:tcPr/>
                </a:tc>
                <a:tc>
                  <a:txBody>
                    <a:bodyPr/>
                    <a:lstStyle/>
                    <a:p>
                      <a:pPr lvl="0"/>
                      <a:r>
                        <a:rPr lang="en-US" sz="1400" kern="1200" dirty="0">
                          <a:solidFill>
                            <a:schemeClr val="dk1"/>
                          </a:solidFill>
                          <a:effectLst/>
                          <a:latin typeface="+mn-lt"/>
                          <a:ea typeface="+mn-ea"/>
                          <a:cs typeface="+mn-cs"/>
                        </a:rPr>
                        <a:t>Sri Lanka: Linked investment in immunization to the decrease in disease burden</a:t>
                      </a:r>
                    </a:p>
                    <a:p>
                      <a:pPr lvl="0"/>
                      <a:endParaRPr lang="en-US" sz="1400" kern="1200" dirty="0">
                        <a:solidFill>
                          <a:schemeClr val="dk1"/>
                        </a:solidFill>
                        <a:effectLst/>
                        <a:latin typeface="+mn-lt"/>
                        <a:ea typeface="+mn-ea"/>
                        <a:cs typeface="+mn-cs"/>
                      </a:endParaRPr>
                    </a:p>
                    <a:p>
                      <a:r>
                        <a:rPr lang="en-US" sz="1400" kern="1200" dirty="0">
                          <a:solidFill>
                            <a:schemeClr val="dk1"/>
                          </a:solidFill>
                          <a:effectLst/>
                          <a:latin typeface="+mn-lt"/>
                          <a:ea typeface="+mn-ea"/>
                          <a:cs typeface="+mn-cs"/>
                        </a:rPr>
                        <a:t>Ghana: In addition to quantitative evidence, showed compelling anecdotal evidence of decreased </a:t>
                      </a:r>
                      <a:r>
                        <a:rPr lang="en-US" sz="1400" kern="1200" dirty="0" err="1">
                          <a:solidFill>
                            <a:schemeClr val="dk1"/>
                          </a:solidFill>
                          <a:effectLst/>
                          <a:latin typeface="+mn-lt"/>
                          <a:ea typeface="+mn-ea"/>
                          <a:cs typeface="+mn-cs"/>
                        </a:rPr>
                        <a:t>MenA</a:t>
                      </a:r>
                      <a:r>
                        <a:rPr lang="en-US" sz="1400" kern="1200" dirty="0">
                          <a:solidFill>
                            <a:schemeClr val="dk1"/>
                          </a:solidFill>
                          <a:effectLst/>
                          <a:latin typeface="+mn-lt"/>
                          <a:ea typeface="+mn-ea"/>
                          <a:cs typeface="+mn-cs"/>
                        </a:rPr>
                        <a:t> burden</a:t>
                      </a:r>
                      <a:endParaRPr lang="en-US" sz="1400" dirty="0">
                        <a:latin typeface="+mn-lt"/>
                      </a:endParaRPr>
                    </a:p>
                  </a:txBody>
                  <a:tcPr/>
                </a:tc>
                <a:extLst>
                  <a:ext uri="{0D108BD9-81ED-4DB2-BD59-A6C34878D82A}">
                    <a16:rowId xmlns:a16="http://schemas.microsoft.com/office/drawing/2014/main" val="23879644"/>
                  </a:ext>
                </a:extLst>
              </a:tr>
              <a:tr h="370840">
                <a:tc>
                  <a:txBody>
                    <a:bodyPr/>
                    <a:lstStyle/>
                    <a:p>
                      <a:endParaRPr lang="en-US" sz="1400" dirty="0"/>
                    </a:p>
                    <a:p>
                      <a:r>
                        <a:rPr lang="en-US" sz="1400" dirty="0"/>
                        <a:t>Hospitalization from vaccine preventable diseases</a:t>
                      </a:r>
                    </a:p>
                  </a:txBody>
                  <a:tcPr/>
                </a:tc>
                <a:tc>
                  <a:txBody>
                    <a:bodyPr/>
                    <a:lstStyle/>
                    <a:p>
                      <a:pPr lvl="0"/>
                      <a:r>
                        <a:rPr lang="en-US" sz="1400" kern="1200" dirty="0">
                          <a:solidFill>
                            <a:schemeClr val="dk1"/>
                          </a:solidFill>
                          <a:effectLst/>
                          <a:latin typeface="+mn-lt"/>
                          <a:ea typeface="+mn-ea"/>
                          <a:cs typeface="+mn-cs"/>
                        </a:rPr>
                        <a:t>Georgia: Analyzed reduced hospitalization for vaccine-preventable conditions</a:t>
                      </a:r>
                    </a:p>
                    <a:p>
                      <a:pPr lvl="0"/>
                      <a:endParaRPr lang="en-US" sz="1400" kern="1200" dirty="0">
                        <a:solidFill>
                          <a:schemeClr val="dk1"/>
                        </a:solidFill>
                        <a:effectLst/>
                        <a:latin typeface="+mn-lt"/>
                        <a:ea typeface="+mn-ea"/>
                        <a:cs typeface="+mn-cs"/>
                      </a:endParaRPr>
                    </a:p>
                    <a:p>
                      <a:pPr lvl="0"/>
                      <a:r>
                        <a:rPr lang="en-US" sz="1400" kern="1200" dirty="0">
                          <a:solidFill>
                            <a:schemeClr val="dk1"/>
                          </a:solidFill>
                          <a:effectLst/>
                          <a:latin typeface="+mn-lt"/>
                          <a:ea typeface="+mn-ea"/>
                          <a:cs typeface="+mn-cs"/>
                        </a:rPr>
                        <a:t>Armenia: Showed reduction of child hospitalization due to rotavirus infection after the vaccine was introduced</a:t>
                      </a:r>
                    </a:p>
                    <a:p>
                      <a:pPr marL="0" indent="0">
                        <a:spcAft>
                          <a:spcPts val="600"/>
                        </a:spcAft>
                        <a:buFont typeface="+mj-lt"/>
                        <a:buNone/>
                      </a:pPr>
                      <a:endParaRPr lang="en-US" sz="1400" dirty="0">
                        <a:latin typeface="+mn-lt"/>
                      </a:endParaRPr>
                    </a:p>
                  </a:txBody>
                  <a:tcPr/>
                </a:tc>
                <a:extLst>
                  <a:ext uri="{0D108BD9-81ED-4DB2-BD59-A6C34878D82A}">
                    <a16:rowId xmlns:a16="http://schemas.microsoft.com/office/drawing/2014/main" val="1429930954"/>
                  </a:ext>
                </a:extLst>
              </a:tr>
            </a:tbl>
          </a:graphicData>
        </a:graphic>
      </p:graphicFrame>
      <p:sp>
        <p:nvSpPr>
          <p:cNvPr id="9" name="Star: 6 Points 8">
            <a:extLst>
              <a:ext uri="{FF2B5EF4-FFF2-40B4-BE49-F238E27FC236}">
                <a16:creationId xmlns:a16="http://schemas.microsoft.com/office/drawing/2014/main" id="{9F04A41C-C4B2-4DEC-8770-8883E21D46BC}"/>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87180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7A59-FB51-4F20-AC43-452A5B03A1BA}"/>
              </a:ext>
            </a:extLst>
          </p:cNvPr>
          <p:cNvSpPr>
            <a:spLocks noGrp="1"/>
          </p:cNvSpPr>
          <p:nvPr>
            <p:ph type="title"/>
          </p:nvPr>
        </p:nvSpPr>
        <p:spPr/>
        <p:txBody>
          <a:bodyPr>
            <a:normAutofit/>
          </a:bodyPr>
          <a:lstStyle/>
          <a:p>
            <a:r>
              <a:rPr lang="en-US" dirty="0"/>
              <a:t>Supporting Messages From The Literature</a:t>
            </a:r>
            <a:endParaRPr lang="en-US" i="1" dirty="0"/>
          </a:p>
        </p:txBody>
      </p:sp>
      <p:sp>
        <p:nvSpPr>
          <p:cNvPr id="3" name="Content Placeholder 2">
            <a:extLst>
              <a:ext uri="{FF2B5EF4-FFF2-40B4-BE49-F238E27FC236}">
                <a16:creationId xmlns:a16="http://schemas.microsoft.com/office/drawing/2014/main" id="{EFA796CB-1BFC-49B0-8B96-85A1D4E910F3}"/>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046AB704-7F4B-4DAA-9CFA-C5D0E5FCB1C0}"/>
              </a:ext>
            </a:extLst>
          </p:cNvPr>
          <p:cNvSpPr>
            <a:spLocks noGrp="1"/>
          </p:cNvSpPr>
          <p:nvPr>
            <p:ph type="body" sz="quarter" idx="10"/>
          </p:nvPr>
        </p:nvSpPr>
        <p:spPr>
          <a:xfrm>
            <a:off x="457200" y="1374826"/>
            <a:ext cx="8229600" cy="609600"/>
          </a:xfrm>
        </p:spPr>
        <p:txBody>
          <a:bodyPr>
            <a:normAutofit fontScale="92500" lnSpcReduction="20000"/>
          </a:bodyPr>
          <a:lstStyle/>
          <a:p>
            <a:r>
              <a:rPr lang="en-US" i="1" dirty="0"/>
              <a:t>Note we could certainly add more examples. Are these most effective as country studies or global studies?</a:t>
            </a:r>
            <a:endParaRPr lang="en-US" dirty="0"/>
          </a:p>
        </p:txBody>
      </p:sp>
      <p:sp>
        <p:nvSpPr>
          <p:cNvPr id="5" name="Slide Number Placeholder 4">
            <a:extLst>
              <a:ext uri="{FF2B5EF4-FFF2-40B4-BE49-F238E27FC236}">
                <a16:creationId xmlns:a16="http://schemas.microsoft.com/office/drawing/2014/main" id="{D0578849-1E4A-4020-BFB7-F11D39AF6756}"/>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18</a:t>
            </a:fld>
            <a:endParaRPr lang="en-US" dirty="0">
              <a:solidFill>
                <a:srgbClr val="E32726"/>
              </a:solidFill>
              <a:latin typeface="Arial"/>
              <a:cs typeface="Arial"/>
            </a:endParaRPr>
          </a:p>
        </p:txBody>
      </p:sp>
      <p:graphicFrame>
        <p:nvGraphicFramePr>
          <p:cNvPr id="8" name="Table 7">
            <a:extLst>
              <a:ext uri="{FF2B5EF4-FFF2-40B4-BE49-F238E27FC236}">
                <a16:creationId xmlns:a16="http://schemas.microsoft.com/office/drawing/2014/main" id="{F46F9798-7ADA-45CF-A792-9E3D978D47CE}"/>
              </a:ext>
            </a:extLst>
          </p:cNvPr>
          <p:cNvGraphicFramePr>
            <a:graphicFrameLocks noGrp="1"/>
          </p:cNvGraphicFramePr>
          <p:nvPr>
            <p:extLst>
              <p:ext uri="{D42A27DB-BD31-4B8C-83A1-F6EECF244321}">
                <p14:modId xmlns:p14="http://schemas.microsoft.com/office/powerpoint/2010/main" val="4213549619"/>
              </p:ext>
            </p:extLst>
          </p:nvPr>
        </p:nvGraphicFramePr>
        <p:xfrm>
          <a:off x="436028" y="2099327"/>
          <a:ext cx="7970966" cy="3632200"/>
        </p:xfrm>
        <a:graphic>
          <a:graphicData uri="http://schemas.openxmlformats.org/drawingml/2006/table">
            <a:tbl>
              <a:tblPr firstRow="1" bandRow="1">
                <a:tableStyleId>{5C22544A-7EE6-4342-B048-85BDC9FD1C3A}</a:tableStyleId>
              </a:tblPr>
              <a:tblGrid>
                <a:gridCol w="1656608">
                  <a:extLst>
                    <a:ext uri="{9D8B030D-6E8A-4147-A177-3AD203B41FA5}">
                      <a16:colId xmlns:a16="http://schemas.microsoft.com/office/drawing/2014/main" val="2128763066"/>
                    </a:ext>
                  </a:extLst>
                </a:gridCol>
                <a:gridCol w="6314358">
                  <a:extLst>
                    <a:ext uri="{9D8B030D-6E8A-4147-A177-3AD203B41FA5}">
                      <a16:colId xmlns:a16="http://schemas.microsoft.com/office/drawing/2014/main" val="1202205104"/>
                    </a:ext>
                  </a:extLst>
                </a:gridCol>
              </a:tblGrid>
              <a:tr h="370840">
                <a:tc>
                  <a:txBody>
                    <a:bodyPr/>
                    <a:lstStyle/>
                    <a:p>
                      <a:r>
                        <a:rPr lang="en-US" sz="1800" dirty="0"/>
                        <a:t>Intervention</a:t>
                      </a:r>
                    </a:p>
                  </a:txBody>
                  <a:tcPr/>
                </a:tc>
                <a:tc>
                  <a:txBody>
                    <a:bodyPr/>
                    <a:lstStyle/>
                    <a:p>
                      <a:r>
                        <a:rPr lang="en-US" sz="1800" dirty="0"/>
                        <a:t>Evidence</a:t>
                      </a:r>
                    </a:p>
                  </a:txBody>
                  <a:tcPr/>
                </a:tc>
                <a:extLst>
                  <a:ext uri="{0D108BD9-81ED-4DB2-BD59-A6C34878D82A}">
                    <a16:rowId xmlns:a16="http://schemas.microsoft.com/office/drawing/2014/main" val="3818248326"/>
                  </a:ext>
                </a:extLst>
              </a:tr>
              <a:tr h="370840">
                <a:tc>
                  <a:txBody>
                    <a:bodyPr/>
                    <a:lstStyle/>
                    <a:p>
                      <a:endParaRPr lang="en-US" sz="1400" dirty="0"/>
                    </a:p>
                    <a:p>
                      <a:endParaRPr lang="en-US" sz="1400" dirty="0"/>
                    </a:p>
                    <a:p>
                      <a:endParaRPr lang="en-US" sz="1400" dirty="0"/>
                    </a:p>
                    <a:p>
                      <a:r>
                        <a:rPr lang="en-US" sz="1400" dirty="0"/>
                        <a:t>Hib vaccination</a:t>
                      </a:r>
                    </a:p>
                  </a:txBody>
                  <a:tcPr/>
                </a:tc>
                <a:tc>
                  <a:txBody>
                    <a:bodyPr/>
                    <a:lstStyle/>
                    <a:p>
                      <a:pPr marL="0" indent="0">
                        <a:spcAft>
                          <a:spcPts val="600"/>
                        </a:spcAft>
                        <a:buFont typeface="+mj-lt"/>
                        <a:buNone/>
                      </a:pPr>
                      <a:r>
                        <a:rPr lang="en-US" sz="1400" dirty="0">
                          <a:latin typeface="+mn-lt"/>
                        </a:rPr>
                        <a:t>A study in Uzbekistan showed that Hib vaccination for one birth cohort is predicted to prevent about 350 deaths annually in children less than 5 years of age </a:t>
                      </a:r>
                    </a:p>
                    <a:p>
                      <a:pPr marL="0" indent="0">
                        <a:spcAft>
                          <a:spcPts val="600"/>
                        </a:spcAft>
                        <a:buFont typeface="+mj-lt"/>
                        <a:buNone/>
                      </a:pPr>
                      <a:endParaRPr lang="en-US" sz="1400" dirty="0">
                        <a:latin typeface="+mn-lt"/>
                      </a:endParaRPr>
                    </a:p>
                    <a:p>
                      <a:pPr marL="0" indent="0">
                        <a:spcAft>
                          <a:spcPts val="600"/>
                        </a:spcAft>
                        <a:buFont typeface="+mj-lt"/>
                        <a:buNone/>
                      </a:pPr>
                      <a:r>
                        <a:rPr lang="en-US" sz="1400" dirty="0">
                          <a:latin typeface="+mn-lt"/>
                        </a:rPr>
                        <a:t>Citation: Griffiths UK, Clark A, </a:t>
                      </a:r>
                      <a:r>
                        <a:rPr lang="en-US" sz="1400" dirty="0" err="1">
                          <a:latin typeface="+mn-lt"/>
                        </a:rPr>
                        <a:t>Shimanovich</a:t>
                      </a:r>
                      <a:r>
                        <a:rPr lang="en-US" sz="1400" dirty="0">
                          <a:latin typeface="+mn-lt"/>
                        </a:rPr>
                        <a:t> V, </a:t>
                      </a:r>
                      <a:r>
                        <a:rPr lang="en-US" sz="1400" dirty="0" err="1">
                          <a:latin typeface="+mn-lt"/>
                        </a:rPr>
                        <a:t>Glinskaya</a:t>
                      </a:r>
                      <a:r>
                        <a:rPr lang="en-US" sz="1400" dirty="0">
                          <a:latin typeface="+mn-lt"/>
                        </a:rPr>
                        <a:t> I, </a:t>
                      </a:r>
                      <a:r>
                        <a:rPr lang="en-US" sz="1400" dirty="0" err="1">
                          <a:latin typeface="+mn-lt"/>
                        </a:rPr>
                        <a:t>Tursunova</a:t>
                      </a:r>
                      <a:r>
                        <a:rPr lang="en-US" sz="1400" dirty="0">
                          <a:latin typeface="+mn-lt"/>
                        </a:rPr>
                        <a:t> D, Kim L, et al. (2011) Comparative Economic Evaluation of </a:t>
                      </a:r>
                      <a:r>
                        <a:rPr lang="en-US" sz="1400" dirty="0" err="1">
                          <a:latin typeface="+mn-lt"/>
                        </a:rPr>
                        <a:t>Haemophilus</a:t>
                      </a:r>
                      <a:r>
                        <a:rPr lang="en-US" sz="1400" dirty="0">
                          <a:latin typeface="+mn-lt"/>
                        </a:rPr>
                        <a:t> influenzae Type b Vaccination in Belarus and Uzbekistan. </a:t>
                      </a:r>
                      <a:r>
                        <a:rPr lang="en-US" sz="1400" dirty="0" err="1">
                          <a:latin typeface="+mn-lt"/>
                        </a:rPr>
                        <a:t>PLoS</a:t>
                      </a:r>
                      <a:r>
                        <a:rPr lang="en-US" sz="1400" dirty="0">
                          <a:latin typeface="+mn-lt"/>
                        </a:rPr>
                        <a:t> ONE 6(6): e21472. doi:10.1371/journal.pone.0021472.</a:t>
                      </a:r>
                    </a:p>
                  </a:txBody>
                  <a:tcPr/>
                </a:tc>
                <a:extLst>
                  <a:ext uri="{0D108BD9-81ED-4DB2-BD59-A6C34878D82A}">
                    <a16:rowId xmlns:a16="http://schemas.microsoft.com/office/drawing/2014/main" val="1429930954"/>
                  </a:ext>
                </a:extLst>
              </a:tr>
              <a:tr h="370840">
                <a:tc>
                  <a:txBody>
                    <a:bodyPr/>
                    <a:lstStyle/>
                    <a:p>
                      <a:r>
                        <a:rPr lang="en-US" sz="1400" dirty="0"/>
                        <a:t>Immunization, prevented deaths</a:t>
                      </a:r>
                    </a:p>
                  </a:txBody>
                  <a:tcPr/>
                </a:tc>
                <a:tc>
                  <a:txBody>
                    <a:bodyPr/>
                    <a:lstStyle/>
                    <a:p>
                      <a:pPr marL="0" indent="0">
                        <a:spcAft>
                          <a:spcPts val="600"/>
                        </a:spcAft>
                        <a:buFont typeface="+mj-lt"/>
                        <a:buNone/>
                      </a:pPr>
                      <a:r>
                        <a:rPr lang="en-US" sz="1400" dirty="0">
                          <a:latin typeface="+mn-lt"/>
                        </a:rPr>
                        <a:t>Worldwide, immunization saves approximately 2.5 million deaths each year</a:t>
                      </a:r>
                    </a:p>
                    <a:p>
                      <a:pPr marL="0" indent="0">
                        <a:spcAft>
                          <a:spcPts val="600"/>
                        </a:spcAft>
                        <a:buFont typeface="+mj-lt"/>
                        <a:buNone/>
                      </a:pPr>
                      <a:r>
                        <a:rPr lang="en-US" sz="1400" dirty="0">
                          <a:latin typeface="+mn-lt"/>
                        </a:rPr>
                        <a:t>Link to data: </a:t>
                      </a:r>
                      <a:r>
                        <a:rPr lang="en-US" sz="1400" dirty="0">
                          <a:latin typeface="+mn-lt"/>
                          <a:hlinkClick r:id="rId3"/>
                        </a:rPr>
                        <a:t>http://who.int/immunization/newsroom/global_immunization_data_july_2014.pdf</a:t>
                      </a:r>
                      <a:endParaRPr lang="en-US" sz="1400" dirty="0">
                        <a:latin typeface="+mn-lt"/>
                      </a:endParaRPr>
                    </a:p>
                    <a:p>
                      <a:pPr marL="0" indent="0">
                        <a:spcAft>
                          <a:spcPts val="600"/>
                        </a:spcAft>
                        <a:buFont typeface="+mj-lt"/>
                        <a:buNone/>
                      </a:pPr>
                      <a:endParaRPr lang="en-US" sz="1400" dirty="0">
                        <a:latin typeface="+mn-lt"/>
                      </a:endParaRPr>
                    </a:p>
                  </a:txBody>
                  <a:tcPr/>
                </a:tc>
                <a:extLst>
                  <a:ext uri="{0D108BD9-81ED-4DB2-BD59-A6C34878D82A}">
                    <a16:rowId xmlns:a16="http://schemas.microsoft.com/office/drawing/2014/main" val="3733947073"/>
                  </a:ext>
                </a:extLst>
              </a:tr>
            </a:tbl>
          </a:graphicData>
        </a:graphic>
      </p:graphicFrame>
      <p:sp>
        <p:nvSpPr>
          <p:cNvPr id="10" name="Star: 6 Points 9">
            <a:extLst>
              <a:ext uri="{FF2B5EF4-FFF2-40B4-BE49-F238E27FC236}">
                <a16:creationId xmlns:a16="http://schemas.microsoft.com/office/drawing/2014/main" id="{AA03B89E-3CDC-46C6-900B-6E6F8C01F631}"/>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1940327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6835AC-3E06-43BA-9501-4A0B093D3AD7}"/>
              </a:ext>
            </a:extLst>
          </p:cNvPr>
          <p:cNvSpPr>
            <a:spLocks noGrp="1"/>
          </p:cNvSpPr>
          <p:nvPr>
            <p:ph type="title"/>
          </p:nvPr>
        </p:nvSpPr>
        <p:spPr>
          <a:xfrm>
            <a:off x="629392" y="2615897"/>
            <a:ext cx="8229600" cy="1143000"/>
          </a:xfrm>
        </p:spPr>
        <p:txBody>
          <a:bodyPr>
            <a:normAutofit fontScale="90000"/>
          </a:bodyPr>
          <a:lstStyle/>
          <a:p>
            <a:r>
              <a:rPr lang="en-US" dirty="0"/>
              <a:t>If your decision makers are most interested in ECONOMIC GROWTH AND POVERTY REDUCTION</a:t>
            </a:r>
          </a:p>
        </p:txBody>
      </p:sp>
    </p:spTree>
    <p:extLst>
      <p:ext uri="{BB962C8B-B14F-4D97-AF65-F5344CB8AC3E}">
        <p14:creationId xmlns:p14="http://schemas.microsoft.com/office/powerpoint/2010/main" val="277734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41E38-347E-41B2-B6B3-94035AB2650C}"/>
              </a:ext>
            </a:extLst>
          </p:cNvPr>
          <p:cNvSpPr>
            <a:spLocks noGrp="1"/>
          </p:cNvSpPr>
          <p:nvPr>
            <p:ph type="title"/>
          </p:nvPr>
        </p:nvSpPr>
        <p:spPr/>
        <p:txBody>
          <a:bodyPr/>
          <a:lstStyle/>
          <a:p>
            <a:r>
              <a:rPr lang="en-US" dirty="0"/>
              <a:t>Purpose Of Slide Set</a:t>
            </a:r>
          </a:p>
        </p:txBody>
      </p:sp>
      <p:sp>
        <p:nvSpPr>
          <p:cNvPr id="3" name="Content Placeholder 2">
            <a:extLst>
              <a:ext uri="{FF2B5EF4-FFF2-40B4-BE49-F238E27FC236}">
                <a16:creationId xmlns:a16="http://schemas.microsoft.com/office/drawing/2014/main" id="{DA39BDB2-9C1C-4B64-826A-10B18EAFB186}"/>
              </a:ext>
            </a:extLst>
          </p:cNvPr>
          <p:cNvSpPr>
            <a:spLocks noGrp="1"/>
          </p:cNvSpPr>
          <p:nvPr>
            <p:ph idx="1"/>
          </p:nvPr>
        </p:nvSpPr>
        <p:spPr>
          <a:xfrm>
            <a:off x="457200" y="1139362"/>
            <a:ext cx="8323006" cy="4778350"/>
          </a:xfrm>
        </p:spPr>
        <p:txBody>
          <a:bodyPr>
            <a:normAutofit/>
          </a:bodyPr>
          <a:lstStyle/>
          <a:p>
            <a:r>
              <a:rPr lang="en-US" b="1" dirty="0"/>
              <a:t>Purpose</a:t>
            </a:r>
            <a:r>
              <a:rPr lang="en-US" dirty="0"/>
              <a:t>:  to give LNCT members a set of ideas for arguments for increasing (or at least maintaining) investment in immunization</a:t>
            </a:r>
          </a:p>
          <a:p>
            <a:endParaRPr lang="en-US" dirty="0"/>
          </a:p>
          <a:p>
            <a:r>
              <a:rPr lang="en-US" dirty="0"/>
              <a:t>Some material is intentionally repeated because it can be used for different arguments</a:t>
            </a:r>
          </a:p>
          <a:p>
            <a:endParaRPr lang="en-US" dirty="0"/>
          </a:p>
          <a:p>
            <a:r>
              <a:rPr lang="en-US" dirty="0"/>
              <a:t>Slides are intended to be picked out and adapted for different audiences (for example, MOF, Parliamentarians, others) and contexts</a:t>
            </a:r>
          </a:p>
          <a:p>
            <a:endParaRPr lang="en-US" dirty="0"/>
          </a:p>
          <a:p>
            <a:r>
              <a:rPr lang="en-US" b="1" dirty="0"/>
              <a:t>Your input needed</a:t>
            </a:r>
            <a:r>
              <a:rPr lang="en-US" dirty="0"/>
              <a:t>: is this helpful?  Can it be improved to be more useful to your needs and your work?</a:t>
            </a:r>
          </a:p>
        </p:txBody>
      </p:sp>
      <p:sp>
        <p:nvSpPr>
          <p:cNvPr id="5" name="Slide Number Placeholder 4">
            <a:extLst>
              <a:ext uri="{FF2B5EF4-FFF2-40B4-BE49-F238E27FC236}">
                <a16:creationId xmlns:a16="http://schemas.microsoft.com/office/drawing/2014/main" id="{886B841F-1EB4-4B5B-9BA4-DEB87B7D1B77}"/>
              </a:ext>
            </a:extLst>
          </p:cNvPr>
          <p:cNvSpPr>
            <a:spLocks noGrp="1"/>
          </p:cNvSpPr>
          <p:nvPr>
            <p:ph type="sldNum" sz="quarter" idx="4"/>
          </p:nvPr>
        </p:nvSpPr>
        <p:spPr/>
        <p:txBody>
          <a:bodyPr/>
          <a:lstStyle/>
          <a:p>
            <a:r>
              <a:rPr lang="en-US" dirty="0">
                <a:solidFill>
                  <a:schemeClr val="tx2"/>
                </a:solidFill>
                <a:latin typeface="Arial"/>
                <a:cs typeface="Arial"/>
              </a:rPr>
              <a:t>www.lnct.global </a:t>
            </a:r>
            <a:r>
              <a:rPr lang="en-US" dirty="0">
                <a:latin typeface="Arial"/>
                <a:cs typeface="Arial"/>
              </a:rPr>
              <a:t>| </a:t>
            </a:r>
            <a:fld id="{2459FD92-E8AB-4F86-BA9A-090210CAFD7B}" type="slidenum">
              <a:rPr lang="en-US" smtClean="0">
                <a:latin typeface="Arial"/>
                <a:cs typeface="Arial"/>
              </a:rPr>
              <a:pPr/>
              <a:t>2</a:t>
            </a:fld>
            <a:endParaRPr lang="en-US" dirty="0">
              <a:solidFill>
                <a:srgbClr val="E32726"/>
              </a:solidFill>
              <a:latin typeface="Arial"/>
              <a:cs typeface="Arial"/>
            </a:endParaRPr>
          </a:p>
        </p:txBody>
      </p:sp>
    </p:spTree>
    <p:extLst>
      <p:ext uri="{BB962C8B-B14F-4D97-AF65-F5344CB8AC3E}">
        <p14:creationId xmlns:p14="http://schemas.microsoft.com/office/powerpoint/2010/main" val="3095954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EB5E7-2CCC-4F7C-AD25-96E9109EC382}"/>
              </a:ext>
            </a:extLst>
          </p:cNvPr>
          <p:cNvSpPr>
            <a:spLocks noGrp="1"/>
          </p:cNvSpPr>
          <p:nvPr>
            <p:ph type="title"/>
          </p:nvPr>
        </p:nvSpPr>
        <p:spPr/>
        <p:txBody>
          <a:bodyPr/>
          <a:lstStyle/>
          <a:p>
            <a:r>
              <a:rPr lang="en-US" dirty="0"/>
              <a:t>Immunization Generates Large Economic Gains</a:t>
            </a:r>
          </a:p>
        </p:txBody>
      </p:sp>
      <p:sp>
        <p:nvSpPr>
          <p:cNvPr id="5" name="Slide Number Placeholder 4">
            <a:extLst>
              <a:ext uri="{FF2B5EF4-FFF2-40B4-BE49-F238E27FC236}">
                <a16:creationId xmlns:a16="http://schemas.microsoft.com/office/drawing/2014/main" id="{A85AC247-35AC-44AE-89D7-30D078245315}"/>
              </a:ext>
            </a:extLst>
          </p:cNvPr>
          <p:cNvSpPr>
            <a:spLocks noGrp="1"/>
          </p:cNvSpPr>
          <p:nvPr>
            <p:ph type="sldNum" sz="quarter" idx="4"/>
          </p:nvPr>
        </p:nvSpPr>
        <p:spPr/>
        <p:txBody>
          <a:bodyPr/>
          <a:lstStyle/>
          <a:p>
            <a:r>
              <a:rPr lang="en-US" dirty="0">
                <a:latin typeface="Arial"/>
                <a:cs typeface="Arial"/>
              </a:rPr>
              <a:t>| </a:t>
            </a:r>
            <a:fld id="{2459FD92-E8AB-4F86-BA9A-090210CAFD7B}" type="slidenum">
              <a:rPr lang="en-US" smtClean="0">
                <a:latin typeface="Arial"/>
                <a:cs typeface="Arial"/>
              </a:rPr>
              <a:pPr/>
              <a:t>20</a:t>
            </a:fld>
            <a:endParaRPr lang="en-US" dirty="0">
              <a:solidFill>
                <a:srgbClr val="E32726"/>
              </a:solidFill>
              <a:latin typeface="Arial"/>
              <a:cs typeface="Arial"/>
            </a:endParaRPr>
          </a:p>
        </p:txBody>
      </p:sp>
      <p:sp>
        <p:nvSpPr>
          <p:cNvPr id="7" name="TextBox 6">
            <a:extLst>
              <a:ext uri="{FF2B5EF4-FFF2-40B4-BE49-F238E27FC236}">
                <a16:creationId xmlns:a16="http://schemas.microsoft.com/office/drawing/2014/main" id="{5BA0E217-8884-4A26-845D-1054F6325926}"/>
              </a:ext>
            </a:extLst>
          </p:cNvPr>
          <p:cNvSpPr txBox="1"/>
          <p:nvPr/>
        </p:nvSpPr>
        <p:spPr>
          <a:xfrm>
            <a:off x="457200" y="1135823"/>
            <a:ext cx="8256957" cy="646331"/>
          </a:xfrm>
          <a:prstGeom prst="rect">
            <a:avLst/>
          </a:prstGeom>
          <a:noFill/>
        </p:spPr>
        <p:txBody>
          <a:bodyPr wrap="square" rtlCol="0">
            <a:spAutoFit/>
          </a:bodyPr>
          <a:lstStyle/>
          <a:p>
            <a:r>
              <a:rPr lang="en-US" b="1" dirty="0"/>
              <a:t>Return on investment analyses quantify the benefits of immunization in monetary terms.</a:t>
            </a:r>
          </a:p>
        </p:txBody>
      </p:sp>
      <p:sp>
        <p:nvSpPr>
          <p:cNvPr id="9" name="TextBox 8">
            <a:extLst>
              <a:ext uri="{FF2B5EF4-FFF2-40B4-BE49-F238E27FC236}">
                <a16:creationId xmlns:a16="http://schemas.microsoft.com/office/drawing/2014/main" id="{09E0ABF9-7565-480C-BF69-D8084962988D}"/>
              </a:ext>
            </a:extLst>
          </p:cNvPr>
          <p:cNvSpPr txBox="1"/>
          <p:nvPr/>
        </p:nvSpPr>
        <p:spPr>
          <a:xfrm>
            <a:off x="539883" y="1956963"/>
            <a:ext cx="4294763" cy="923330"/>
          </a:xfrm>
          <a:prstGeom prst="rect">
            <a:avLst/>
          </a:prstGeom>
          <a:noFill/>
        </p:spPr>
        <p:txBody>
          <a:bodyPr wrap="square" rtlCol="0">
            <a:spAutoFit/>
          </a:bodyPr>
          <a:lstStyle/>
          <a:p>
            <a:r>
              <a:rPr lang="en-US" dirty="0">
                <a:solidFill>
                  <a:schemeClr val="accent2"/>
                </a:solidFill>
              </a:rPr>
              <a:t>Recent work shows that every $1 invested in immunization brings an estimated…</a:t>
            </a:r>
            <a:endParaRPr lang="en-US" b="1" dirty="0">
              <a:solidFill>
                <a:schemeClr val="accent2"/>
              </a:solidFill>
              <a:latin typeface="Museo Sans 500" panose="02000000000000000000" pitchFamily="50" charset="0"/>
            </a:endParaRPr>
          </a:p>
        </p:txBody>
      </p:sp>
      <p:cxnSp>
        <p:nvCxnSpPr>
          <p:cNvPr id="10" name="Straight Connector 9">
            <a:extLst>
              <a:ext uri="{FF2B5EF4-FFF2-40B4-BE49-F238E27FC236}">
                <a16:creationId xmlns:a16="http://schemas.microsoft.com/office/drawing/2014/main" id="{9D5F6B6B-5C88-416C-8C18-4990BC2A2F22}"/>
              </a:ext>
            </a:extLst>
          </p:cNvPr>
          <p:cNvCxnSpPr/>
          <p:nvPr/>
        </p:nvCxnSpPr>
        <p:spPr>
          <a:xfrm>
            <a:off x="539883" y="1867401"/>
            <a:ext cx="8322014" cy="1610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5604EC9-A265-49A5-B7F2-5F3F66B8A3B5}"/>
              </a:ext>
            </a:extLst>
          </p:cNvPr>
          <p:cNvSpPr txBox="1"/>
          <p:nvPr/>
        </p:nvSpPr>
        <p:spPr>
          <a:xfrm>
            <a:off x="434706" y="2880293"/>
            <a:ext cx="1866900" cy="923330"/>
          </a:xfrm>
          <a:prstGeom prst="rect">
            <a:avLst/>
          </a:prstGeom>
          <a:noFill/>
        </p:spPr>
        <p:txBody>
          <a:bodyPr wrap="square" rtlCol="0">
            <a:spAutoFit/>
          </a:bodyPr>
          <a:lstStyle/>
          <a:p>
            <a:pPr algn="ctr"/>
            <a:r>
              <a:rPr lang="en-US" sz="5400" b="1" dirty="0">
                <a:latin typeface="Museo Sans 700" panose="02000000000000000000" pitchFamily="50" charset="0"/>
              </a:rPr>
              <a:t>$16</a:t>
            </a:r>
          </a:p>
        </p:txBody>
      </p:sp>
      <p:sp>
        <p:nvSpPr>
          <p:cNvPr id="12" name="TextBox 11">
            <a:extLst>
              <a:ext uri="{FF2B5EF4-FFF2-40B4-BE49-F238E27FC236}">
                <a16:creationId xmlns:a16="http://schemas.microsoft.com/office/drawing/2014/main" id="{9E580657-1CEF-43B5-BA17-DA6D5D9AD35C}"/>
              </a:ext>
            </a:extLst>
          </p:cNvPr>
          <p:cNvSpPr txBox="1"/>
          <p:nvPr/>
        </p:nvSpPr>
        <p:spPr>
          <a:xfrm>
            <a:off x="2013821" y="3035258"/>
            <a:ext cx="2534769" cy="646331"/>
          </a:xfrm>
          <a:prstGeom prst="rect">
            <a:avLst/>
          </a:prstGeom>
          <a:noFill/>
        </p:spPr>
        <p:txBody>
          <a:bodyPr wrap="square" rtlCol="0">
            <a:spAutoFit/>
          </a:bodyPr>
          <a:lstStyle/>
          <a:p>
            <a:r>
              <a:rPr lang="en-US" sz="3600" dirty="0"/>
              <a:t>in benefits </a:t>
            </a:r>
          </a:p>
        </p:txBody>
      </p:sp>
      <p:cxnSp>
        <p:nvCxnSpPr>
          <p:cNvPr id="13" name="Straight Connector 12">
            <a:extLst>
              <a:ext uri="{FF2B5EF4-FFF2-40B4-BE49-F238E27FC236}">
                <a16:creationId xmlns:a16="http://schemas.microsoft.com/office/drawing/2014/main" id="{A9626916-F9DF-4914-9E92-E7FE3FC5E517}"/>
              </a:ext>
            </a:extLst>
          </p:cNvPr>
          <p:cNvCxnSpPr/>
          <p:nvPr/>
        </p:nvCxnSpPr>
        <p:spPr>
          <a:xfrm>
            <a:off x="4957459" y="1949868"/>
            <a:ext cx="0" cy="37296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Flowchart: Merge 13">
            <a:extLst>
              <a:ext uri="{FF2B5EF4-FFF2-40B4-BE49-F238E27FC236}">
                <a16:creationId xmlns:a16="http://schemas.microsoft.com/office/drawing/2014/main" id="{C5D4278E-CF68-4414-AB8C-B771178CC650}"/>
              </a:ext>
            </a:extLst>
          </p:cNvPr>
          <p:cNvSpPr/>
          <p:nvPr/>
        </p:nvSpPr>
        <p:spPr>
          <a:xfrm>
            <a:off x="1053017" y="3825624"/>
            <a:ext cx="2918298" cy="496753"/>
          </a:xfrm>
          <a:prstGeom prst="flowChartMerge">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6EAEF749-7CF7-4375-B282-575A2D517884}"/>
              </a:ext>
            </a:extLst>
          </p:cNvPr>
          <p:cNvSpPr/>
          <p:nvPr/>
        </p:nvSpPr>
        <p:spPr>
          <a:xfrm>
            <a:off x="535832" y="4412474"/>
            <a:ext cx="4191810" cy="12980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t>These analyses show that immunization is an excellent investment.  Comparative analyses show that immunization is one of the development investments with the best value for money.</a:t>
            </a:r>
          </a:p>
        </p:txBody>
      </p:sp>
      <p:sp>
        <p:nvSpPr>
          <p:cNvPr id="16" name="TextBox 15">
            <a:extLst>
              <a:ext uri="{FF2B5EF4-FFF2-40B4-BE49-F238E27FC236}">
                <a16:creationId xmlns:a16="http://schemas.microsoft.com/office/drawing/2014/main" id="{9EA0C157-2B4B-47D2-B63D-FE6139ACA2A4}"/>
              </a:ext>
            </a:extLst>
          </p:cNvPr>
          <p:cNvSpPr txBox="1"/>
          <p:nvPr/>
        </p:nvSpPr>
        <p:spPr>
          <a:xfrm>
            <a:off x="5083920" y="1981123"/>
            <a:ext cx="3777977" cy="3693319"/>
          </a:xfrm>
          <a:prstGeom prst="rect">
            <a:avLst/>
          </a:prstGeom>
          <a:noFill/>
        </p:spPr>
        <p:txBody>
          <a:bodyPr wrap="square" rtlCol="0">
            <a:spAutoFit/>
          </a:bodyPr>
          <a:lstStyle/>
          <a:p>
            <a:r>
              <a:rPr lang="en-US" dirty="0"/>
              <a:t>These returns on investment are made up of: </a:t>
            </a:r>
          </a:p>
          <a:p>
            <a:pPr marL="285750" indent="-285750">
              <a:buFont typeface="Arial" panose="020B0604020202020204" pitchFamily="34" charset="0"/>
              <a:buChar char="•"/>
            </a:pPr>
            <a:r>
              <a:rPr lang="en-US" dirty="0"/>
              <a:t>Savings in treatment costs</a:t>
            </a:r>
          </a:p>
          <a:p>
            <a:pPr marL="285750" indent="-285750">
              <a:buFont typeface="Arial" panose="020B0604020202020204" pitchFamily="34" charset="0"/>
              <a:buChar char="•"/>
            </a:pPr>
            <a:r>
              <a:rPr lang="en-US" dirty="0"/>
              <a:t>Savings in costs of seeking treatment</a:t>
            </a:r>
          </a:p>
          <a:p>
            <a:pPr marL="285750" indent="-285750">
              <a:buFont typeface="Arial" panose="020B0604020202020204" pitchFamily="34" charset="0"/>
              <a:buChar char="•"/>
            </a:pPr>
            <a:r>
              <a:rPr lang="en-US" dirty="0"/>
              <a:t>Averted losses in caretaker wages</a:t>
            </a:r>
          </a:p>
          <a:p>
            <a:pPr marL="285750" indent="-285750">
              <a:buFont typeface="Arial" panose="020B0604020202020204" pitchFamily="34" charset="0"/>
              <a:buChar char="•"/>
            </a:pPr>
            <a:r>
              <a:rPr lang="en-US" dirty="0"/>
              <a:t>Averted losses in productivity from illness and premature death</a:t>
            </a:r>
          </a:p>
          <a:p>
            <a:pPr lvl="1"/>
            <a:endParaRPr lang="en-US" dirty="0"/>
          </a:p>
          <a:p>
            <a:r>
              <a:rPr lang="en-US" dirty="0"/>
              <a:t>The largest gains are in productivity.</a:t>
            </a:r>
          </a:p>
        </p:txBody>
      </p:sp>
      <p:sp>
        <p:nvSpPr>
          <p:cNvPr id="19" name="TextBox 18">
            <a:extLst>
              <a:ext uri="{FF2B5EF4-FFF2-40B4-BE49-F238E27FC236}">
                <a16:creationId xmlns:a16="http://schemas.microsoft.com/office/drawing/2014/main" id="{21CF4F05-CBD7-4D97-8429-DD04A1393A8C}"/>
              </a:ext>
            </a:extLst>
          </p:cNvPr>
          <p:cNvSpPr txBox="1"/>
          <p:nvPr/>
        </p:nvSpPr>
        <p:spPr>
          <a:xfrm>
            <a:off x="1847605" y="6106096"/>
            <a:ext cx="6737742" cy="461665"/>
          </a:xfrm>
          <a:prstGeom prst="rect">
            <a:avLst/>
          </a:prstGeom>
          <a:noFill/>
        </p:spPr>
        <p:txBody>
          <a:bodyPr wrap="none" rtlCol="0">
            <a:spAutoFit/>
          </a:bodyPr>
          <a:lstStyle/>
          <a:p>
            <a:r>
              <a:rPr lang="en-US" sz="1200" dirty="0">
                <a:solidFill>
                  <a:srgbClr val="FF0000"/>
                </a:solidFill>
              </a:rPr>
              <a:t>Source:  Ozawa et al. Return on Investment from Childhood Immunizations in Low- and Middle- </a:t>
            </a:r>
          </a:p>
          <a:p>
            <a:r>
              <a:rPr lang="en-US" sz="1200" dirty="0">
                <a:solidFill>
                  <a:srgbClr val="FF0000"/>
                </a:solidFill>
              </a:rPr>
              <a:t>Income Countries, 2011-20, Health Affairs, February 2016.</a:t>
            </a:r>
          </a:p>
        </p:txBody>
      </p:sp>
      <p:sp>
        <p:nvSpPr>
          <p:cNvPr id="17" name="Star: 6 Points 16">
            <a:extLst>
              <a:ext uri="{FF2B5EF4-FFF2-40B4-BE49-F238E27FC236}">
                <a16:creationId xmlns:a16="http://schemas.microsoft.com/office/drawing/2014/main" id="{3B79315A-4E3D-40FE-929A-C675C2918281}"/>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3691916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E94E2-470C-4A7D-9CB1-8B37CF0BFBBF}"/>
              </a:ext>
            </a:extLst>
          </p:cNvPr>
          <p:cNvSpPr>
            <a:spLocks noGrp="1"/>
          </p:cNvSpPr>
          <p:nvPr>
            <p:ph type="title"/>
          </p:nvPr>
        </p:nvSpPr>
        <p:spPr/>
        <p:txBody>
          <a:bodyPr/>
          <a:lstStyle/>
          <a:p>
            <a:r>
              <a:rPr lang="en-US" dirty="0"/>
              <a:t>Immunization Leads To Better Cognition, Educational Attainment, and Nutrition</a:t>
            </a:r>
          </a:p>
        </p:txBody>
      </p:sp>
      <p:sp>
        <p:nvSpPr>
          <p:cNvPr id="3" name="Content Placeholder 2">
            <a:extLst>
              <a:ext uri="{FF2B5EF4-FFF2-40B4-BE49-F238E27FC236}">
                <a16:creationId xmlns:a16="http://schemas.microsoft.com/office/drawing/2014/main" id="{1BD9FD14-771E-4073-9004-1C04AA2C340D}"/>
              </a:ext>
            </a:extLst>
          </p:cNvPr>
          <p:cNvSpPr>
            <a:spLocks noGrp="1"/>
          </p:cNvSpPr>
          <p:nvPr>
            <p:ph idx="1"/>
          </p:nvPr>
        </p:nvSpPr>
        <p:spPr>
          <a:xfrm>
            <a:off x="457200" y="1732192"/>
            <a:ext cx="8229600" cy="4105247"/>
          </a:xfrm>
        </p:spPr>
        <p:txBody>
          <a:bodyPr/>
          <a:lstStyle/>
          <a:p>
            <a:r>
              <a:rPr lang="en-US" dirty="0"/>
              <a:t>Research has shown that the protection against diseases that  immunization provides results in improved cognition and higher educational attainment, which translate to </a:t>
            </a:r>
            <a:r>
              <a:rPr lang="en-US" b="1" dirty="0"/>
              <a:t>higher productivity </a:t>
            </a:r>
            <a:r>
              <a:rPr lang="en-US" dirty="0"/>
              <a:t>and </a:t>
            </a:r>
            <a:r>
              <a:rPr lang="en-US" b="1" dirty="0"/>
              <a:t>economic growth </a:t>
            </a:r>
            <a:r>
              <a:rPr lang="en-US" dirty="0"/>
              <a:t>in the long term.</a:t>
            </a:r>
            <a:br>
              <a:rPr lang="en-US" dirty="0"/>
            </a:br>
            <a:endParaRPr lang="en-US" dirty="0"/>
          </a:p>
          <a:p>
            <a:r>
              <a:rPr lang="en-US" dirty="0"/>
              <a:t>Immunization also improves nutritional status, which leads in turn to </a:t>
            </a:r>
            <a:r>
              <a:rPr lang="en-US" b="1" dirty="0"/>
              <a:t>better health, improved educational outcomes</a:t>
            </a:r>
            <a:r>
              <a:rPr lang="en-US" dirty="0"/>
              <a:t>, and better </a:t>
            </a:r>
            <a:r>
              <a:rPr lang="en-US" b="1" dirty="0"/>
              <a:t>job prospects</a:t>
            </a:r>
            <a:r>
              <a:rPr lang="en-US" dirty="0"/>
              <a:t>. </a:t>
            </a:r>
          </a:p>
          <a:p>
            <a:endParaRPr lang="en-US" dirty="0"/>
          </a:p>
        </p:txBody>
      </p:sp>
      <p:sp>
        <p:nvSpPr>
          <p:cNvPr id="5" name="Slide Number Placeholder 4">
            <a:extLst>
              <a:ext uri="{FF2B5EF4-FFF2-40B4-BE49-F238E27FC236}">
                <a16:creationId xmlns:a16="http://schemas.microsoft.com/office/drawing/2014/main" id="{790FCD9D-9A5B-401C-B423-0E402A151A57}"/>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21</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B4FB54F7-6BE9-480A-8E42-2900882893C7}"/>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470610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5ED00-8BCD-45A0-BACE-7C158B8E7A35}"/>
              </a:ext>
            </a:extLst>
          </p:cNvPr>
          <p:cNvSpPr>
            <a:spLocks noGrp="1"/>
          </p:cNvSpPr>
          <p:nvPr>
            <p:ph type="title"/>
          </p:nvPr>
        </p:nvSpPr>
        <p:spPr/>
        <p:txBody>
          <a:bodyPr/>
          <a:lstStyle/>
          <a:p>
            <a:r>
              <a:rPr lang="en-US" dirty="0"/>
              <a:t>Immunization Is A Pro-poor Health Intervention</a:t>
            </a:r>
          </a:p>
        </p:txBody>
      </p:sp>
      <p:sp>
        <p:nvSpPr>
          <p:cNvPr id="3" name="Content Placeholder 2">
            <a:extLst>
              <a:ext uri="{FF2B5EF4-FFF2-40B4-BE49-F238E27FC236}">
                <a16:creationId xmlns:a16="http://schemas.microsoft.com/office/drawing/2014/main" id="{A99A0CA9-EE4F-4CC9-906D-CC441DD534DB}"/>
              </a:ext>
            </a:extLst>
          </p:cNvPr>
          <p:cNvSpPr>
            <a:spLocks noGrp="1"/>
          </p:cNvSpPr>
          <p:nvPr>
            <p:ph idx="1"/>
          </p:nvPr>
        </p:nvSpPr>
        <p:spPr>
          <a:xfrm>
            <a:off x="457200" y="1417638"/>
            <a:ext cx="8229600" cy="4134429"/>
          </a:xfrm>
        </p:spPr>
        <p:txBody>
          <a:bodyPr/>
          <a:lstStyle/>
          <a:p>
            <a:r>
              <a:rPr lang="en-US" dirty="0"/>
              <a:t>Immunization reaches a larger share of poor households than most other health interventions.</a:t>
            </a:r>
          </a:p>
          <a:p>
            <a:endParaRPr lang="en-US" dirty="0"/>
          </a:p>
          <a:p>
            <a:r>
              <a:rPr lang="en-US" dirty="0"/>
              <a:t>Health expenditures and loss of wages from immunization-preventable diseases cause many households to fall into poverty.</a:t>
            </a:r>
          </a:p>
          <a:p>
            <a:endParaRPr lang="en-US" dirty="0"/>
          </a:p>
          <a:p>
            <a:r>
              <a:rPr lang="en-US" dirty="0"/>
              <a:t>By preventing these losses, immunization provides a kind of ﬁnancial risk protection, especially to the poor.</a:t>
            </a:r>
          </a:p>
          <a:p>
            <a:endParaRPr lang="en-US" dirty="0"/>
          </a:p>
        </p:txBody>
      </p:sp>
      <p:sp>
        <p:nvSpPr>
          <p:cNvPr id="5" name="Slide Number Placeholder 4">
            <a:extLst>
              <a:ext uri="{FF2B5EF4-FFF2-40B4-BE49-F238E27FC236}">
                <a16:creationId xmlns:a16="http://schemas.microsoft.com/office/drawing/2014/main" id="{FA56F029-A66E-48B9-80C2-E94BEA1776DF}"/>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22</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D433D8CD-AF61-4E09-96BD-9A4E4AD6E3FB}"/>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1336062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3E1A-6952-4848-8F53-66C40627EA2A}"/>
              </a:ext>
            </a:extLst>
          </p:cNvPr>
          <p:cNvSpPr>
            <a:spLocks noGrp="1"/>
          </p:cNvSpPr>
          <p:nvPr>
            <p:ph type="title"/>
          </p:nvPr>
        </p:nvSpPr>
        <p:spPr>
          <a:xfrm>
            <a:off x="457200" y="274638"/>
            <a:ext cx="7355434" cy="1143000"/>
          </a:xfrm>
        </p:spPr>
        <p:txBody>
          <a:bodyPr>
            <a:normAutofit/>
          </a:bodyPr>
          <a:lstStyle/>
          <a:p>
            <a:r>
              <a:rPr lang="en-US" dirty="0"/>
              <a:t>Immunization Is A Core Component of Progress Towards Universal Health Coverage (UHC)</a:t>
            </a:r>
          </a:p>
        </p:txBody>
      </p:sp>
      <p:sp>
        <p:nvSpPr>
          <p:cNvPr id="3" name="Content Placeholder 2">
            <a:extLst>
              <a:ext uri="{FF2B5EF4-FFF2-40B4-BE49-F238E27FC236}">
                <a16:creationId xmlns:a16="http://schemas.microsoft.com/office/drawing/2014/main" id="{58DAA358-B88B-47E3-B059-53E6CC96DD6D}"/>
              </a:ext>
            </a:extLst>
          </p:cNvPr>
          <p:cNvSpPr>
            <a:spLocks noGrp="1"/>
          </p:cNvSpPr>
          <p:nvPr>
            <p:ph idx="1"/>
          </p:nvPr>
        </p:nvSpPr>
        <p:spPr>
          <a:xfrm>
            <a:off x="457200" y="1417638"/>
            <a:ext cx="8229600" cy="3053038"/>
          </a:xfrm>
        </p:spPr>
        <p:txBody>
          <a:bodyPr>
            <a:normAutofit fontScale="92500" lnSpcReduction="10000"/>
          </a:bodyPr>
          <a:lstStyle/>
          <a:p>
            <a:r>
              <a:rPr lang="en-US" dirty="0"/>
              <a:t>UHC means ensuring that everyone has access to quality health services without financial hardship or the risk of being forced into poverty</a:t>
            </a:r>
          </a:p>
          <a:p>
            <a:endParaRPr lang="en-US" dirty="0"/>
          </a:p>
          <a:p>
            <a:r>
              <a:rPr lang="en-US" dirty="0"/>
              <a:t>Immunization is one of the most cost-effective life-saving health interventions</a:t>
            </a:r>
          </a:p>
          <a:p>
            <a:endParaRPr lang="en-US" dirty="0"/>
          </a:p>
          <a:p>
            <a:r>
              <a:rPr lang="en-US" dirty="0"/>
              <a:t>Making immunization accessible and affordable by including it in the essential services package or the national health insurance system’s benefits package is a critical step towards achieving UHC </a:t>
            </a:r>
          </a:p>
          <a:p>
            <a:endParaRPr lang="en-US" dirty="0"/>
          </a:p>
        </p:txBody>
      </p:sp>
      <p:sp>
        <p:nvSpPr>
          <p:cNvPr id="5" name="Slide Number Placeholder 4">
            <a:extLst>
              <a:ext uri="{FF2B5EF4-FFF2-40B4-BE49-F238E27FC236}">
                <a16:creationId xmlns:a16="http://schemas.microsoft.com/office/drawing/2014/main" id="{78657C5E-EA15-42C3-B56B-14CE76ECDC06}"/>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23</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D484FAC9-B020-4E0C-89A1-C5DF649BFF77}"/>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
        <p:nvSpPr>
          <p:cNvPr id="7" name="Rectangle 6">
            <a:extLst>
              <a:ext uri="{FF2B5EF4-FFF2-40B4-BE49-F238E27FC236}">
                <a16:creationId xmlns:a16="http://schemas.microsoft.com/office/drawing/2014/main" id="{D1FA7E9C-2AA0-4342-B425-974152634C0B}"/>
              </a:ext>
            </a:extLst>
          </p:cNvPr>
          <p:cNvSpPr/>
          <p:nvPr/>
        </p:nvSpPr>
        <p:spPr>
          <a:xfrm>
            <a:off x="457200" y="5054135"/>
            <a:ext cx="8339792" cy="954107"/>
          </a:xfrm>
          <a:prstGeom prst="rect">
            <a:avLst/>
          </a:prstGeom>
        </p:spPr>
        <p:txBody>
          <a:bodyPr wrap="square">
            <a:spAutoFit/>
          </a:bodyPr>
          <a:lstStyle/>
          <a:p>
            <a:r>
              <a:rPr lang="en-US" sz="1400" dirty="0"/>
              <a:t>Source: Immunization Financing Resource Guide (2017). Available at: </a:t>
            </a:r>
            <a:r>
              <a:rPr lang="en-US" sz="1400" dirty="0">
                <a:hlinkClick r:id="rId3"/>
              </a:rPr>
              <a:t>http://www.immunizationfinancing.org/en/immunization-fundamentals/universal-health-coverage-and-immunization-financing#</a:t>
            </a:r>
            <a:r>
              <a:rPr lang="en-US" sz="1400" dirty="0"/>
              <a:t>!</a:t>
            </a:r>
          </a:p>
          <a:p>
            <a:endParaRPr lang="en-US" sz="1400" dirty="0"/>
          </a:p>
        </p:txBody>
      </p:sp>
    </p:spTree>
    <p:extLst>
      <p:ext uri="{BB962C8B-B14F-4D97-AF65-F5344CB8AC3E}">
        <p14:creationId xmlns:p14="http://schemas.microsoft.com/office/powerpoint/2010/main" val="2751811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E3B2-57DC-48C8-A36E-34785FD845B2}"/>
              </a:ext>
            </a:extLst>
          </p:cNvPr>
          <p:cNvSpPr>
            <a:spLocks noGrp="1"/>
          </p:cNvSpPr>
          <p:nvPr>
            <p:ph type="title"/>
          </p:nvPr>
        </p:nvSpPr>
        <p:spPr>
          <a:xfrm>
            <a:off x="457200" y="274638"/>
            <a:ext cx="7428586" cy="1143000"/>
          </a:xfrm>
        </p:spPr>
        <p:txBody>
          <a:bodyPr/>
          <a:lstStyle/>
          <a:p>
            <a:r>
              <a:rPr lang="en-US" dirty="0"/>
              <a:t>Strong Immunization Programs Are A Platform For Pandemic Preparedness (1/2)</a:t>
            </a:r>
          </a:p>
        </p:txBody>
      </p:sp>
      <p:sp>
        <p:nvSpPr>
          <p:cNvPr id="3" name="Content Placeholder 2">
            <a:extLst>
              <a:ext uri="{FF2B5EF4-FFF2-40B4-BE49-F238E27FC236}">
                <a16:creationId xmlns:a16="http://schemas.microsoft.com/office/drawing/2014/main" id="{3D0E251D-2805-4D85-9BDD-32477F464E4B}"/>
              </a:ext>
            </a:extLst>
          </p:cNvPr>
          <p:cNvSpPr>
            <a:spLocks noGrp="1"/>
          </p:cNvSpPr>
          <p:nvPr>
            <p:ph idx="1"/>
          </p:nvPr>
        </p:nvSpPr>
        <p:spPr>
          <a:xfrm>
            <a:off x="457200" y="1417638"/>
            <a:ext cx="8229600" cy="4270617"/>
          </a:xfrm>
        </p:spPr>
        <p:txBody>
          <a:bodyPr>
            <a:normAutofit/>
          </a:bodyPr>
          <a:lstStyle/>
          <a:p>
            <a:r>
              <a:rPr lang="en-US" dirty="0"/>
              <a:t>Large disease outbreaks can severely damage the economy and slow growth by hurting trade, tourism, manufacturing, transport. </a:t>
            </a:r>
          </a:p>
          <a:p>
            <a:endParaRPr lang="en-US" dirty="0"/>
          </a:p>
          <a:p>
            <a:r>
              <a:rPr lang="en-US" dirty="0"/>
              <a:t>The 2003 SARS epidemic may have cost Hong Kong more than 1% of its GDP that year.*</a:t>
            </a:r>
          </a:p>
          <a:p>
            <a:endParaRPr lang="en-US" dirty="0"/>
          </a:p>
          <a:p>
            <a:r>
              <a:rPr lang="en-US" dirty="0"/>
              <a:t>Immunization can directly prevent outbreaks of some diseases, including yellow fever, cholera, meningitis, measles, and Japanese encephalitis, for which vaccines already exist.</a:t>
            </a:r>
          </a:p>
        </p:txBody>
      </p:sp>
      <p:sp>
        <p:nvSpPr>
          <p:cNvPr id="5" name="Slide Number Placeholder 4">
            <a:extLst>
              <a:ext uri="{FF2B5EF4-FFF2-40B4-BE49-F238E27FC236}">
                <a16:creationId xmlns:a16="http://schemas.microsoft.com/office/drawing/2014/main" id="{5CF8E1FE-CBC3-404C-858B-E582E2347A12}"/>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24</a:t>
            </a:fld>
            <a:endParaRPr lang="en-US" dirty="0">
              <a:solidFill>
                <a:srgbClr val="E32726"/>
              </a:solidFill>
              <a:latin typeface="Arial"/>
              <a:cs typeface="Arial"/>
            </a:endParaRPr>
          </a:p>
        </p:txBody>
      </p:sp>
      <p:sp>
        <p:nvSpPr>
          <p:cNvPr id="4" name="TextBox 3">
            <a:extLst>
              <a:ext uri="{FF2B5EF4-FFF2-40B4-BE49-F238E27FC236}">
                <a16:creationId xmlns:a16="http://schemas.microsoft.com/office/drawing/2014/main" id="{1E89F90B-08AA-4A92-845D-50A3A6BD3F81}"/>
              </a:ext>
            </a:extLst>
          </p:cNvPr>
          <p:cNvSpPr txBox="1"/>
          <p:nvPr/>
        </p:nvSpPr>
        <p:spPr>
          <a:xfrm>
            <a:off x="457200" y="4949591"/>
            <a:ext cx="8339792" cy="738664"/>
          </a:xfrm>
          <a:prstGeom prst="rect">
            <a:avLst/>
          </a:prstGeom>
          <a:noFill/>
        </p:spPr>
        <p:txBody>
          <a:bodyPr wrap="square" rtlCol="0">
            <a:spAutoFit/>
          </a:bodyPr>
          <a:lstStyle/>
          <a:p>
            <a:r>
              <a:rPr lang="en-US" sz="1400" i="1" dirty="0"/>
              <a:t>*</a:t>
            </a:r>
            <a:r>
              <a:rPr lang="en-US" sz="1400" i="1" dirty="0" err="1"/>
              <a:t>Brahmbhatt</a:t>
            </a:r>
            <a:r>
              <a:rPr lang="en-US" sz="1400" i="1" dirty="0"/>
              <a:t>, Milan; Dutta, Arindam. 2008. On SARS Type Economic Effects During Infectious Disease Outbreaks. Policy Research Working Paper; No. 4466. World Bank, Washington, DC. © World Bank. https://openknowledge.worldbank.org/handle/10986/6440</a:t>
            </a:r>
            <a:endParaRPr lang="en-US" sz="1400" dirty="0"/>
          </a:p>
        </p:txBody>
      </p:sp>
      <p:sp>
        <p:nvSpPr>
          <p:cNvPr id="6" name="Star: 6 Points 5">
            <a:extLst>
              <a:ext uri="{FF2B5EF4-FFF2-40B4-BE49-F238E27FC236}">
                <a16:creationId xmlns:a16="http://schemas.microsoft.com/office/drawing/2014/main" id="{7AEBFEAA-FEC2-4B41-BD4C-4A54195CF817}"/>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224613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E3B2-57DC-48C8-A36E-34785FD845B2}"/>
              </a:ext>
            </a:extLst>
          </p:cNvPr>
          <p:cNvSpPr>
            <a:spLocks noGrp="1"/>
          </p:cNvSpPr>
          <p:nvPr>
            <p:ph type="title"/>
          </p:nvPr>
        </p:nvSpPr>
        <p:spPr>
          <a:xfrm>
            <a:off x="457200" y="274638"/>
            <a:ext cx="7845552" cy="1143000"/>
          </a:xfrm>
        </p:spPr>
        <p:txBody>
          <a:bodyPr/>
          <a:lstStyle/>
          <a:p>
            <a:r>
              <a:rPr lang="en-US" dirty="0"/>
              <a:t>Strong Immunization Programs Are A Platform For Pandemic Preparedness (2/2)</a:t>
            </a:r>
          </a:p>
        </p:txBody>
      </p:sp>
      <p:sp>
        <p:nvSpPr>
          <p:cNvPr id="3" name="Content Placeholder 2">
            <a:extLst>
              <a:ext uri="{FF2B5EF4-FFF2-40B4-BE49-F238E27FC236}">
                <a16:creationId xmlns:a16="http://schemas.microsoft.com/office/drawing/2014/main" id="{3D0E251D-2805-4D85-9BDD-32477F464E4B}"/>
              </a:ext>
            </a:extLst>
          </p:cNvPr>
          <p:cNvSpPr>
            <a:spLocks noGrp="1"/>
          </p:cNvSpPr>
          <p:nvPr>
            <p:ph idx="1"/>
          </p:nvPr>
        </p:nvSpPr>
        <p:spPr>
          <a:xfrm>
            <a:off x="457200" y="1417638"/>
            <a:ext cx="8229600" cy="4412576"/>
          </a:xfrm>
        </p:spPr>
        <p:txBody>
          <a:bodyPr>
            <a:normAutofit lnSpcReduction="10000"/>
          </a:bodyPr>
          <a:lstStyle/>
          <a:p>
            <a:r>
              <a:rPr lang="en-US" dirty="0"/>
              <a:t>Strong immunization programs allow countries to respond quickly when new vaccines against additional outbreak diseases become available. </a:t>
            </a:r>
          </a:p>
          <a:p>
            <a:endParaRPr lang="en-US" dirty="0"/>
          </a:p>
          <a:p>
            <a:r>
              <a:rPr lang="en-US" dirty="0"/>
              <a:t>Vaccines are being developed against Ebola, Zika, and several other potential epidemic diseases</a:t>
            </a:r>
          </a:p>
          <a:p>
            <a:pPr marL="0" indent="0">
              <a:buNone/>
            </a:pPr>
            <a:r>
              <a:rPr lang="en-US" dirty="0"/>
              <a:t> </a:t>
            </a:r>
          </a:p>
          <a:p>
            <a:r>
              <a:rPr lang="en-US" dirty="0"/>
              <a:t>Strong immunization programs can help countries respond to outbreaks in other ways, even outbreaks of diseases for which there is no vaccines. </a:t>
            </a:r>
          </a:p>
          <a:p>
            <a:endParaRPr lang="en-US" dirty="0"/>
          </a:p>
          <a:p>
            <a:r>
              <a:rPr lang="en-US" dirty="0"/>
              <a:t>For example, Nigeria’s polio infrastructure helped to prevent a serious Ebola outbreak in 2014.</a:t>
            </a:r>
          </a:p>
          <a:p>
            <a:pPr marL="0" indent="0">
              <a:buNone/>
            </a:pPr>
            <a:endParaRPr lang="en-US" dirty="0"/>
          </a:p>
        </p:txBody>
      </p:sp>
      <p:sp>
        <p:nvSpPr>
          <p:cNvPr id="5" name="Slide Number Placeholder 4">
            <a:extLst>
              <a:ext uri="{FF2B5EF4-FFF2-40B4-BE49-F238E27FC236}">
                <a16:creationId xmlns:a16="http://schemas.microsoft.com/office/drawing/2014/main" id="{5CF8E1FE-CBC3-404C-858B-E582E2347A12}"/>
              </a:ext>
            </a:extLst>
          </p:cNvPr>
          <p:cNvSpPr>
            <a:spLocks noGrp="1"/>
          </p:cNvSpPr>
          <p:nvPr>
            <p:ph type="sldNum" sz="quarter" idx="4"/>
          </p:nvPr>
        </p:nvSpPr>
        <p:spPr/>
        <p:txBody>
          <a:bodyPr/>
          <a:lstStyle/>
          <a:p>
            <a:r>
              <a:rPr lang="en-US" dirty="0">
                <a:solidFill>
                  <a:schemeClr val="tx2"/>
                </a:solidFill>
                <a:latin typeface="Arial"/>
                <a:cs typeface="Arial"/>
              </a:rPr>
              <a:t>www.lnct.global </a:t>
            </a:r>
            <a:r>
              <a:rPr lang="en-US" dirty="0">
                <a:latin typeface="Arial"/>
                <a:cs typeface="Arial"/>
              </a:rPr>
              <a:t>| </a:t>
            </a:r>
            <a:fld id="{2459FD92-E8AB-4F86-BA9A-090210CAFD7B}" type="slidenum">
              <a:rPr lang="en-US" smtClean="0">
                <a:latin typeface="Arial"/>
                <a:cs typeface="Arial"/>
              </a:rPr>
              <a:pPr/>
              <a:t>25</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B7AD3830-933B-4411-B370-D7D79ECFBF8C}"/>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1974371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200" y="274638"/>
            <a:ext cx="7611466" cy="1143000"/>
          </a:xfrm>
        </p:spPr>
        <p:txBody>
          <a:bodyPr>
            <a:normAutofit fontScale="90000"/>
          </a:bodyPr>
          <a:lstStyle/>
          <a:p>
            <a:r>
              <a:rPr lang="en-US" dirty="0"/>
              <a:t>Using Data To Show That Your Country’s Immunization Achieves Clear Economic Results (and more needs to be done)</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extLst>
              <p:ext uri="{D42A27DB-BD31-4B8C-83A1-F6EECF244321}">
                <p14:modId xmlns:p14="http://schemas.microsoft.com/office/powerpoint/2010/main" val="1130579890"/>
              </p:ext>
            </p:extLst>
          </p:nvPr>
        </p:nvGraphicFramePr>
        <p:xfrm>
          <a:off x="457200" y="1651725"/>
          <a:ext cx="8229600" cy="3108960"/>
        </p:xfrm>
        <a:graphic>
          <a:graphicData uri="http://schemas.openxmlformats.org/drawingml/2006/table">
            <a:tbl>
              <a:tblPr firstRow="1" bandRow="1">
                <a:tableStyleId>{5C22544A-7EE6-4342-B048-85BDC9FD1C3A}</a:tableStyleId>
              </a:tblPr>
              <a:tblGrid>
                <a:gridCol w="2664542">
                  <a:extLst>
                    <a:ext uri="{9D8B030D-6E8A-4147-A177-3AD203B41FA5}">
                      <a16:colId xmlns:a16="http://schemas.microsoft.com/office/drawing/2014/main" val="390586330"/>
                    </a:ext>
                  </a:extLst>
                </a:gridCol>
                <a:gridCol w="5565058">
                  <a:extLst>
                    <a:ext uri="{9D8B030D-6E8A-4147-A177-3AD203B41FA5}">
                      <a16:colId xmlns:a16="http://schemas.microsoft.com/office/drawing/2014/main" val="1200782510"/>
                    </a:ext>
                  </a:extLst>
                </a:gridCol>
              </a:tblGrid>
              <a:tr h="358878">
                <a:tc>
                  <a:txBody>
                    <a:bodyPr/>
                    <a:lstStyle/>
                    <a:p>
                      <a:r>
                        <a:rPr lang="en-US" dirty="0"/>
                        <a:t>Data Requirements</a:t>
                      </a:r>
                    </a:p>
                  </a:txBody>
                  <a:tcPr/>
                </a:tc>
                <a:tc>
                  <a:txBody>
                    <a:bodyPr/>
                    <a:lstStyle/>
                    <a:p>
                      <a:r>
                        <a:rPr lang="en-US" dirty="0"/>
                        <a:t>Hypothetical Analysis Example:</a:t>
                      </a:r>
                    </a:p>
                  </a:txBody>
                  <a:tcPr/>
                </a:tc>
                <a:extLst>
                  <a:ext uri="{0D108BD9-81ED-4DB2-BD59-A6C34878D82A}">
                    <a16:rowId xmlns:a16="http://schemas.microsoft.com/office/drawing/2014/main" val="1738736081"/>
                  </a:ext>
                </a:extLst>
              </a:tr>
              <a:tr h="828860">
                <a:tc>
                  <a:txBody>
                    <a:bodyPr/>
                    <a:lstStyle/>
                    <a:p>
                      <a:endParaRPr lang="en-US" sz="1400" dirty="0"/>
                    </a:p>
                    <a:p>
                      <a:endParaRPr lang="en-US" sz="1400" dirty="0"/>
                    </a:p>
                    <a:p>
                      <a:r>
                        <a:rPr lang="en-US" sz="1400" dirty="0"/>
                        <a:t>Immunization coverage overall and by district or subgroups of the population</a:t>
                      </a:r>
                    </a:p>
                  </a:txBody>
                  <a:tcPr/>
                </a:tc>
                <a:tc>
                  <a:txBody>
                    <a:bodyPr/>
                    <a:lstStyle/>
                    <a:p>
                      <a:r>
                        <a:rPr lang="en-US" sz="1400" dirty="0"/>
                        <a:t>We have made solid progress in immunization coverage as a country, but children in _____ and ______ districts are at much higher risk of vaccine-preventable illnesses.  Increased investment in immunization to reach these families could improve education attainment and cognition, which translates to higher productivity and economic growth in the long term.</a:t>
                      </a:r>
                    </a:p>
                  </a:txBody>
                  <a:tcPr/>
                </a:tc>
                <a:extLst>
                  <a:ext uri="{0D108BD9-81ED-4DB2-BD59-A6C34878D82A}">
                    <a16:rowId xmlns:a16="http://schemas.microsoft.com/office/drawing/2014/main" val="2764701639"/>
                  </a:ext>
                </a:extLst>
              </a:tr>
              <a:tr h="382523">
                <a:tc>
                  <a:txBody>
                    <a:bodyPr/>
                    <a:lstStyle/>
                    <a:p>
                      <a:r>
                        <a:rPr lang="en-US" sz="1400" dirty="0"/>
                        <a:t>OOP health spending by wealth quintile; immunization coverage by wealth quintile</a:t>
                      </a:r>
                    </a:p>
                  </a:txBody>
                  <a:tcPr/>
                </a:tc>
                <a:tc>
                  <a:txBody>
                    <a:bodyPr/>
                    <a:lstStyle/>
                    <a:p>
                      <a:r>
                        <a:rPr lang="en-US" sz="1400" dirty="0"/>
                        <a:t>Poor children are exposed to vaccine-preventable illnesses considerably more than the children of better off families. High out-of-pocket health spending and impoverishment from health spending also affects poor families more. Immunization provides financial risk protection by reducing expenditures associated with vaccine-preventable diseases</a:t>
                      </a:r>
                    </a:p>
                  </a:txBody>
                  <a:tcPr/>
                </a:tc>
                <a:extLst>
                  <a:ext uri="{0D108BD9-81ED-4DB2-BD59-A6C34878D82A}">
                    <a16:rowId xmlns:a16="http://schemas.microsoft.com/office/drawing/2014/main" val="1356373849"/>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r>
              <a:rPr lang="en-US" dirty="0">
                <a:solidFill>
                  <a:schemeClr val="tx2"/>
                </a:solidFill>
                <a:latin typeface="Arial"/>
                <a:cs typeface="Arial"/>
              </a:rPr>
              <a:t>www.lnct.global </a:t>
            </a:r>
            <a:r>
              <a:rPr lang="en-US" dirty="0">
                <a:latin typeface="Arial"/>
                <a:cs typeface="Arial"/>
              </a:rPr>
              <a:t>| </a:t>
            </a:r>
            <a:fld id="{2459FD92-E8AB-4F86-BA9A-090210CAFD7B}" type="slidenum">
              <a:rPr lang="en-US" smtClean="0">
                <a:latin typeface="Arial"/>
                <a:cs typeface="Arial"/>
              </a:rPr>
              <a:pPr/>
              <a:t>26</a:t>
            </a:fld>
            <a:endParaRPr lang="en-US" dirty="0">
              <a:solidFill>
                <a:srgbClr val="E32726"/>
              </a:solidFill>
              <a:latin typeface="Arial"/>
              <a:cs typeface="Arial"/>
            </a:endParaRPr>
          </a:p>
        </p:txBody>
      </p:sp>
      <p:sp>
        <p:nvSpPr>
          <p:cNvPr id="7" name="Star: 6 Points 6">
            <a:extLst>
              <a:ext uri="{FF2B5EF4-FFF2-40B4-BE49-F238E27FC236}">
                <a16:creationId xmlns:a16="http://schemas.microsoft.com/office/drawing/2014/main" id="{86E6EA12-0F4C-4055-BD77-F1A6CFFE7FBD}"/>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661762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6835AC-3E06-43BA-9501-4A0B093D3AD7}"/>
              </a:ext>
            </a:extLst>
          </p:cNvPr>
          <p:cNvSpPr>
            <a:spLocks noGrp="1"/>
          </p:cNvSpPr>
          <p:nvPr>
            <p:ph type="title"/>
          </p:nvPr>
        </p:nvSpPr>
        <p:spPr>
          <a:xfrm>
            <a:off x="629392" y="2615897"/>
            <a:ext cx="8229600" cy="1143000"/>
          </a:xfrm>
        </p:spPr>
        <p:txBody>
          <a:bodyPr>
            <a:normAutofit fontScale="90000"/>
          </a:bodyPr>
          <a:lstStyle/>
          <a:p>
            <a:r>
              <a:rPr lang="en-US" dirty="0"/>
              <a:t>If your decision makers are most interested in increasing EFFICIENCY AND COST EFFECTIVENESS</a:t>
            </a:r>
          </a:p>
        </p:txBody>
      </p:sp>
    </p:spTree>
    <p:extLst>
      <p:ext uri="{BB962C8B-B14F-4D97-AF65-F5344CB8AC3E}">
        <p14:creationId xmlns:p14="http://schemas.microsoft.com/office/powerpoint/2010/main" val="521466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D187-EB66-4715-A5F0-0A5CC52612F3}"/>
              </a:ext>
            </a:extLst>
          </p:cNvPr>
          <p:cNvSpPr>
            <a:spLocks noGrp="1"/>
          </p:cNvSpPr>
          <p:nvPr>
            <p:ph type="title"/>
          </p:nvPr>
        </p:nvSpPr>
        <p:spPr>
          <a:xfrm>
            <a:off x="457200" y="274638"/>
            <a:ext cx="7611466" cy="1143000"/>
          </a:xfrm>
        </p:spPr>
        <p:txBody>
          <a:bodyPr/>
          <a:lstStyle/>
          <a:p>
            <a:r>
              <a:rPr lang="en-US" dirty="0"/>
              <a:t>Immunization Is A Best Buy For Health And Achieves Clear Results, Yet More Needs To Be Done (1 of 2)</a:t>
            </a:r>
          </a:p>
        </p:txBody>
      </p:sp>
      <p:sp>
        <p:nvSpPr>
          <p:cNvPr id="3" name="Content Placeholder 2">
            <a:extLst>
              <a:ext uri="{FF2B5EF4-FFF2-40B4-BE49-F238E27FC236}">
                <a16:creationId xmlns:a16="http://schemas.microsoft.com/office/drawing/2014/main" id="{45937ECD-5327-46EF-A63B-1297DD15ABBB}"/>
              </a:ext>
            </a:extLst>
          </p:cNvPr>
          <p:cNvSpPr>
            <a:spLocks noGrp="1"/>
          </p:cNvSpPr>
          <p:nvPr>
            <p:ph idx="1"/>
          </p:nvPr>
        </p:nvSpPr>
        <p:spPr>
          <a:xfrm>
            <a:off x="457200" y="1417638"/>
            <a:ext cx="8229600" cy="4202523"/>
          </a:xfrm>
        </p:spPr>
        <p:txBody>
          <a:bodyPr>
            <a:normAutofit/>
          </a:bodyPr>
          <a:lstStyle/>
          <a:p>
            <a:r>
              <a:rPr lang="en-US" sz="1900" dirty="0"/>
              <a:t>Immunization is one of the most cost-effective health interventions. </a:t>
            </a:r>
          </a:p>
          <a:p>
            <a:endParaRPr lang="en-US" sz="1900" dirty="0"/>
          </a:p>
          <a:p>
            <a:r>
              <a:rPr lang="en-US" sz="1900" dirty="0"/>
              <a:t>In other words, resources spent on immunization bring greater benefits than the same resources spent on most other interventions.</a:t>
            </a:r>
          </a:p>
          <a:p>
            <a:endParaRPr lang="en-US" dirty="0"/>
          </a:p>
          <a:p>
            <a:r>
              <a:rPr lang="en-US" dirty="0"/>
              <a:t>For example, a 2009 study modelling the cost-effectiveness of rotavirus vaccine introduction in Gavi countries found that the cost per disability adjusted life year (DALY) would be $43 over the period 2008 to 2025, making it very cost-effective.*</a:t>
            </a:r>
          </a:p>
        </p:txBody>
      </p:sp>
      <p:sp>
        <p:nvSpPr>
          <p:cNvPr id="5" name="Slide Number Placeholder 4">
            <a:extLst>
              <a:ext uri="{FF2B5EF4-FFF2-40B4-BE49-F238E27FC236}">
                <a16:creationId xmlns:a16="http://schemas.microsoft.com/office/drawing/2014/main" id="{AEC4AF49-61C6-494F-A70A-2D57AEE393DA}"/>
              </a:ext>
            </a:extLst>
          </p:cNvPr>
          <p:cNvSpPr>
            <a:spLocks noGrp="1"/>
          </p:cNvSpPr>
          <p:nvPr>
            <p:ph type="sldNum" sz="quarter" idx="4"/>
          </p:nvPr>
        </p:nvSpPr>
        <p:spPr/>
        <p:txBody>
          <a:bodyPr/>
          <a:lstStyle/>
          <a:p>
            <a:r>
              <a:rPr lang="en-US" dirty="0">
                <a:solidFill>
                  <a:schemeClr val="tx2"/>
                </a:solidFill>
                <a:latin typeface="Arial"/>
                <a:cs typeface="Arial"/>
              </a:rPr>
              <a:t>www.lnct.global </a:t>
            </a:r>
            <a:r>
              <a:rPr lang="en-US" dirty="0">
                <a:latin typeface="Arial"/>
                <a:cs typeface="Arial"/>
              </a:rPr>
              <a:t>| </a:t>
            </a:r>
            <a:fld id="{2459FD92-E8AB-4F86-BA9A-090210CAFD7B}" type="slidenum">
              <a:rPr lang="en-US" smtClean="0">
                <a:latin typeface="Arial"/>
                <a:cs typeface="Arial"/>
              </a:rPr>
              <a:pPr/>
              <a:t>28</a:t>
            </a:fld>
            <a:endParaRPr lang="en-US" dirty="0">
              <a:solidFill>
                <a:srgbClr val="E32726"/>
              </a:solidFill>
              <a:latin typeface="Arial"/>
              <a:cs typeface="Arial"/>
            </a:endParaRPr>
          </a:p>
        </p:txBody>
      </p:sp>
      <p:sp>
        <p:nvSpPr>
          <p:cNvPr id="4" name="TextBox 3">
            <a:extLst>
              <a:ext uri="{FF2B5EF4-FFF2-40B4-BE49-F238E27FC236}">
                <a16:creationId xmlns:a16="http://schemas.microsoft.com/office/drawing/2014/main" id="{01333982-2CD0-44FF-B96D-E760D7E081FE}"/>
              </a:ext>
            </a:extLst>
          </p:cNvPr>
          <p:cNvSpPr txBox="1"/>
          <p:nvPr/>
        </p:nvSpPr>
        <p:spPr>
          <a:xfrm>
            <a:off x="457200" y="5056888"/>
            <a:ext cx="8229600" cy="677108"/>
          </a:xfrm>
          <a:prstGeom prst="rect">
            <a:avLst/>
          </a:prstGeom>
          <a:noFill/>
        </p:spPr>
        <p:txBody>
          <a:bodyPr wrap="square" rtlCol="0">
            <a:spAutoFit/>
          </a:bodyPr>
          <a:lstStyle/>
          <a:p>
            <a:r>
              <a:rPr lang="en-US" sz="1400" dirty="0"/>
              <a:t>*</a:t>
            </a:r>
            <a:r>
              <a:rPr lang="en-US" sz="1200" dirty="0"/>
              <a:t>Atherly et al. Rotavirus Vaccination: Cost-Effectiveness and Impact on Child Mortality  in Developing Countries, </a:t>
            </a:r>
            <a:r>
              <a:rPr lang="en-US" sz="1200" i="1" dirty="0"/>
              <a:t>The Journal of Infectious Diseases</a:t>
            </a:r>
            <a:r>
              <a:rPr lang="en-US" sz="1200" dirty="0"/>
              <a:t>, Volume 200, Issue Supplement_1, 1 November 2009, Pages S28–S38, </a:t>
            </a:r>
            <a:r>
              <a:rPr lang="en-US" sz="1200" dirty="0">
                <a:hlinkClick r:id="rId3"/>
              </a:rPr>
              <a:t>https://doi.org/10.1086/605033</a:t>
            </a:r>
            <a:r>
              <a:rPr lang="en-US" sz="1200" dirty="0"/>
              <a:t> </a:t>
            </a:r>
          </a:p>
        </p:txBody>
      </p:sp>
      <p:sp>
        <p:nvSpPr>
          <p:cNvPr id="6" name="Star: 6 Points 5">
            <a:extLst>
              <a:ext uri="{FF2B5EF4-FFF2-40B4-BE49-F238E27FC236}">
                <a16:creationId xmlns:a16="http://schemas.microsoft.com/office/drawing/2014/main" id="{3A256296-3293-4D70-B009-E8FA05B1A2F4}"/>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1658239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D187-EB66-4715-A5F0-0A5CC52612F3}"/>
              </a:ext>
            </a:extLst>
          </p:cNvPr>
          <p:cNvSpPr>
            <a:spLocks noGrp="1"/>
          </p:cNvSpPr>
          <p:nvPr>
            <p:ph type="title"/>
          </p:nvPr>
        </p:nvSpPr>
        <p:spPr>
          <a:xfrm>
            <a:off x="457200" y="274638"/>
            <a:ext cx="7611466" cy="1143000"/>
          </a:xfrm>
        </p:spPr>
        <p:txBody>
          <a:bodyPr/>
          <a:lstStyle/>
          <a:p>
            <a:r>
              <a:rPr lang="en-US" dirty="0"/>
              <a:t>Immunization Is A Best Buy For Health And Achieves Clear Results, Yet More Needs To Be Done (2/2)</a:t>
            </a:r>
          </a:p>
        </p:txBody>
      </p:sp>
      <p:sp>
        <p:nvSpPr>
          <p:cNvPr id="3" name="Content Placeholder 2">
            <a:extLst>
              <a:ext uri="{FF2B5EF4-FFF2-40B4-BE49-F238E27FC236}">
                <a16:creationId xmlns:a16="http://schemas.microsoft.com/office/drawing/2014/main" id="{45937ECD-5327-46EF-A63B-1297DD15ABBB}"/>
              </a:ext>
            </a:extLst>
          </p:cNvPr>
          <p:cNvSpPr>
            <a:spLocks noGrp="1"/>
          </p:cNvSpPr>
          <p:nvPr>
            <p:ph idx="1"/>
          </p:nvPr>
        </p:nvSpPr>
        <p:spPr>
          <a:xfrm>
            <a:off x="457200" y="1417638"/>
            <a:ext cx="8229600" cy="4202523"/>
          </a:xfrm>
        </p:spPr>
        <p:txBody>
          <a:bodyPr>
            <a:normAutofit/>
          </a:bodyPr>
          <a:lstStyle/>
          <a:p>
            <a:r>
              <a:rPr lang="en-US" sz="1900" dirty="0"/>
              <a:t>With the introduction of new suppliers and international efforts to shape markets, prices of many vaccines have fallen, making them even more cost-effective.</a:t>
            </a:r>
          </a:p>
          <a:p>
            <a:pPr marL="0" indent="0">
              <a:buNone/>
            </a:pPr>
            <a:endParaRPr lang="en-US" sz="1900" dirty="0"/>
          </a:p>
          <a:p>
            <a:r>
              <a:rPr lang="en-US" sz="1900" dirty="0"/>
              <a:t>For example, the five-in-one vaccine “pentavalent” cost US$3.60 per dose through UNICEF Procurement Services in 2005. In 2017, it is available for $0.85 per dose.</a:t>
            </a:r>
          </a:p>
          <a:p>
            <a:pPr marL="0" indent="0">
              <a:buNone/>
            </a:pPr>
            <a:endParaRPr lang="en-US" sz="1900" dirty="0"/>
          </a:p>
          <a:p>
            <a:r>
              <a:rPr lang="en-US" sz="1900" dirty="0"/>
              <a:t>More competition and choices are expected in the years to come.</a:t>
            </a:r>
          </a:p>
          <a:p>
            <a:endParaRPr lang="en-US" sz="1900" dirty="0"/>
          </a:p>
          <a:p>
            <a:r>
              <a:rPr lang="en-US" sz="1900" dirty="0"/>
              <a:t>Manufacturers have made price agreements to continue affordable prices after Gavi transition.</a:t>
            </a:r>
          </a:p>
        </p:txBody>
      </p:sp>
      <p:sp>
        <p:nvSpPr>
          <p:cNvPr id="5" name="Slide Number Placeholder 4">
            <a:extLst>
              <a:ext uri="{FF2B5EF4-FFF2-40B4-BE49-F238E27FC236}">
                <a16:creationId xmlns:a16="http://schemas.microsoft.com/office/drawing/2014/main" id="{AEC4AF49-61C6-494F-A70A-2D57AEE393DA}"/>
              </a:ext>
            </a:extLst>
          </p:cNvPr>
          <p:cNvSpPr>
            <a:spLocks noGrp="1"/>
          </p:cNvSpPr>
          <p:nvPr>
            <p:ph type="sldNum" sz="quarter" idx="4"/>
          </p:nvPr>
        </p:nvSpPr>
        <p:spPr/>
        <p:txBody>
          <a:bodyPr/>
          <a:lstStyle/>
          <a:p>
            <a:r>
              <a:rPr lang="en-US" dirty="0">
                <a:solidFill>
                  <a:schemeClr val="tx2"/>
                </a:solidFill>
                <a:latin typeface="Arial"/>
                <a:cs typeface="Arial"/>
              </a:rPr>
              <a:t>www.lnct.global </a:t>
            </a:r>
            <a:r>
              <a:rPr lang="en-US" dirty="0">
                <a:latin typeface="Arial"/>
                <a:cs typeface="Arial"/>
              </a:rPr>
              <a:t>| </a:t>
            </a:r>
            <a:fld id="{2459FD92-E8AB-4F86-BA9A-090210CAFD7B}" type="slidenum">
              <a:rPr lang="en-US" smtClean="0">
                <a:latin typeface="Arial"/>
                <a:cs typeface="Arial"/>
              </a:rPr>
              <a:pPr/>
              <a:t>29</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3A256296-3293-4D70-B009-E8FA05B1A2F4}"/>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115102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45" y="247232"/>
            <a:ext cx="8229600" cy="1143000"/>
          </a:xfrm>
        </p:spPr>
        <p:txBody>
          <a:bodyPr/>
          <a:lstStyle/>
          <a:p>
            <a:r>
              <a:rPr lang="en-US" dirty="0"/>
              <a:t>Why Is Immunization An Important Investment?</a:t>
            </a:r>
          </a:p>
        </p:txBody>
      </p:sp>
      <p:sp>
        <p:nvSpPr>
          <p:cNvPr id="100" name="TextBox 99">
            <a:extLst>
              <a:ext uri="{FF2B5EF4-FFF2-40B4-BE49-F238E27FC236}">
                <a16:creationId xmlns:a16="http://schemas.microsoft.com/office/drawing/2014/main" id="{E478587F-672E-43EB-87CE-495103F66784}"/>
              </a:ext>
            </a:extLst>
          </p:cNvPr>
          <p:cNvSpPr txBox="1"/>
          <p:nvPr/>
        </p:nvSpPr>
        <p:spPr>
          <a:xfrm>
            <a:off x="4395270" y="6214210"/>
            <a:ext cx="4565623" cy="369332"/>
          </a:xfrm>
          <a:prstGeom prst="rect">
            <a:avLst/>
          </a:prstGeom>
          <a:noFill/>
        </p:spPr>
        <p:txBody>
          <a:bodyPr wrap="square" rtlCol="0">
            <a:spAutoFit/>
          </a:bodyPr>
          <a:lstStyle/>
          <a:p>
            <a:pPr algn="r"/>
            <a:r>
              <a:rPr lang="en-US" sz="900" dirty="0">
                <a:solidFill>
                  <a:prstClr val="black"/>
                </a:solidFill>
                <a:latin typeface="Calibri"/>
              </a:rPr>
              <a:t>Adapted from </a:t>
            </a:r>
            <a:r>
              <a:rPr lang="en-US" sz="900" dirty="0" err="1">
                <a:solidFill>
                  <a:prstClr val="black"/>
                </a:solidFill>
                <a:latin typeface="Calibri"/>
              </a:rPr>
              <a:t>Palu</a:t>
            </a:r>
            <a:r>
              <a:rPr lang="en-US" sz="900" dirty="0">
                <a:solidFill>
                  <a:prstClr val="black"/>
                </a:solidFill>
                <a:latin typeface="Calibri"/>
              </a:rPr>
              <a:t>, T. (2016). </a:t>
            </a:r>
          </a:p>
          <a:p>
            <a:pPr algn="r"/>
            <a:r>
              <a:rPr lang="en-US" sz="900" dirty="0">
                <a:solidFill>
                  <a:prstClr val="black"/>
                </a:solidFill>
                <a:latin typeface="Calibri"/>
              </a:rPr>
              <a:t>Sustainable Immunization Through Universal Health Coverage. World Bank SAGE Meeting.</a:t>
            </a:r>
          </a:p>
        </p:txBody>
      </p:sp>
      <p:grpSp>
        <p:nvGrpSpPr>
          <p:cNvPr id="4" name="Group 3">
            <a:extLst>
              <a:ext uri="{FF2B5EF4-FFF2-40B4-BE49-F238E27FC236}">
                <a16:creationId xmlns:a16="http://schemas.microsoft.com/office/drawing/2014/main" id="{E28559BD-B490-4161-A262-804DEE31F925}"/>
              </a:ext>
            </a:extLst>
          </p:cNvPr>
          <p:cNvGrpSpPr/>
          <p:nvPr/>
        </p:nvGrpSpPr>
        <p:grpSpPr>
          <a:xfrm>
            <a:off x="451530" y="1009861"/>
            <a:ext cx="8868035" cy="5061344"/>
            <a:chOff x="430995" y="493284"/>
            <a:chExt cx="8868035" cy="5061344"/>
          </a:xfrm>
        </p:grpSpPr>
        <p:sp>
          <p:nvSpPr>
            <p:cNvPr id="97" name="TextBox 96">
              <a:extLst>
                <a:ext uri="{FF2B5EF4-FFF2-40B4-BE49-F238E27FC236}">
                  <a16:creationId xmlns:a16="http://schemas.microsoft.com/office/drawing/2014/main" id="{EA438E7A-C538-494D-8675-A167A44D6566}"/>
                </a:ext>
              </a:extLst>
            </p:cNvPr>
            <p:cNvSpPr txBox="1"/>
            <p:nvPr/>
          </p:nvSpPr>
          <p:spPr>
            <a:xfrm>
              <a:off x="517047" y="493284"/>
              <a:ext cx="4233303" cy="338554"/>
            </a:xfrm>
            <a:prstGeom prst="rect">
              <a:avLst/>
            </a:prstGeom>
            <a:noFill/>
          </p:spPr>
          <p:txBody>
            <a:bodyPr wrap="square" rtlCol="0">
              <a:spAutoFit/>
            </a:bodyPr>
            <a:lstStyle/>
            <a:p>
              <a:r>
                <a:rPr lang="en-US" sz="1600" dirty="0">
                  <a:solidFill>
                    <a:srgbClr val="4472C4">
                      <a:lumMod val="50000"/>
                    </a:srgbClr>
                  </a:solidFill>
                  <a:latin typeface="Calibri"/>
                </a:rPr>
                <a:t>Platform for pandemic preparedness</a:t>
              </a:r>
            </a:p>
          </p:txBody>
        </p:sp>
        <p:grpSp>
          <p:nvGrpSpPr>
            <p:cNvPr id="3" name="Group 2">
              <a:extLst>
                <a:ext uri="{FF2B5EF4-FFF2-40B4-BE49-F238E27FC236}">
                  <a16:creationId xmlns:a16="http://schemas.microsoft.com/office/drawing/2014/main" id="{C8AC3A3C-8039-4F53-A630-BF17C618EB44}"/>
                </a:ext>
              </a:extLst>
            </p:cNvPr>
            <p:cNvGrpSpPr/>
            <p:nvPr/>
          </p:nvGrpSpPr>
          <p:grpSpPr>
            <a:xfrm>
              <a:off x="430995" y="662561"/>
              <a:ext cx="8868035" cy="4892067"/>
              <a:chOff x="430995" y="662561"/>
              <a:chExt cx="8868035" cy="4892067"/>
            </a:xfrm>
          </p:grpSpPr>
          <p:cxnSp>
            <p:nvCxnSpPr>
              <p:cNvPr id="72" name="Connector: Elbow 71">
                <a:extLst>
                  <a:ext uri="{FF2B5EF4-FFF2-40B4-BE49-F238E27FC236}">
                    <a16:creationId xmlns:a16="http://schemas.microsoft.com/office/drawing/2014/main" id="{451427EB-09B8-4BD5-9B1F-ED5CA1215735}"/>
                  </a:ext>
                </a:extLst>
              </p:cNvPr>
              <p:cNvCxnSpPr>
                <a:cxnSpLocks/>
                <a:stCxn id="97" idx="1"/>
              </p:cNvCxnSpPr>
              <p:nvPr/>
            </p:nvCxnSpPr>
            <p:spPr>
              <a:xfrm rot="10800000" flipV="1">
                <a:off x="456537" y="662561"/>
                <a:ext cx="60511" cy="3302922"/>
              </a:xfrm>
              <a:prstGeom prst="bentConnector2">
                <a:avLst/>
              </a:prstGeom>
              <a:noFill/>
              <a:ln w="19050" cap="flat" cmpd="sng" algn="ctr">
                <a:solidFill>
                  <a:srgbClr val="4472C4">
                    <a:lumMod val="50000"/>
                  </a:srgbClr>
                </a:solidFill>
                <a:prstDash val="solid"/>
                <a:miter lim="800000"/>
              </a:ln>
              <a:effectLst/>
            </p:spPr>
          </p:cxnSp>
          <p:sp>
            <p:nvSpPr>
              <p:cNvPr id="73" name="Oval 72">
                <a:extLst>
                  <a:ext uri="{FF2B5EF4-FFF2-40B4-BE49-F238E27FC236}">
                    <a16:creationId xmlns:a16="http://schemas.microsoft.com/office/drawing/2014/main" id="{F1182C4E-E619-477A-98C1-812364E5854E}"/>
                  </a:ext>
                </a:extLst>
              </p:cNvPr>
              <p:cNvSpPr/>
              <p:nvPr/>
            </p:nvSpPr>
            <p:spPr>
              <a:xfrm>
                <a:off x="430995" y="2666795"/>
                <a:ext cx="8255805" cy="2887833"/>
              </a:xfrm>
              <a:prstGeom prst="ellipse">
                <a:avLst/>
              </a:prstGeom>
              <a:solidFill>
                <a:srgbClr val="4472C4">
                  <a:lumMod val="20000"/>
                  <a:lumOff val="80000"/>
                </a:srgbClr>
              </a:solidFill>
              <a:ln w="12700" cap="flat" cmpd="sng" algn="ctr">
                <a:solidFill>
                  <a:srgbClr val="4472C4">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74" name="Oval 73">
                <a:extLst>
                  <a:ext uri="{FF2B5EF4-FFF2-40B4-BE49-F238E27FC236}">
                    <a16:creationId xmlns:a16="http://schemas.microsoft.com/office/drawing/2014/main" id="{2814EF9C-82B9-4299-8F32-84CD0B247DC6}"/>
                  </a:ext>
                </a:extLst>
              </p:cNvPr>
              <p:cNvSpPr/>
              <p:nvPr/>
            </p:nvSpPr>
            <p:spPr>
              <a:xfrm>
                <a:off x="937433" y="2726072"/>
                <a:ext cx="7264375" cy="2541037"/>
              </a:xfrm>
              <a:prstGeom prst="ellipse">
                <a:avLst/>
              </a:prstGeom>
              <a:solidFill>
                <a:sysClr val="window" lastClr="FFFFFF"/>
              </a:solidFill>
              <a:ln w="12700" cap="flat" cmpd="sng" algn="ctr">
                <a:solidFill>
                  <a:srgbClr val="4472C4">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76" name="Oval 75">
                <a:extLst>
                  <a:ext uri="{FF2B5EF4-FFF2-40B4-BE49-F238E27FC236}">
                    <a16:creationId xmlns:a16="http://schemas.microsoft.com/office/drawing/2014/main" id="{19B6D8EF-5DA2-4062-9AD3-89D649FD859B}"/>
                  </a:ext>
                </a:extLst>
              </p:cNvPr>
              <p:cNvSpPr/>
              <p:nvPr/>
            </p:nvSpPr>
            <p:spPr>
              <a:xfrm>
                <a:off x="1244611" y="2767219"/>
                <a:ext cx="6670281" cy="2333226"/>
              </a:xfrm>
              <a:prstGeom prst="ellipse">
                <a:avLst/>
              </a:prstGeom>
              <a:solidFill>
                <a:srgbClr val="4472C4">
                  <a:lumMod val="40000"/>
                  <a:lumOff val="60000"/>
                </a:srgbClr>
              </a:solidFill>
              <a:ln w="12700" cap="flat" cmpd="sng" algn="ctr">
                <a:solidFill>
                  <a:srgbClr val="4472C4">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77" name="Oval 76">
                <a:extLst>
                  <a:ext uri="{FF2B5EF4-FFF2-40B4-BE49-F238E27FC236}">
                    <a16:creationId xmlns:a16="http://schemas.microsoft.com/office/drawing/2014/main" id="{79EF77D5-CE36-4E1B-AA43-B898E087E97A}"/>
                  </a:ext>
                </a:extLst>
              </p:cNvPr>
              <p:cNvSpPr/>
              <p:nvPr/>
            </p:nvSpPr>
            <p:spPr>
              <a:xfrm>
                <a:off x="1623952" y="2833672"/>
                <a:ext cx="5865654" cy="2051772"/>
              </a:xfrm>
              <a:prstGeom prst="ellipse">
                <a:avLst/>
              </a:prstGeom>
              <a:solidFill>
                <a:sysClr val="window" lastClr="FFFFFF"/>
              </a:solidFill>
              <a:ln w="12700" cap="flat" cmpd="sng" algn="ctr">
                <a:solidFill>
                  <a:srgbClr val="4472C4">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80" name="Oval 79">
                <a:extLst>
                  <a:ext uri="{FF2B5EF4-FFF2-40B4-BE49-F238E27FC236}">
                    <a16:creationId xmlns:a16="http://schemas.microsoft.com/office/drawing/2014/main" id="{6901C9EE-F76F-451F-AE4C-6EAB9A0FD3C4}"/>
                  </a:ext>
                </a:extLst>
              </p:cNvPr>
              <p:cNvSpPr/>
              <p:nvPr/>
            </p:nvSpPr>
            <p:spPr>
              <a:xfrm>
                <a:off x="1942550" y="2872535"/>
                <a:ext cx="5259574" cy="1839769"/>
              </a:xfrm>
              <a:prstGeom prst="ellipse">
                <a:avLst/>
              </a:prstGeom>
              <a:solidFill>
                <a:srgbClr val="4472C4">
                  <a:lumMod val="60000"/>
                  <a:lumOff val="40000"/>
                </a:srgbClr>
              </a:solidFill>
              <a:ln w="12700" cap="flat" cmpd="sng" algn="ctr">
                <a:solidFill>
                  <a:srgbClr val="4472C4">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81" name="Oval 80">
                <a:extLst>
                  <a:ext uri="{FF2B5EF4-FFF2-40B4-BE49-F238E27FC236}">
                    <a16:creationId xmlns:a16="http://schemas.microsoft.com/office/drawing/2014/main" id="{AEDD2029-2F11-4480-8A51-F0922F29A263}"/>
                  </a:ext>
                </a:extLst>
              </p:cNvPr>
              <p:cNvSpPr/>
              <p:nvPr/>
            </p:nvSpPr>
            <p:spPr>
              <a:xfrm>
                <a:off x="2335930" y="2934717"/>
                <a:ext cx="4480560" cy="1567274"/>
              </a:xfrm>
              <a:prstGeom prst="ellipse">
                <a:avLst/>
              </a:prstGeom>
              <a:solidFill>
                <a:sysClr val="window" lastClr="FFFFFF"/>
              </a:solidFill>
              <a:ln w="12700" cap="flat" cmpd="sng" algn="ctr">
                <a:solidFill>
                  <a:srgbClr val="4472C4">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83" name="Oval 82">
                <a:extLst>
                  <a:ext uri="{FF2B5EF4-FFF2-40B4-BE49-F238E27FC236}">
                    <a16:creationId xmlns:a16="http://schemas.microsoft.com/office/drawing/2014/main" id="{25534C8A-9C93-4051-9B07-3CE45FFBE051}"/>
                  </a:ext>
                </a:extLst>
              </p:cNvPr>
              <p:cNvSpPr/>
              <p:nvPr/>
            </p:nvSpPr>
            <p:spPr>
              <a:xfrm>
                <a:off x="2650255" y="2996785"/>
                <a:ext cx="3813048" cy="1333782"/>
              </a:xfrm>
              <a:prstGeom prst="ellipse">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84" name="Oval 83">
                <a:extLst>
                  <a:ext uri="{FF2B5EF4-FFF2-40B4-BE49-F238E27FC236}">
                    <a16:creationId xmlns:a16="http://schemas.microsoft.com/office/drawing/2014/main" id="{2C1D085B-111C-4E98-BBBA-A1376448EECC}"/>
                  </a:ext>
                </a:extLst>
              </p:cNvPr>
              <p:cNvSpPr/>
              <p:nvPr/>
            </p:nvSpPr>
            <p:spPr>
              <a:xfrm>
                <a:off x="3179464" y="3063839"/>
                <a:ext cx="2772918" cy="1064852"/>
              </a:xfrm>
              <a:prstGeom prst="ellipse">
                <a:avLst/>
              </a:prstGeom>
              <a:solidFill>
                <a:sysClr val="window" lastClr="FFFFFF"/>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cxnSp>
            <p:nvCxnSpPr>
              <p:cNvPr id="85" name="Connector: Elbow 84">
                <a:extLst>
                  <a:ext uri="{FF2B5EF4-FFF2-40B4-BE49-F238E27FC236}">
                    <a16:creationId xmlns:a16="http://schemas.microsoft.com/office/drawing/2014/main" id="{602FF6F4-247F-49E7-AE91-45F0BE7A2D5F}"/>
                  </a:ext>
                </a:extLst>
              </p:cNvPr>
              <p:cNvCxnSpPr>
                <a:cxnSpLocks/>
                <a:stCxn id="94" idx="1"/>
              </p:cNvCxnSpPr>
              <p:nvPr/>
            </p:nvCxnSpPr>
            <p:spPr>
              <a:xfrm rot="10800000" flipV="1">
                <a:off x="5602053" y="1627496"/>
                <a:ext cx="191476" cy="1929990"/>
              </a:xfrm>
              <a:prstGeom prst="bentConnector2">
                <a:avLst/>
              </a:prstGeom>
              <a:noFill/>
              <a:ln w="19050" cap="flat" cmpd="sng" algn="ctr">
                <a:solidFill>
                  <a:srgbClr val="4472C4">
                    <a:lumMod val="50000"/>
                  </a:srgbClr>
                </a:solidFill>
                <a:prstDash val="solid"/>
                <a:miter lim="800000"/>
              </a:ln>
              <a:effectLst/>
            </p:spPr>
          </p:cxnSp>
          <p:sp>
            <p:nvSpPr>
              <p:cNvPr id="86" name="Oval 85">
                <a:extLst>
                  <a:ext uri="{FF2B5EF4-FFF2-40B4-BE49-F238E27FC236}">
                    <a16:creationId xmlns:a16="http://schemas.microsoft.com/office/drawing/2014/main" id="{B1620885-999B-48CB-AD2E-EECD51136B07}"/>
                  </a:ext>
                </a:extLst>
              </p:cNvPr>
              <p:cNvSpPr/>
              <p:nvPr/>
            </p:nvSpPr>
            <p:spPr>
              <a:xfrm>
                <a:off x="3482359" y="3106930"/>
                <a:ext cx="2148840" cy="847944"/>
              </a:xfrm>
              <a:prstGeom prst="ellipse">
                <a:avLst/>
              </a:prstGeom>
              <a:solidFill>
                <a:srgbClr val="4472C4">
                  <a:lumMod val="75000"/>
                </a:srgbClr>
              </a:solidFill>
              <a:ln w="12700"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87" name="Oval 86">
                <a:extLst>
                  <a:ext uri="{FF2B5EF4-FFF2-40B4-BE49-F238E27FC236}">
                    <a16:creationId xmlns:a16="http://schemas.microsoft.com/office/drawing/2014/main" id="{BD49D715-3DAB-45E4-8A17-5AB1D1519E44}"/>
                  </a:ext>
                </a:extLst>
              </p:cNvPr>
              <p:cNvSpPr/>
              <p:nvPr/>
            </p:nvSpPr>
            <p:spPr>
              <a:xfrm>
                <a:off x="3817258" y="3153712"/>
                <a:ext cx="1479042" cy="550926"/>
              </a:xfrm>
              <a:prstGeom prst="ellipse">
                <a:avLst/>
              </a:prstGeom>
              <a:solidFill>
                <a:sysClr val="window" lastClr="FFFFFF"/>
              </a:solidFill>
              <a:ln w="12700" cap="flat" cmpd="sng" algn="ctr">
                <a:solidFill>
                  <a:srgbClr val="4472C4">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grpSp>
            <p:nvGrpSpPr>
              <p:cNvPr id="88" name="Group 87">
                <a:extLst>
                  <a:ext uri="{FF2B5EF4-FFF2-40B4-BE49-F238E27FC236}">
                    <a16:creationId xmlns:a16="http://schemas.microsoft.com/office/drawing/2014/main" id="{3A8C8DBD-3A4A-462D-8CF5-C3015D3BCC75}"/>
                  </a:ext>
                </a:extLst>
              </p:cNvPr>
              <p:cNvGrpSpPr/>
              <p:nvPr/>
            </p:nvGrpSpPr>
            <p:grpSpPr>
              <a:xfrm>
                <a:off x="4080148" y="2307258"/>
                <a:ext cx="953262" cy="1223645"/>
                <a:chOff x="5550408" y="2099226"/>
                <a:chExt cx="1271016" cy="1631526"/>
              </a:xfrm>
            </p:grpSpPr>
            <p:sp>
              <p:nvSpPr>
                <p:cNvPr id="89" name="Oval 88">
                  <a:extLst>
                    <a:ext uri="{FF2B5EF4-FFF2-40B4-BE49-F238E27FC236}">
                      <a16:creationId xmlns:a16="http://schemas.microsoft.com/office/drawing/2014/main" id="{F89E0C56-83FB-430D-9A8E-1DFF16E5A98C}"/>
                    </a:ext>
                  </a:extLst>
                </p:cNvPr>
                <p:cNvSpPr/>
                <p:nvPr/>
              </p:nvSpPr>
              <p:spPr>
                <a:xfrm>
                  <a:off x="5550408" y="3300984"/>
                  <a:ext cx="1271016" cy="429768"/>
                </a:xfrm>
                <a:prstGeom prst="ellipse">
                  <a:avLst/>
                </a:prstGeom>
                <a:solidFill>
                  <a:srgbClr val="4472C4">
                    <a:lumMod val="50000"/>
                  </a:srgbClr>
                </a:solidFill>
                <a:ln w="12700"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90" name="Freeform: Shape 89">
                  <a:extLst>
                    <a:ext uri="{FF2B5EF4-FFF2-40B4-BE49-F238E27FC236}">
                      <a16:creationId xmlns:a16="http://schemas.microsoft.com/office/drawing/2014/main" id="{32916E2B-D9B9-4DB6-A2C5-F0F7E10268BE}"/>
                    </a:ext>
                  </a:extLst>
                </p:cNvPr>
                <p:cNvSpPr/>
                <p:nvPr/>
              </p:nvSpPr>
              <p:spPr>
                <a:xfrm>
                  <a:off x="5734514" y="2777693"/>
                  <a:ext cx="902801" cy="655882"/>
                </a:xfrm>
                <a:custGeom>
                  <a:avLst/>
                  <a:gdLst>
                    <a:gd name="connsiteX0" fmla="*/ 451401 w 902801"/>
                    <a:gd name="connsiteY0" fmla="*/ 0 h 655882"/>
                    <a:gd name="connsiteX1" fmla="*/ 691091 w 902801"/>
                    <a:gd name="connsiteY1" fmla="*/ 14744 h 655882"/>
                    <a:gd name="connsiteX2" fmla="*/ 808392 w 902801"/>
                    <a:gd name="connsiteY2" fmla="*/ 37687 h 655882"/>
                    <a:gd name="connsiteX3" fmla="*/ 715762 w 902801"/>
                    <a:gd name="connsiteY3" fmla="*/ 106766 h 655882"/>
                    <a:gd name="connsiteX4" fmla="*/ 674339 w 902801"/>
                    <a:gd name="connsiteY4" fmla="*/ 152161 h 655882"/>
                    <a:gd name="connsiteX5" fmla="*/ 673141 w 902801"/>
                    <a:gd name="connsiteY5" fmla="*/ 154095 h 655882"/>
                    <a:gd name="connsiteX6" fmla="*/ 611512 w 902801"/>
                    <a:gd name="connsiteY6" fmla="*/ 200292 h 655882"/>
                    <a:gd name="connsiteX7" fmla="*/ 548169 w 902801"/>
                    <a:gd name="connsiteY7" fmla="*/ 327941 h 655882"/>
                    <a:gd name="connsiteX8" fmla="*/ 784250 w 902801"/>
                    <a:gd name="connsiteY8" fmla="*/ 559831 h 655882"/>
                    <a:gd name="connsiteX9" fmla="*/ 902801 w 902801"/>
                    <a:gd name="connsiteY9" fmla="*/ 599626 h 655882"/>
                    <a:gd name="connsiteX10" fmla="*/ 902062 w 902801"/>
                    <a:gd name="connsiteY10" fmla="*/ 599875 h 655882"/>
                    <a:gd name="connsiteX11" fmla="*/ 451401 w 902801"/>
                    <a:gd name="connsiteY11" fmla="*/ 655882 h 655882"/>
                    <a:gd name="connsiteX12" fmla="*/ 741 w 902801"/>
                    <a:gd name="connsiteY12" fmla="*/ 599875 h 655882"/>
                    <a:gd name="connsiteX13" fmla="*/ 0 w 902801"/>
                    <a:gd name="connsiteY13" fmla="*/ 599626 h 655882"/>
                    <a:gd name="connsiteX14" fmla="*/ 118551 w 902801"/>
                    <a:gd name="connsiteY14" fmla="*/ 559831 h 655882"/>
                    <a:gd name="connsiteX15" fmla="*/ 354632 w 902801"/>
                    <a:gd name="connsiteY15" fmla="*/ 327941 h 655882"/>
                    <a:gd name="connsiteX16" fmla="*/ 291291 w 902801"/>
                    <a:gd name="connsiteY16" fmla="*/ 200292 h 655882"/>
                    <a:gd name="connsiteX17" fmla="*/ 264648 w 902801"/>
                    <a:gd name="connsiteY17" fmla="*/ 180321 h 655882"/>
                    <a:gd name="connsiteX18" fmla="*/ 244875 w 902801"/>
                    <a:gd name="connsiteY18" fmla="*/ 148399 h 655882"/>
                    <a:gd name="connsiteX19" fmla="*/ 203452 w 902801"/>
                    <a:gd name="connsiteY19" fmla="*/ 103003 h 655882"/>
                    <a:gd name="connsiteX20" fmla="*/ 111408 w 902801"/>
                    <a:gd name="connsiteY20" fmla="*/ 34362 h 655882"/>
                    <a:gd name="connsiteX21" fmla="*/ 211712 w 902801"/>
                    <a:gd name="connsiteY21" fmla="*/ 14744 h 655882"/>
                    <a:gd name="connsiteX22" fmla="*/ 451401 w 902801"/>
                    <a:gd name="connsiteY22" fmla="*/ 0 h 65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2801" h="655882">
                      <a:moveTo>
                        <a:pt x="451401" y="0"/>
                      </a:moveTo>
                      <a:cubicBezTo>
                        <a:pt x="534869" y="0"/>
                        <a:pt x="615374" y="5162"/>
                        <a:pt x="691091" y="14744"/>
                      </a:cubicBezTo>
                      <a:lnTo>
                        <a:pt x="808392" y="37687"/>
                      </a:lnTo>
                      <a:lnTo>
                        <a:pt x="715762" y="106766"/>
                      </a:lnTo>
                      <a:cubicBezTo>
                        <a:pt x="699773" y="121945"/>
                        <a:pt x="685886" y="137152"/>
                        <a:pt x="674339" y="152161"/>
                      </a:cubicBezTo>
                      <a:lnTo>
                        <a:pt x="673141" y="154095"/>
                      </a:lnTo>
                      <a:lnTo>
                        <a:pt x="611512" y="200292"/>
                      </a:lnTo>
                      <a:cubicBezTo>
                        <a:pt x="570724" y="239526"/>
                        <a:pt x="548169" y="282662"/>
                        <a:pt x="548169" y="327941"/>
                      </a:cubicBezTo>
                      <a:cubicBezTo>
                        <a:pt x="548169" y="418500"/>
                        <a:pt x="638388" y="500485"/>
                        <a:pt x="784250" y="559831"/>
                      </a:cubicBezTo>
                      <a:lnTo>
                        <a:pt x="902801" y="599626"/>
                      </a:lnTo>
                      <a:lnTo>
                        <a:pt x="902062" y="599875"/>
                      </a:lnTo>
                      <a:cubicBezTo>
                        <a:pt x="773418" y="635235"/>
                        <a:pt x="618337" y="655882"/>
                        <a:pt x="451401" y="655882"/>
                      </a:cubicBezTo>
                      <a:cubicBezTo>
                        <a:pt x="284466" y="655882"/>
                        <a:pt x="129385" y="635235"/>
                        <a:pt x="741" y="599875"/>
                      </a:cubicBezTo>
                      <a:lnTo>
                        <a:pt x="0" y="599626"/>
                      </a:lnTo>
                      <a:lnTo>
                        <a:pt x="118551" y="559831"/>
                      </a:lnTo>
                      <a:cubicBezTo>
                        <a:pt x="264416" y="500485"/>
                        <a:pt x="354632" y="418500"/>
                        <a:pt x="354632" y="327941"/>
                      </a:cubicBezTo>
                      <a:cubicBezTo>
                        <a:pt x="354632" y="282662"/>
                        <a:pt x="332078" y="239526"/>
                        <a:pt x="291291" y="200292"/>
                      </a:cubicBezTo>
                      <a:lnTo>
                        <a:pt x="264648" y="180321"/>
                      </a:lnTo>
                      <a:lnTo>
                        <a:pt x="244875" y="148399"/>
                      </a:lnTo>
                      <a:cubicBezTo>
                        <a:pt x="233327" y="133389"/>
                        <a:pt x="219441" y="118182"/>
                        <a:pt x="203452" y="103003"/>
                      </a:cubicBezTo>
                      <a:lnTo>
                        <a:pt x="111408" y="34362"/>
                      </a:lnTo>
                      <a:lnTo>
                        <a:pt x="211712" y="14744"/>
                      </a:lnTo>
                      <a:cubicBezTo>
                        <a:pt x="287430" y="5162"/>
                        <a:pt x="367934" y="0"/>
                        <a:pt x="451401" y="0"/>
                      </a:cubicBezTo>
                      <a:close/>
                    </a:path>
                  </a:pathLst>
                </a:custGeom>
                <a:solidFill>
                  <a:srgbClr val="4472C4">
                    <a:lumMod val="50000"/>
                  </a:srgbClr>
                </a:solidFill>
                <a:ln w="12700" cap="flat" cmpd="sng" algn="ctr">
                  <a:solidFill>
                    <a:srgbClr val="4472C4">
                      <a:lumMod val="50000"/>
                    </a:srgb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id="{6F454860-CF97-4E0B-8166-126C849EB2FD}"/>
                    </a:ext>
                  </a:extLst>
                </p:cNvPr>
                <p:cNvSpPr/>
                <p:nvPr/>
              </p:nvSpPr>
              <p:spPr>
                <a:xfrm>
                  <a:off x="5734515" y="2099226"/>
                  <a:ext cx="902801" cy="892956"/>
                </a:xfrm>
                <a:prstGeom prst="ellipse">
                  <a:avLst/>
                </a:prstGeom>
                <a:solidFill>
                  <a:srgbClr val="4472C4">
                    <a:lumMod val="50000"/>
                  </a:srgbClr>
                </a:solidFill>
                <a:ln w="12700"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grpSp>
          <p:pic>
            <p:nvPicPr>
              <p:cNvPr id="92" name="Graphic 91">
                <a:extLst>
                  <a:ext uri="{FF2B5EF4-FFF2-40B4-BE49-F238E27FC236}">
                    <a16:creationId xmlns:a16="http://schemas.microsoft.com/office/drawing/2014/main" id="{0C007537-8714-4A62-88BA-DD3A836C78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1498" y="2398068"/>
                <a:ext cx="368853" cy="432054"/>
              </a:xfrm>
              <a:prstGeom prst="rect">
                <a:avLst/>
              </a:prstGeom>
            </p:spPr>
          </p:pic>
          <p:sp>
            <p:nvSpPr>
              <p:cNvPr id="93" name="TextBox 92">
                <a:extLst>
                  <a:ext uri="{FF2B5EF4-FFF2-40B4-BE49-F238E27FC236}">
                    <a16:creationId xmlns:a16="http://schemas.microsoft.com/office/drawing/2014/main" id="{DB6E651C-A616-42E8-AF68-7D0496F98F6B}"/>
                  </a:ext>
                </a:extLst>
              </p:cNvPr>
              <p:cNvSpPr txBox="1"/>
              <p:nvPr/>
            </p:nvSpPr>
            <p:spPr>
              <a:xfrm>
                <a:off x="5182336" y="904197"/>
                <a:ext cx="3500128" cy="338554"/>
              </a:xfrm>
              <a:prstGeom prst="rect">
                <a:avLst/>
              </a:prstGeom>
              <a:noFill/>
            </p:spPr>
            <p:txBody>
              <a:bodyPr wrap="square" rtlCol="0">
                <a:spAutoFit/>
              </a:bodyPr>
              <a:lstStyle/>
              <a:p>
                <a:r>
                  <a:rPr lang="en-US" sz="1600" dirty="0">
                    <a:solidFill>
                      <a:srgbClr val="4472C4">
                        <a:lumMod val="50000"/>
                      </a:srgbClr>
                    </a:solidFill>
                    <a:latin typeface="Calibri"/>
                  </a:rPr>
                  <a:t>Entry point for health service delivery</a:t>
                </a:r>
              </a:p>
            </p:txBody>
          </p:sp>
          <p:sp>
            <p:nvSpPr>
              <p:cNvPr id="94" name="TextBox 93">
                <a:extLst>
                  <a:ext uri="{FF2B5EF4-FFF2-40B4-BE49-F238E27FC236}">
                    <a16:creationId xmlns:a16="http://schemas.microsoft.com/office/drawing/2014/main" id="{2E22D186-4369-45C1-9507-7BFBE4D1C401}"/>
                  </a:ext>
                </a:extLst>
              </p:cNvPr>
              <p:cNvSpPr txBox="1"/>
              <p:nvPr/>
            </p:nvSpPr>
            <p:spPr>
              <a:xfrm>
                <a:off x="5793529" y="1458219"/>
                <a:ext cx="3505501" cy="338554"/>
              </a:xfrm>
              <a:prstGeom prst="rect">
                <a:avLst/>
              </a:prstGeom>
              <a:noFill/>
            </p:spPr>
            <p:txBody>
              <a:bodyPr wrap="square" rtlCol="0">
                <a:spAutoFit/>
              </a:bodyPr>
              <a:lstStyle/>
              <a:p>
                <a:r>
                  <a:rPr lang="en-US" sz="1600" dirty="0">
                    <a:solidFill>
                      <a:srgbClr val="4472C4">
                        <a:lumMod val="50000"/>
                      </a:srgbClr>
                    </a:solidFill>
                    <a:latin typeface="Calibri"/>
                  </a:rPr>
                  <a:t>Improved health, reduced mortality</a:t>
                </a:r>
              </a:p>
            </p:txBody>
          </p:sp>
          <p:sp>
            <p:nvSpPr>
              <p:cNvPr id="95" name="TextBox 94">
                <a:extLst>
                  <a:ext uri="{FF2B5EF4-FFF2-40B4-BE49-F238E27FC236}">
                    <a16:creationId xmlns:a16="http://schemas.microsoft.com/office/drawing/2014/main" id="{082E6C5D-9B1A-400E-AB65-DAA048DC5378}"/>
                  </a:ext>
                </a:extLst>
              </p:cNvPr>
              <p:cNvSpPr txBox="1"/>
              <p:nvPr/>
            </p:nvSpPr>
            <p:spPr>
              <a:xfrm>
                <a:off x="6511169" y="2047039"/>
                <a:ext cx="1961928" cy="338554"/>
              </a:xfrm>
              <a:prstGeom prst="rect">
                <a:avLst/>
              </a:prstGeom>
              <a:noFill/>
            </p:spPr>
            <p:txBody>
              <a:bodyPr wrap="square" rtlCol="0">
                <a:spAutoFit/>
              </a:bodyPr>
              <a:lstStyle/>
              <a:p>
                <a:r>
                  <a:rPr lang="en-US" sz="1600" dirty="0">
                    <a:solidFill>
                      <a:srgbClr val="4472C4">
                        <a:lumMod val="50000"/>
                      </a:srgbClr>
                    </a:solidFill>
                    <a:latin typeface="Calibri"/>
                  </a:rPr>
                  <a:t>Best buy for health</a:t>
                </a:r>
              </a:p>
            </p:txBody>
          </p:sp>
          <p:sp>
            <p:nvSpPr>
              <p:cNvPr id="96" name="TextBox 95">
                <a:extLst>
                  <a:ext uri="{FF2B5EF4-FFF2-40B4-BE49-F238E27FC236}">
                    <a16:creationId xmlns:a16="http://schemas.microsoft.com/office/drawing/2014/main" id="{F4A657D5-F019-488B-B138-B9156ECF6E58}"/>
                  </a:ext>
                </a:extLst>
              </p:cNvPr>
              <p:cNvSpPr txBox="1"/>
              <p:nvPr/>
            </p:nvSpPr>
            <p:spPr>
              <a:xfrm>
                <a:off x="7346653" y="2623802"/>
                <a:ext cx="1404305" cy="584775"/>
              </a:xfrm>
              <a:prstGeom prst="rect">
                <a:avLst/>
              </a:prstGeom>
              <a:noFill/>
            </p:spPr>
            <p:txBody>
              <a:bodyPr wrap="square" rtlCol="0">
                <a:spAutoFit/>
              </a:bodyPr>
              <a:lstStyle/>
              <a:p>
                <a:r>
                  <a:rPr lang="en-US" sz="1600" dirty="0">
                    <a:solidFill>
                      <a:srgbClr val="4472C4">
                        <a:lumMod val="50000"/>
                      </a:srgbClr>
                    </a:solidFill>
                    <a:latin typeface="Calibri"/>
                  </a:rPr>
                  <a:t>Pro-poor intervention</a:t>
                </a:r>
              </a:p>
            </p:txBody>
          </p:sp>
          <p:sp>
            <p:nvSpPr>
              <p:cNvPr id="98" name="TextBox 97">
                <a:extLst>
                  <a:ext uri="{FF2B5EF4-FFF2-40B4-BE49-F238E27FC236}">
                    <a16:creationId xmlns:a16="http://schemas.microsoft.com/office/drawing/2014/main" id="{C917DEE8-2613-431D-A6F3-5AEDC15A5E56}"/>
                  </a:ext>
                </a:extLst>
              </p:cNvPr>
              <p:cNvSpPr txBox="1"/>
              <p:nvPr/>
            </p:nvSpPr>
            <p:spPr>
              <a:xfrm>
                <a:off x="1099737" y="980719"/>
                <a:ext cx="3650613" cy="338554"/>
              </a:xfrm>
              <a:prstGeom prst="rect">
                <a:avLst/>
              </a:prstGeom>
              <a:noFill/>
            </p:spPr>
            <p:txBody>
              <a:bodyPr wrap="square" rtlCol="0">
                <a:spAutoFit/>
              </a:bodyPr>
              <a:lstStyle/>
              <a:p>
                <a:r>
                  <a:rPr lang="en-US" sz="1600" dirty="0">
                    <a:solidFill>
                      <a:srgbClr val="4472C4">
                        <a:lumMod val="50000"/>
                      </a:srgbClr>
                    </a:solidFill>
                    <a:latin typeface="Calibri"/>
                  </a:rPr>
                  <a:t>Reduced future burden on health system</a:t>
                </a:r>
              </a:p>
            </p:txBody>
          </p:sp>
          <p:cxnSp>
            <p:nvCxnSpPr>
              <p:cNvPr id="99" name="Connector: Elbow 98">
                <a:extLst>
                  <a:ext uri="{FF2B5EF4-FFF2-40B4-BE49-F238E27FC236}">
                    <a16:creationId xmlns:a16="http://schemas.microsoft.com/office/drawing/2014/main" id="{CC3A303C-6451-435F-84E0-87FEEAC725B5}"/>
                  </a:ext>
                </a:extLst>
              </p:cNvPr>
              <p:cNvCxnSpPr>
                <a:cxnSpLocks/>
              </p:cNvCxnSpPr>
              <p:nvPr/>
            </p:nvCxnSpPr>
            <p:spPr>
              <a:xfrm rot="10800000" flipV="1">
                <a:off x="5071752" y="1100382"/>
                <a:ext cx="152611" cy="1577340"/>
              </a:xfrm>
              <a:prstGeom prst="bentConnector2">
                <a:avLst/>
              </a:prstGeom>
              <a:noFill/>
              <a:ln w="19050" cap="flat" cmpd="sng" algn="ctr">
                <a:solidFill>
                  <a:srgbClr val="4472C4">
                    <a:lumMod val="50000"/>
                  </a:srgbClr>
                </a:solidFill>
                <a:prstDash val="solid"/>
                <a:miter lim="800000"/>
              </a:ln>
              <a:effectLst/>
            </p:spPr>
          </p:cxnSp>
          <p:sp>
            <p:nvSpPr>
              <p:cNvPr id="102" name="TextBox 101">
                <a:extLst>
                  <a:ext uri="{FF2B5EF4-FFF2-40B4-BE49-F238E27FC236}">
                    <a16:creationId xmlns:a16="http://schemas.microsoft.com/office/drawing/2014/main" id="{64B22CA2-4526-45B1-BC95-1CAE98017E2D}"/>
                  </a:ext>
                </a:extLst>
              </p:cNvPr>
              <p:cNvSpPr txBox="1"/>
              <p:nvPr/>
            </p:nvSpPr>
            <p:spPr>
              <a:xfrm>
                <a:off x="1772431" y="1385057"/>
                <a:ext cx="2522707" cy="338554"/>
              </a:xfrm>
              <a:prstGeom prst="rect">
                <a:avLst/>
              </a:prstGeom>
              <a:noFill/>
            </p:spPr>
            <p:txBody>
              <a:bodyPr wrap="square" rtlCol="0">
                <a:spAutoFit/>
              </a:bodyPr>
              <a:lstStyle/>
              <a:p>
                <a:r>
                  <a:rPr lang="en-US" sz="1600" dirty="0">
                    <a:solidFill>
                      <a:srgbClr val="4472C4">
                        <a:lumMod val="50000"/>
                      </a:srgbClr>
                    </a:solidFill>
                    <a:latin typeface="Calibri"/>
                  </a:rPr>
                  <a:t>Productivity gains</a:t>
                </a:r>
              </a:p>
            </p:txBody>
          </p:sp>
          <p:sp>
            <p:nvSpPr>
              <p:cNvPr id="104" name="TextBox 103">
                <a:extLst>
                  <a:ext uri="{FF2B5EF4-FFF2-40B4-BE49-F238E27FC236}">
                    <a16:creationId xmlns:a16="http://schemas.microsoft.com/office/drawing/2014/main" id="{0D31F766-5686-4B83-9DFF-E4AA623B22EC}"/>
                  </a:ext>
                </a:extLst>
              </p:cNvPr>
              <p:cNvSpPr txBox="1"/>
              <p:nvPr/>
            </p:nvSpPr>
            <p:spPr>
              <a:xfrm>
                <a:off x="2363578" y="1792832"/>
                <a:ext cx="3165306" cy="584775"/>
              </a:xfrm>
              <a:prstGeom prst="rect">
                <a:avLst/>
              </a:prstGeom>
              <a:noFill/>
            </p:spPr>
            <p:txBody>
              <a:bodyPr wrap="square" rtlCol="0">
                <a:spAutoFit/>
              </a:bodyPr>
              <a:lstStyle/>
              <a:p>
                <a:r>
                  <a:rPr lang="en-US" sz="1600" dirty="0">
                    <a:solidFill>
                      <a:srgbClr val="4472C4">
                        <a:lumMod val="50000"/>
                      </a:srgbClr>
                    </a:solidFill>
                    <a:latin typeface="Calibri"/>
                  </a:rPr>
                  <a:t>Better cognition, educational attainment, nutrition</a:t>
                </a:r>
              </a:p>
            </p:txBody>
          </p:sp>
        </p:grpSp>
      </p:grpSp>
      <p:cxnSp>
        <p:nvCxnSpPr>
          <p:cNvPr id="42" name="Connector: Elbow 41">
            <a:extLst>
              <a:ext uri="{FF2B5EF4-FFF2-40B4-BE49-F238E27FC236}">
                <a16:creationId xmlns:a16="http://schemas.microsoft.com/office/drawing/2014/main" id="{2E8DCC66-E8A7-46B7-8580-32E324FDBA7B}"/>
              </a:ext>
            </a:extLst>
          </p:cNvPr>
          <p:cNvCxnSpPr>
            <a:cxnSpLocks/>
          </p:cNvCxnSpPr>
          <p:nvPr/>
        </p:nvCxnSpPr>
        <p:spPr>
          <a:xfrm rot="10800000" flipV="1">
            <a:off x="1776407" y="2110199"/>
            <a:ext cx="38457" cy="1712566"/>
          </a:xfrm>
          <a:prstGeom prst="bentConnector2">
            <a:avLst/>
          </a:prstGeom>
          <a:noFill/>
          <a:ln w="19050" cap="flat" cmpd="sng" algn="ctr">
            <a:solidFill>
              <a:srgbClr val="4472C4">
                <a:lumMod val="50000"/>
              </a:srgbClr>
            </a:solidFill>
            <a:prstDash val="solid"/>
            <a:miter lim="800000"/>
          </a:ln>
          <a:effectLst/>
        </p:spPr>
      </p:cxnSp>
      <p:cxnSp>
        <p:nvCxnSpPr>
          <p:cNvPr id="53" name="Connector: Elbow 52">
            <a:extLst>
              <a:ext uri="{FF2B5EF4-FFF2-40B4-BE49-F238E27FC236}">
                <a16:creationId xmlns:a16="http://schemas.microsoft.com/office/drawing/2014/main" id="{CC693F5A-F7BF-44F2-B47B-FE7845B0B601}"/>
              </a:ext>
            </a:extLst>
          </p:cNvPr>
          <p:cNvCxnSpPr>
            <a:cxnSpLocks/>
          </p:cNvCxnSpPr>
          <p:nvPr/>
        </p:nvCxnSpPr>
        <p:spPr>
          <a:xfrm rot="10800000" flipV="1">
            <a:off x="1112419" y="1666573"/>
            <a:ext cx="59892" cy="2171020"/>
          </a:xfrm>
          <a:prstGeom prst="bentConnector2">
            <a:avLst/>
          </a:prstGeom>
          <a:noFill/>
          <a:ln w="19050" cap="flat" cmpd="sng" algn="ctr">
            <a:solidFill>
              <a:srgbClr val="4472C4">
                <a:lumMod val="50000"/>
              </a:srgbClr>
            </a:solidFill>
            <a:prstDash val="solid"/>
            <a:miter lim="800000"/>
          </a:ln>
          <a:effectLst/>
        </p:spPr>
      </p:cxnSp>
      <p:cxnSp>
        <p:nvCxnSpPr>
          <p:cNvPr id="55" name="Connector: Elbow 54">
            <a:extLst>
              <a:ext uri="{FF2B5EF4-FFF2-40B4-BE49-F238E27FC236}">
                <a16:creationId xmlns:a16="http://schemas.microsoft.com/office/drawing/2014/main" id="{D58EC386-1C51-4469-AED3-6684CA062F32}"/>
              </a:ext>
            </a:extLst>
          </p:cNvPr>
          <p:cNvCxnSpPr>
            <a:cxnSpLocks/>
          </p:cNvCxnSpPr>
          <p:nvPr/>
        </p:nvCxnSpPr>
        <p:spPr>
          <a:xfrm rot="5400000">
            <a:off x="1835814" y="2987801"/>
            <a:ext cx="1101026" cy="96641"/>
          </a:xfrm>
          <a:prstGeom prst="bentConnector3">
            <a:avLst>
              <a:gd name="adj1" fmla="val 835"/>
            </a:avLst>
          </a:prstGeom>
          <a:noFill/>
          <a:ln w="19050" cap="flat" cmpd="sng" algn="ctr">
            <a:solidFill>
              <a:srgbClr val="4472C4">
                <a:lumMod val="50000"/>
              </a:srgbClr>
            </a:solidFill>
            <a:prstDash val="solid"/>
            <a:miter lim="800000"/>
          </a:ln>
          <a:effectLst/>
        </p:spPr>
      </p:cxnSp>
      <p:cxnSp>
        <p:nvCxnSpPr>
          <p:cNvPr id="63" name="Connector: Elbow 62">
            <a:extLst>
              <a:ext uri="{FF2B5EF4-FFF2-40B4-BE49-F238E27FC236}">
                <a16:creationId xmlns:a16="http://schemas.microsoft.com/office/drawing/2014/main" id="{8B707848-FF38-4C02-8417-77EE25EBCCA8}"/>
              </a:ext>
            </a:extLst>
          </p:cNvPr>
          <p:cNvCxnSpPr>
            <a:cxnSpLocks/>
          </p:cNvCxnSpPr>
          <p:nvPr/>
        </p:nvCxnSpPr>
        <p:spPr>
          <a:xfrm rot="5400000">
            <a:off x="5981191" y="3223931"/>
            <a:ext cx="1101026" cy="96641"/>
          </a:xfrm>
          <a:prstGeom prst="bentConnector3">
            <a:avLst>
              <a:gd name="adj1" fmla="val 835"/>
            </a:avLst>
          </a:prstGeom>
          <a:noFill/>
          <a:ln w="19050" cap="flat" cmpd="sng" algn="ctr">
            <a:solidFill>
              <a:srgbClr val="4472C4">
                <a:lumMod val="50000"/>
              </a:srgbClr>
            </a:solidFill>
            <a:prstDash val="solid"/>
            <a:miter lim="800000"/>
          </a:ln>
          <a:effectLst/>
        </p:spPr>
      </p:cxnSp>
      <p:cxnSp>
        <p:nvCxnSpPr>
          <p:cNvPr id="64" name="Connector: Elbow 63">
            <a:extLst>
              <a:ext uri="{FF2B5EF4-FFF2-40B4-BE49-F238E27FC236}">
                <a16:creationId xmlns:a16="http://schemas.microsoft.com/office/drawing/2014/main" id="{691FA243-0573-4F0F-896F-3507E3A11FBC}"/>
              </a:ext>
            </a:extLst>
          </p:cNvPr>
          <p:cNvCxnSpPr>
            <a:cxnSpLocks/>
          </p:cNvCxnSpPr>
          <p:nvPr/>
        </p:nvCxnSpPr>
        <p:spPr>
          <a:xfrm rot="5400000">
            <a:off x="7058713" y="3625106"/>
            <a:ext cx="564032" cy="125101"/>
          </a:xfrm>
          <a:prstGeom prst="bentConnector3">
            <a:avLst>
              <a:gd name="adj1" fmla="val 716"/>
            </a:avLst>
          </a:prstGeom>
          <a:noFill/>
          <a:ln w="19050" cap="flat" cmpd="sng" algn="ctr">
            <a:solidFill>
              <a:srgbClr val="4472C4">
                <a:lumMod val="50000"/>
              </a:srgbClr>
            </a:solidFill>
            <a:prstDash val="solid"/>
            <a:miter lim="800000"/>
          </a:ln>
          <a:effectLst/>
        </p:spPr>
      </p:cxnSp>
    </p:spTree>
    <p:extLst>
      <p:ext uri="{BB962C8B-B14F-4D97-AF65-F5344CB8AC3E}">
        <p14:creationId xmlns:p14="http://schemas.microsoft.com/office/powerpoint/2010/main" val="4161316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758A-559A-4713-8213-7162F3188602}"/>
              </a:ext>
            </a:extLst>
          </p:cNvPr>
          <p:cNvSpPr>
            <a:spLocks noGrp="1"/>
          </p:cNvSpPr>
          <p:nvPr>
            <p:ph type="title"/>
          </p:nvPr>
        </p:nvSpPr>
        <p:spPr>
          <a:xfrm>
            <a:off x="457200" y="274638"/>
            <a:ext cx="7457846" cy="1143000"/>
          </a:xfrm>
        </p:spPr>
        <p:txBody>
          <a:bodyPr/>
          <a:lstStyle/>
          <a:p>
            <a:r>
              <a:rPr lang="en-US" dirty="0"/>
              <a:t>Immunization Leads To Reduced Future Burden On Health System</a:t>
            </a:r>
          </a:p>
        </p:txBody>
      </p:sp>
      <p:sp>
        <p:nvSpPr>
          <p:cNvPr id="3" name="Content Placeholder 2">
            <a:extLst>
              <a:ext uri="{FF2B5EF4-FFF2-40B4-BE49-F238E27FC236}">
                <a16:creationId xmlns:a16="http://schemas.microsoft.com/office/drawing/2014/main" id="{3A3C0213-F697-4963-8E25-043BD5401A89}"/>
              </a:ext>
            </a:extLst>
          </p:cNvPr>
          <p:cNvSpPr>
            <a:spLocks noGrp="1"/>
          </p:cNvSpPr>
          <p:nvPr>
            <p:ph idx="1"/>
          </p:nvPr>
        </p:nvSpPr>
        <p:spPr>
          <a:xfrm>
            <a:off x="457200" y="1417638"/>
            <a:ext cx="8229600" cy="4251161"/>
          </a:xfrm>
        </p:spPr>
        <p:txBody>
          <a:bodyPr/>
          <a:lstStyle/>
          <a:p>
            <a:r>
              <a:rPr lang="en-US" dirty="0"/>
              <a:t>By preventing infectious disease, immunization can free up scarce health resources to address other priorities, including noncommunicable diseases.</a:t>
            </a:r>
          </a:p>
          <a:p>
            <a:pPr lvl="1"/>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2AF91557-4042-4D25-A1EE-03563ED14A53}"/>
              </a:ext>
            </a:extLst>
          </p:cNvPr>
          <p:cNvSpPr>
            <a:spLocks noGrp="1"/>
          </p:cNvSpPr>
          <p:nvPr>
            <p:ph type="sldNum" sz="quarter" idx="4"/>
          </p:nvPr>
        </p:nvSpPr>
        <p:spPr/>
        <p:txBody>
          <a:bodyPr/>
          <a:lstStyle/>
          <a:p>
            <a:r>
              <a:rPr lang="en-US" dirty="0">
                <a:solidFill>
                  <a:schemeClr val="tx2"/>
                </a:solidFill>
                <a:latin typeface="Arial"/>
                <a:cs typeface="Arial"/>
              </a:rPr>
              <a:t>www.lnct.global </a:t>
            </a:r>
            <a:r>
              <a:rPr lang="en-US" dirty="0">
                <a:latin typeface="Arial"/>
                <a:cs typeface="Arial"/>
              </a:rPr>
              <a:t>| </a:t>
            </a:r>
            <a:fld id="{2459FD92-E8AB-4F86-BA9A-090210CAFD7B}" type="slidenum">
              <a:rPr lang="en-US" smtClean="0">
                <a:latin typeface="Arial"/>
                <a:cs typeface="Arial"/>
              </a:rPr>
              <a:pPr/>
              <a:t>30</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D67A25E7-C6FC-4BBB-A283-A5EE8BC98534}"/>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1687845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758A-559A-4713-8213-7162F3188602}"/>
              </a:ext>
            </a:extLst>
          </p:cNvPr>
          <p:cNvSpPr>
            <a:spLocks noGrp="1"/>
          </p:cNvSpPr>
          <p:nvPr>
            <p:ph type="title"/>
          </p:nvPr>
        </p:nvSpPr>
        <p:spPr>
          <a:xfrm>
            <a:off x="457200" y="274638"/>
            <a:ext cx="7457846" cy="1143000"/>
          </a:xfrm>
        </p:spPr>
        <p:txBody>
          <a:bodyPr>
            <a:normAutofit fontScale="90000"/>
          </a:bodyPr>
          <a:lstStyle/>
          <a:p>
            <a:r>
              <a:rPr lang="en-US" dirty="0"/>
              <a:t>Immunization programs are more than funding vaccines—we need to fully fund the operational costs of programs and delivery strategies</a:t>
            </a:r>
          </a:p>
        </p:txBody>
      </p:sp>
      <p:sp>
        <p:nvSpPr>
          <p:cNvPr id="3" name="Content Placeholder 2">
            <a:extLst>
              <a:ext uri="{FF2B5EF4-FFF2-40B4-BE49-F238E27FC236}">
                <a16:creationId xmlns:a16="http://schemas.microsoft.com/office/drawing/2014/main" id="{3A3C0213-F697-4963-8E25-043BD5401A89}"/>
              </a:ext>
            </a:extLst>
          </p:cNvPr>
          <p:cNvSpPr>
            <a:spLocks noGrp="1"/>
          </p:cNvSpPr>
          <p:nvPr>
            <p:ph idx="1"/>
          </p:nvPr>
        </p:nvSpPr>
        <p:spPr>
          <a:xfrm>
            <a:off x="457200" y="1417638"/>
            <a:ext cx="8229600" cy="4251161"/>
          </a:xfrm>
        </p:spPr>
        <p:txBody>
          <a:bodyPr/>
          <a:lstStyle/>
          <a:p>
            <a:r>
              <a:rPr lang="en-US" dirty="0"/>
              <a:t>Programs depend not only on vaccines but all the program elements to effectively deliver them and monitor progress:  </a:t>
            </a:r>
          </a:p>
          <a:p>
            <a:pPr lvl="1"/>
            <a:r>
              <a:rPr lang="en-US" dirty="0" err="1"/>
              <a:t>suppy</a:t>
            </a:r>
            <a:r>
              <a:rPr lang="en-US" dirty="0"/>
              <a:t> chain systems</a:t>
            </a:r>
          </a:p>
          <a:p>
            <a:pPr lvl="1"/>
            <a:r>
              <a:rPr lang="en-US" dirty="0"/>
              <a:t>monitoring and surveillance</a:t>
            </a:r>
          </a:p>
          <a:p>
            <a:pPr lvl="1"/>
            <a:r>
              <a:rPr lang="en-US" dirty="0"/>
              <a:t>planning and supportive supervision</a:t>
            </a:r>
          </a:p>
          <a:p>
            <a:pPr lvl="1"/>
            <a:r>
              <a:rPr lang="en-US" dirty="0"/>
              <a:t>staff training</a:t>
            </a:r>
          </a:p>
          <a:p>
            <a:pPr lvl="1"/>
            <a:r>
              <a:rPr lang="en-US" dirty="0"/>
              <a:t>outreach</a:t>
            </a:r>
          </a:p>
          <a:p>
            <a:pPr lvl="1"/>
            <a:endParaRPr lang="en-US" dirty="0"/>
          </a:p>
          <a:p>
            <a:r>
              <a:rPr lang="en-US" dirty="0"/>
              <a:t>Immunization programs depend on strong primary health care systems</a:t>
            </a:r>
          </a:p>
          <a:p>
            <a:pPr marL="0" indent="0">
              <a:buNone/>
            </a:pPr>
            <a:endParaRPr lang="en-US" dirty="0"/>
          </a:p>
        </p:txBody>
      </p:sp>
      <p:sp>
        <p:nvSpPr>
          <p:cNvPr id="5" name="Slide Number Placeholder 4">
            <a:extLst>
              <a:ext uri="{FF2B5EF4-FFF2-40B4-BE49-F238E27FC236}">
                <a16:creationId xmlns:a16="http://schemas.microsoft.com/office/drawing/2014/main" id="{2AF91557-4042-4D25-A1EE-03563ED14A53}"/>
              </a:ext>
            </a:extLst>
          </p:cNvPr>
          <p:cNvSpPr>
            <a:spLocks noGrp="1"/>
          </p:cNvSpPr>
          <p:nvPr>
            <p:ph type="sldNum" sz="quarter" idx="4"/>
          </p:nvPr>
        </p:nvSpPr>
        <p:spPr/>
        <p:txBody>
          <a:bodyPr/>
          <a:lstStyle/>
          <a:p>
            <a:r>
              <a:rPr lang="en-US" dirty="0">
                <a:solidFill>
                  <a:schemeClr val="tx2"/>
                </a:solidFill>
                <a:latin typeface="Arial"/>
                <a:cs typeface="Arial"/>
              </a:rPr>
              <a:t>www.lnct.global </a:t>
            </a:r>
            <a:r>
              <a:rPr lang="en-US" dirty="0">
                <a:latin typeface="Arial"/>
                <a:cs typeface="Arial"/>
              </a:rPr>
              <a:t>| </a:t>
            </a:r>
            <a:fld id="{2459FD92-E8AB-4F86-BA9A-090210CAFD7B}" type="slidenum">
              <a:rPr lang="en-US" smtClean="0">
                <a:latin typeface="Arial"/>
                <a:cs typeface="Arial"/>
              </a:rPr>
              <a:pPr/>
              <a:t>31</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D67A25E7-C6FC-4BBB-A283-A5EE8BC98534}"/>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3265185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2B5-FE99-4A0D-B4F1-4AB69D7EA0FE}"/>
              </a:ext>
            </a:extLst>
          </p:cNvPr>
          <p:cNvSpPr>
            <a:spLocks noGrp="1"/>
          </p:cNvSpPr>
          <p:nvPr>
            <p:ph type="title"/>
          </p:nvPr>
        </p:nvSpPr>
        <p:spPr>
          <a:xfrm>
            <a:off x="457200" y="274638"/>
            <a:ext cx="7706563" cy="1143000"/>
          </a:xfrm>
        </p:spPr>
        <p:txBody>
          <a:bodyPr>
            <a:normAutofit/>
          </a:bodyPr>
          <a:lstStyle/>
          <a:p>
            <a:r>
              <a:rPr lang="en-US" dirty="0"/>
              <a:t>Using Data to Show that Your Country’s Immunization Achieves Efficient Results (and more needs to be done)</a:t>
            </a:r>
          </a:p>
        </p:txBody>
      </p:sp>
      <p:graphicFrame>
        <p:nvGraphicFramePr>
          <p:cNvPr id="6" name="Content Placeholder 5">
            <a:extLst>
              <a:ext uri="{FF2B5EF4-FFF2-40B4-BE49-F238E27FC236}">
                <a16:creationId xmlns:a16="http://schemas.microsoft.com/office/drawing/2014/main" id="{F626D1D3-5C32-46A4-BCA3-370B805395BA}"/>
              </a:ext>
            </a:extLst>
          </p:cNvPr>
          <p:cNvGraphicFramePr>
            <a:graphicFrameLocks noGrp="1"/>
          </p:cNvGraphicFramePr>
          <p:nvPr>
            <p:ph idx="1"/>
            <p:extLst>
              <p:ext uri="{D42A27DB-BD31-4B8C-83A1-F6EECF244321}">
                <p14:modId xmlns:p14="http://schemas.microsoft.com/office/powerpoint/2010/main" val="1217171572"/>
              </p:ext>
            </p:extLst>
          </p:nvPr>
        </p:nvGraphicFramePr>
        <p:xfrm>
          <a:off x="457200" y="1417638"/>
          <a:ext cx="8229600" cy="2682240"/>
        </p:xfrm>
        <a:graphic>
          <a:graphicData uri="http://schemas.openxmlformats.org/drawingml/2006/table">
            <a:tbl>
              <a:tblPr firstRow="1" bandRow="1">
                <a:tableStyleId>{5C22544A-7EE6-4342-B048-85BDC9FD1C3A}</a:tableStyleId>
              </a:tblPr>
              <a:tblGrid>
                <a:gridCol w="2664542">
                  <a:extLst>
                    <a:ext uri="{9D8B030D-6E8A-4147-A177-3AD203B41FA5}">
                      <a16:colId xmlns:a16="http://schemas.microsoft.com/office/drawing/2014/main" val="390586330"/>
                    </a:ext>
                  </a:extLst>
                </a:gridCol>
                <a:gridCol w="5565058">
                  <a:extLst>
                    <a:ext uri="{9D8B030D-6E8A-4147-A177-3AD203B41FA5}">
                      <a16:colId xmlns:a16="http://schemas.microsoft.com/office/drawing/2014/main" val="1200782510"/>
                    </a:ext>
                  </a:extLst>
                </a:gridCol>
              </a:tblGrid>
              <a:tr h="358878">
                <a:tc>
                  <a:txBody>
                    <a:bodyPr/>
                    <a:lstStyle/>
                    <a:p>
                      <a:r>
                        <a:rPr lang="en-US" dirty="0"/>
                        <a:t>Data Requirements</a:t>
                      </a:r>
                    </a:p>
                  </a:txBody>
                  <a:tcPr/>
                </a:tc>
                <a:tc>
                  <a:txBody>
                    <a:bodyPr/>
                    <a:lstStyle/>
                    <a:p>
                      <a:r>
                        <a:rPr lang="en-US" dirty="0"/>
                        <a:t>Hypothetical Analysis Example:</a:t>
                      </a:r>
                    </a:p>
                  </a:txBody>
                  <a:tcPr/>
                </a:tc>
                <a:extLst>
                  <a:ext uri="{0D108BD9-81ED-4DB2-BD59-A6C34878D82A}">
                    <a16:rowId xmlns:a16="http://schemas.microsoft.com/office/drawing/2014/main" val="1738736081"/>
                  </a:ext>
                </a:extLst>
              </a:tr>
              <a:tr h="382523">
                <a:tc>
                  <a:txBody>
                    <a:bodyPr/>
                    <a:lstStyle/>
                    <a:p>
                      <a:r>
                        <a:rPr lang="en-US" sz="1400" dirty="0"/>
                        <a:t>EPI vaccine expenditures, total population</a:t>
                      </a:r>
                    </a:p>
                  </a:txBody>
                  <a:tcPr anchor="ctr"/>
                </a:tc>
                <a:tc>
                  <a:txBody>
                    <a:bodyPr/>
                    <a:lstStyle/>
                    <a:p>
                      <a:r>
                        <a:rPr lang="en-US" sz="1400" dirty="0"/>
                        <a:t>Vaccines are a powerful investment, and they are inexpensive.  Our country spends $0.76 per capita on EPI vaccines.  This has allowed us to achieve large health gains.  Modest increases in costs will allow even more gains.</a:t>
                      </a:r>
                    </a:p>
                  </a:txBody>
                  <a:tcPr/>
                </a:tc>
                <a:extLst>
                  <a:ext uri="{0D108BD9-81ED-4DB2-BD59-A6C34878D82A}">
                    <a16:rowId xmlns:a16="http://schemas.microsoft.com/office/drawing/2014/main" val="1356373849"/>
                  </a:ext>
                </a:extLst>
              </a:tr>
              <a:tr h="382523">
                <a:tc>
                  <a:txBody>
                    <a:bodyPr/>
                    <a:lstStyle/>
                    <a:p>
                      <a:endParaRPr lang="en-US" sz="1400" kern="1200" dirty="0">
                        <a:solidFill>
                          <a:schemeClr val="dk1"/>
                        </a:solidFill>
                        <a:latin typeface="+mn-lt"/>
                        <a:ea typeface="+mn-ea"/>
                        <a:cs typeface="+mn-cs"/>
                      </a:endParaRPr>
                    </a:p>
                    <a:p>
                      <a:r>
                        <a:rPr lang="en-US" sz="1400" kern="1200" dirty="0">
                          <a:solidFill>
                            <a:schemeClr val="dk1"/>
                          </a:solidFill>
                          <a:latin typeface="+mn-lt"/>
                          <a:ea typeface="+mn-ea"/>
                          <a:cs typeface="+mn-cs"/>
                        </a:rPr>
                        <a:t>Saved hospitalization costs and other examples of health system savings</a:t>
                      </a:r>
                      <a:endParaRPr lang="en-US" sz="1400" dirty="0"/>
                    </a:p>
                  </a:txBody>
                  <a:tcPr anchor="ctr"/>
                </a:tc>
                <a:tc>
                  <a:txBody>
                    <a:bodyPr/>
                    <a:lstStyle/>
                    <a:p>
                      <a:endParaRPr lang="en-US" sz="1400" kern="1200" dirty="0">
                        <a:solidFill>
                          <a:schemeClr val="dk1"/>
                        </a:solidFill>
                        <a:latin typeface="+mn-lt"/>
                        <a:ea typeface="+mn-ea"/>
                        <a:cs typeface="+mn-cs"/>
                      </a:endParaRPr>
                    </a:p>
                    <a:p>
                      <a:pPr marL="285750" indent="-285750">
                        <a:buFont typeface="Arial" panose="020B0604020202020204" pitchFamily="34" charset="0"/>
                        <a:buChar char="•"/>
                      </a:pPr>
                      <a:r>
                        <a:rPr lang="en-US" sz="1400" kern="1200" dirty="0">
                          <a:solidFill>
                            <a:schemeClr val="dk1"/>
                          </a:solidFill>
                          <a:latin typeface="+mn-lt"/>
                          <a:ea typeface="+mn-ea"/>
                          <a:cs typeface="+mn-cs"/>
                        </a:rPr>
                        <a:t>PCV prevents hospitalization costs of treating pneumonia and invasive diseases</a:t>
                      </a:r>
                    </a:p>
                    <a:p>
                      <a:pPr marL="285750" indent="-285750">
                        <a:buFont typeface="Arial" panose="020B0604020202020204" pitchFamily="34" charset="0"/>
                        <a:buChar char="•"/>
                      </a:pPr>
                      <a:r>
                        <a:rPr lang="en-US" sz="1400" kern="1200" dirty="0" err="1">
                          <a:solidFill>
                            <a:schemeClr val="dk1"/>
                          </a:solidFill>
                          <a:latin typeface="+mn-lt"/>
                          <a:ea typeface="+mn-ea"/>
                          <a:cs typeface="+mn-cs"/>
                        </a:rPr>
                        <a:t>HepB</a:t>
                      </a:r>
                      <a:r>
                        <a:rPr lang="en-US" sz="1400" kern="1200" dirty="0">
                          <a:solidFill>
                            <a:schemeClr val="dk1"/>
                          </a:solidFill>
                          <a:latin typeface="+mn-lt"/>
                          <a:ea typeface="+mn-ea"/>
                          <a:cs typeface="+mn-cs"/>
                        </a:rPr>
                        <a:t> vaccination prevents treatment costs of cirrhosis and liver cancer cases</a:t>
                      </a:r>
                    </a:p>
                    <a:p>
                      <a:endParaRPr lang="en-US" sz="1400" dirty="0"/>
                    </a:p>
                  </a:txBody>
                  <a:tcPr/>
                </a:tc>
                <a:extLst>
                  <a:ext uri="{0D108BD9-81ED-4DB2-BD59-A6C34878D82A}">
                    <a16:rowId xmlns:a16="http://schemas.microsoft.com/office/drawing/2014/main" val="1001718426"/>
                  </a:ext>
                </a:extLst>
              </a:tr>
            </a:tbl>
          </a:graphicData>
        </a:graphic>
      </p:graphicFrame>
      <p:sp>
        <p:nvSpPr>
          <p:cNvPr id="5" name="Slide Number Placeholder 4">
            <a:extLst>
              <a:ext uri="{FF2B5EF4-FFF2-40B4-BE49-F238E27FC236}">
                <a16:creationId xmlns:a16="http://schemas.microsoft.com/office/drawing/2014/main" id="{EB86234E-E7B5-49ED-9ABB-B961F5835DDE}"/>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32</a:t>
            </a:fld>
            <a:endParaRPr lang="en-US" dirty="0">
              <a:solidFill>
                <a:srgbClr val="E32726"/>
              </a:solidFill>
              <a:latin typeface="Arial"/>
              <a:cs typeface="Arial"/>
            </a:endParaRPr>
          </a:p>
        </p:txBody>
      </p:sp>
      <p:sp>
        <p:nvSpPr>
          <p:cNvPr id="7" name="Star: 6 Points 6">
            <a:extLst>
              <a:ext uri="{FF2B5EF4-FFF2-40B4-BE49-F238E27FC236}">
                <a16:creationId xmlns:a16="http://schemas.microsoft.com/office/drawing/2014/main" id="{E4A38701-78D7-4AAC-90C9-DAB7C68F6C7D}"/>
              </a:ext>
            </a:extLst>
          </p:cNvPr>
          <p:cNvSpPr/>
          <p:nvPr/>
        </p:nvSpPr>
        <p:spPr>
          <a:xfrm>
            <a:off x="8013119" y="59056"/>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
        <p:nvSpPr>
          <p:cNvPr id="3" name="TextBox 2">
            <a:extLst>
              <a:ext uri="{FF2B5EF4-FFF2-40B4-BE49-F238E27FC236}">
                <a16:creationId xmlns:a16="http://schemas.microsoft.com/office/drawing/2014/main" id="{A032836C-114D-431B-B61B-7FE33DA5C427}"/>
              </a:ext>
            </a:extLst>
          </p:cNvPr>
          <p:cNvSpPr txBox="1"/>
          <p:nvPr/>
        </p:nvSpPr>
        <p:spPr>
          <a:xfrm>
            <a:off x="506361" y="4606413"/>
            <a:ext cx="8057536" cy="923330"/>
          </a:xfrm>
          <a:prstGeom prst="rect">
            <a:avLst/>
          </a:prstGeom>
          <a:noFill/>
          <a:ln w="28575">
            <a:solidFill>
              <a:schemeClr val="tx1"/>
            </a:solidFill>
          </a:ln>
        </p:spPr>
        <p:txBody>
          <a:bodyPr wrap="square" rtlCol="0">
            <a:spAutoFit/>
          </a:bodyPr>
          <a:lstStyle/>
          <a:p>
            <a:r>
              <a:rPr lang="en-US" dirty="0"/>
              <a:t>You may want to consider undertaking costing studies of national programs to better understand variation in costs and the cost of delivering vaccines through different strategies</a:t>
            </a:r>
          </a:p>
        </p:txBody>
      </p:sp>
    </p:spTree>
    <p:extLst>
      <p:ext uri="{BB962C8B-B14F-4D97-AF65-F5344CB8AC3E}">
        <p14:creationId xmlns:p14="http://schemas.microsoft.com/office/powerpoint/2010/main" val="877393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BB3AA8-EBB0-43C4-992A-CE04984C7513}"/>
              </a:ext>
            </a:extLst>
          </p:cNvPr>
          <p:cNvSpPr>
            <a:spLocks noGrp="1"/>
          </p:cNvSpPr>
          <p:nvPr>
            <p:ph type="title"/>
          </p:nvPr>
        </p:nvSpPr>
        <p:spPr>
          <a:xfrm>
            <a:off x="546883" y="2310787"/>
            <a:ext cx="8229600" cy="1143000"/>
          </a:xfrm>
        </p:spPr>
        <p:txBody>
          <a:bodyPr>
            <a:normAutofit fontScale="90000"/>
          </a:bodyPr>
          <a:lstStyle/>
          <a:p>
            <a:r>
              <a:rPr lang="en-US" dirty="0"/>
              <a:t>Key messages to support specific investment requirements for immunization in different scenarios</a:t>
            </a:r>
          </a:p>
        </p:txBody>
      </p:sp>
      <p:sp>
        <p:nvSpPr>
          <p:cNvPr id="5" name="Slide Number Placeholder 4">
            <a:extLst>
              <a:ext uri="{FF2B5EF4-FFF2-40B4-BE49-F238E27FC236}">
                <a16:creationId xmlns:a16="http://schemas.microsoft.com/office/drawing/2014/main" id="{8E6E5F2C-CFA6-4001-801E-012B6A50EE24}"/>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33</a:t>
            </a:fld>
            <a:endParaRPr lang="en-US" dirty="0">
              <a:solidFill>
                <a:srgbClr val="E32726"/>
              </a:solidFill>
              <a:latin typeface="Arial"/>
              <a:cs typeface="Arial"/>
            </a:endParaRPr>
          </a:p>
        </p:txBody>
      </p:sp>
    </p:spTree>
    <p:extLst>
      <p:ext uri="{BB962C8B-B14F-4D97-AF65-F5344CB8AC3E}">
        <p14:creationId xmlns:p14="http://schemas.microsoft.com/office/powerpoint/2010/main" val="284611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462122-9715-45BF-AF6B-8197EC9C4F62}"/>
              </a:ext>
            </a:extLst>
          </p:cNvPr>
          <p:cNvSpPr>
            <a:spLocks noGrp="1"/>
          </p:cNvSpPr>
          <p:nvPr>
            <p:ph type="title"/>
          </p:nvPr>
        </p:nvSpPr>
        <p:spPr>
          <a:xfrm>
            <a:off x="457200" y="274638"/>
            <a:ext cx="8229600" cy="1143000"/>
          </a:xfrm>
        </p:spPr>
        <p:txBody>
          <a:bodyPr/>
          <a:lstStyle/>
          <a:p>
            <a:r>
              <a:rPr lang="en-US" dirty="0"/>
              <a:t>Scenarios That May Benefit From Specific Messages To Support Investment </a:t>
            </a:r>
          </a:p>
        </p:txBody>
      </p:sp>
      <p:sp>
        <p:nvSpPr>
          <p:cNvPr id="5" name="Content Placeholder 4">
            <a:extLst>
              <a:ext uri="{FF2B5EF4-FFF2-40B4-BE49-F238E27FC236}">
                <a16:creationId xmlns:a16="http://schemas.microsoft.com/office/drawing/2014/main" id="{01D57422-7D7E-4578-A29C-6698088C85A4}"/>
              </a:ext>
            </a:extLst>
          </p:cNvPr>
          <p:cNvSpPr>
            <a:spLocks noGrp="1"/>
          </p:cNvSpPr>
          <p:nvPr>
            <p:ph idx="1"/>
          </p:nvPr>
        </p:nvSpPr>
        <p:spPr>
          <a:xfrm>
            <a:off x="457200" y="1623975"/>
            <a:ext cx="8229600" cy="3950208"/>
          </a:xfrm>
        </p:spPr>
        <p:txBody>
          <a:bodyPr>
            <a:normAutofit fontScale="92500" lnSpcReduction="20000"/>
          </a:bodyPr>
          <a:lstStyle/>
          <a:p>
            <a:r>
              <a:rPr lang="en-US" dirty="0"/>
              <a:t>Presenting Gavi transition requirements to decision makers</a:t>
            </a:r>
          </a:p>
          <a:p>
            <a:endParaRPr lang="en-US" dirty="0"/>
          </a:p>
          <a:p>
            <a:r>
              <a:rPr lang="en-US" dirty="0"/>
              <a:t>Presenting cold chain investment requirements to decision makers</a:t>
            </a:r>
          </a:p>
          <a:p>
            <a:endParaRPr lang="en-US" dirty="0"/>
          </a:p>
          <a:p>
            <a:r>
              <a:rPr lang="en-US" dirty="0"/>
              <a:t>Presenting evidence for a new vaccine introduction to decision makers</a:t>
            </a:r>
          </a:p>
          <a:p>
            <a:endParaRPr lang="en-US" dirty="0"/>
          </a:p>
          <a:p>
            <a:r>
              <a:rPr lang="en-US" dirty="0"/>
              <a:t>Presenting evidence for release of budget for vaccine procurement in a timely way</a:t>
            </a:r>
          </a:p>
          <a:p>
            <a:endParaRPr lang="en-US" dirty="0"/>
          </a:p>
          <a:p>
            <a:r>
              <a:rPr lang="en-US" dirty="0"/>
              <a:t>Presenting evidence to decision makers on the need for increased funding to improve coverage/ equity</a:t>
            </a:r>
          </a:p>
          <a:p>
            <a:endParaRPr lang="en-US" dirty="0"/>
          </a:p>
          <a:p>
            <a:r>
              <a:rPr lang="en-US" dirty="0"/>
              <a:t>Presenting evidence to decision makers on vaccine safety</a:t>
            </a:r>
          </a:p>
        </p:txBody>
      </p:sp>
      <p:sp>
        <p:nvSpPr>
          <p:cNvPr id="3" name="Slide Number Placeholder 2">
            <a:extLst>
              <a:ext uri="{FF2B5EF4-FFF2-40B4-BE49-F238E27FC236}">
                <a16:creationId xmlns:a16="http://schemas.microsoft.com/office/drawing/2014/main" id="{F311705D-2CA3-4D85-A704-FFADC95909D6}"/>
              </a:ext>
            </a:extLst>
          </p:cNvPr>
          <p:cNvSpPr>
            <a:spLocks noGrp="1"/>
          </p:cNvSpPr>
          <p:nvPr>
            <p:ph type="sldNum" sz="quarter" idx="4"/>
          </p:nvPr>
        </p:nvSpPr>
        <p:spPr/>
        <p:txBody>
          <a:bodyPr/>
          <a:lstStyle/>
          <a:p>
            <a:pPr algn="l"/>
            <a:fld id="{2459FD92-E8AB-4F86-BA9A-090210CAFD7B}" type="slidenum">
              <a:rPr lang="en-US" smtClean="0">
                <a:latin typeface="Arial"/>
                <a:cs typeface="Arial"/>
              </a:rPr>
              <a:pPr algn="l"/>
              <a:t>34</a:t>
            </a:fld>
            <a:r>
              <a:rPr lang="en-US">
                <a:latin typeface="Arial"/>
                <a:cs typeface="Arial"/>
              </a:rPr>
              <a:t> | www.lnct.global</a:t>
            </a:r>
            <a:endParaRPr lang="en-US" dirty="0">
              <a:latin typeface="Arial"/>
              <a:cs typeface="Arial"/>
            </a:endParaRPr>
          </a:p>
        </p:txBody>
      </p:sp>
    </p:spTree>
    <p:extLst>
      <p:ext uri="{BB962C8B-B14F-4D97-AF65-F5344CB8AC3E}">
        <p14:creationId xmlns:p14="http://schemas.microsoft.com/office/powerpoint/2010/main" val="1861426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0B68-1024-4535-A714-0F45124094F5}"/>
              </a:ext>
            </a:extLst>
          </p:cNvPr>
          <p:cNvSpPr>
            <a:spLocks noGrp="1"/>
          </p:cNvSpPr>
          <p:nvPr>
            <p:ph type="title"/>
          </p:nvPr>
        </p:nvSpPr>
        <p:spPr>
          <a:xfrm>
            <a:off x="457200" y="356056"/>
            <a:ext cx="8229600" cy="1143000"/>
          </a:xfrm>
        </p:spPr>
        <p:txBody>
          <a:bodyPr>
            <a:normAutofit/>
          </a:bodyPr>
          <a:lstStyle/>
          <a:p>
            <a:r>
              <a:rPr lang="en-US" dirty="0"/>
              <a:t>Presenting Gavi Transition Requirements to Decision Makers</a:t>
            </a:r>
            <a:endParaRPr lang="en-US" dirty="0">
              <a:solidFill>
                <a:schemeClr val="accent5"/>
              </a:solidFill>
            </a:endParaRPr>
          </a:p>
        </p:txBody>
      </p:sp>
      <p:sp>
        <p:nvSpPr>
          <p:cNvPr id="3" name="Content Placeholder 2">
            <a:extLst>
              <a:ext uri="{FF2B5EF4-FFF2-40B4-BE49-F238E27FC236}">
                <a16:creationId xmlns:a16="http://schemas.microsoft.com/office/drawing/2014/main" id="{BA72E82E-BBD8-467C-B5F4-5C2CFE7F0AE9}"/>
              </a:ext>
            </a:extLst>
          </p:cNvPr>
          <p:cNvSpPr>
            <a:spLocks noGrp="1"/>
          </p:cNvSpPr>
          <p:nvPr>
            <p:ph idx="1"/>
          </p:nvPr>
        </p:nvSpPr>
        <p:spPr>
          <a:xfrm>
            <a:off x="457200" y="1499056"/>
            <a:ext cx="8229600" cy="4294393"/>
          </a:xfrm>
        </p:spPr>
        <p:txBody>
          <a:bodyPr>
            <a:normAutofit fontScale="85000" lnSpcReduction="20000"/>
          </a:bodyPr>
          <a:lstStyle/>
          <a:p>
            <a:r>
              <a:rPr lang="en-US" dirty="0"/>
              <a:t>Gavi transition requires a rapid increase in government co-financing </a:t>
            </a:r>
            <a:r>
              <a:rPr lang="en-US" i="1" dirty="0"/>
              <a:t>{modify as appropriate for your country situation}</a:t>
            </a:r>
          </a:p>
          <a:p>
            <a:endParaRPr lang="en-US" dirty="0"/>
          </a:p>
          <a:p>
            <a:r>
              <a:rPr lang="en-US" dirty="0"/>
              <a:t>Transition is determined by Gavi’s eligibility policy: timeline not negotiable</a:t>
            </a:r>
          </a:p>
          <a:p>
            <a:pPr marL="0" indent="0">
              <a:buNone/>
            </a:pPr>
            <a:endParaRPr lang="en-US" dirty="0"/>
          </a:p>
          <a:p>
            <a:r>
              <a:rPr lang="en-US" dirty="0"/>
              <a:t>Gavi support has helped country introduce X life-saving vaccines</a:t>
            </a:r>
          </a:p>
          <a:p>
            <a:endParaRPr lang="en-US" dirty="0"/>
          </a:p>
          <a:p>
            <a:r>
              <a:rPr lang="en-US" dirty="0"/>
              <a:t>These vaccines have a high return on investment</a:t>
            </a:r>
          </a:p>
          <a:p>
            <a:pPr marL="0" indent="0">
              <a:buNone/>
            </a:pPr>
            <a:endParaRPr lang="en-US" dirty="0"/>
          </a:p>
          <a:p>
            <a:r>
              <a:rPr lang="en-US" dirty="0">
                <a:solidFill>
                  <a:schemeClr val="tx1"/>
                </a:solidFill>
              </a:rPr>
              <a:t>Dropping a vaccine from the current schedule would have negative, potentially more costly, health and economic consequences</a:t>
            </a:r>
          </a:p>
          <a:p>
            <a:endParaRPr lang="en-US" dirty="0">
              <a:solidFill>
                <a:schemeClr val="tx1"/>
              </a:solidFill>
            </a:endParaRPr>
          </a:p>
          <a:p>
            <a:r>
              <a:rPr lang="en-US" dirty="0">
                <a:solidFill>
                  <a:schemeClr val="tx1"/>
                </a:solidFill>
              </a:rPr>
              <a:t>Coverage and equity needs to be maintained or increased, which will require additional resources</a:t>
            </a:r>
          </a:p>
          <a:p>
            <a:endParaRPr lang="en-US" dirty="0">
              <a:solidFill>
                <a:schemeClr val="tx1"/>
              </a:solidFill>
            </a:endParaRPr>
          </a:p>
          <a:p>
            <a:r>
              <a:rPr lang="en-US" dirty="0"/>
              <a:t>Show projected budget requirements over the next few years</a:t>
            </a:r>
          </a:p>
          <a:p>
            <a:endParaRPr lang="en-US" dirty="0">
              <a:solidFill>
                <a:schemeClr val="tx1"/>
              </a:solidFill>
            </a:endParaRPr>
          </a:p>
          <a:p>
            <a:pPr lvl="1"/>
            <a:endParaRPr lang="en-US" dirty="0">
              <a:solidFill>
                <a:schemeClr val="tx1"/>
              </a:solidFill>
            </a:endParaRPr>
          </a:p>
          <a:p>
            <a:endParaRPr lang="en-US" dirty="0"/>
          </a:p>
        </p:txBody>
      </p:sp>
      <p:sp>
        <p:nvSpPr>
          <p:cNvPr id="5" name="Slide Number Placeholder 4">
            <a:extLst>
              <a:ext uri="{FF2B5EF4-FFF2-40B4-BE49-F238E27FC236}">
                <a16:creationId xmlns:a16="http://schemas.microsoft.com/office/drawing/2014/main" id="{3893C0C1-D657-4FF6-81AB-AB7622E977B9}"/>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35</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E0BCB324-0494-41FA-938E-A18FE3DC62CB}"/>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2712332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0B68-1024-4535-A714-0F45124094F5}"/>
              </a:ext>
            </a:extLst>
          </p:cNvPr>
          <p:cNvSpPr>
            <a:spLocks noGrp="1"/>
          </p:cNvSpPr>
          <p:nvPr>
            <p:ph type="title"/>
          </p:nvPr>
        </p:nvSpPr>
        <p:spPr>
          <a:xfrm>
            <a:off x="457200" y="274638"/>
            <a:ext cx="7611466" cy="1143000"/>
          </a:xfrm>
        </p:spPr>
        <p:txBody>
          <a:bodyPr>
            <a:normAutofit/>
          </a:bodyPr>
          <a:lstStyle/>
          <a:p>
            <a:r>
              <a:rPr lang="en-US" dirty="0"/>
              <a:t>Presenting Cold Chain Investment Requirements to Decision Makers</a:t>
            </a:r>
            <a:endParaRPr lang="en-US" dirty="0">
              <a:solidFill>
                <a:schemeClr val="accent5"/>
              </a:solidFill>
            </a:endParaRPr>
          </a:p>
        </p:txBody>
      </p:sp>
      <p:sp>
        <p:nvSpPr>
          <p:cNvPr id="3" name="Content Placeholder 2">
            <a:extLst>
              <a:ext uri="{FF2B5EF4-FFF2-40B4-BE49-F238E27FC236}">
                <a16:creationId xmlns:a16="http://schemas.microsoft.com/office/drawing/2014/main" id="{BA72E82E-BBD8-467C-B5F4-5C2CFE7F0AE9}"/>
              </a:ext>
            </a:extLst>
          </p:cNvPr>
          <p:cNvSpPr>
            <a:spLocks noGrp="1"/>
          </p:cNvSpPr>
          <p:nvPr>
            <p:ph idx="1"/>
          </p:nvPr>
        </p:nvSpPr>
        <p:spPr>
          <a:xfrm>
            <a:off x="457200" y="1417638"/>
            <a:ext cx="8229600" cy="4235808"/>
          </a:xfrm>
        </p:spPr>
        <p:txBody>
          <a:bodyPr>
            <a:normAutofit lnSpcReduction="10000"/>
          </a:bodyPr>
          <a:lstStyle/>
          <a:p>
            <a:pPr marL="0" indent="0">
              <a:buNone/>
            </a:pPr>
            <a:r>
              <a:rPr lang="en-US" dirty="0"/>
              <a:t>We have requested $$ in 2018 and $$ in 2019 for investments in cold chain. Modernizing our cold chain with high performing equipment will:</a:t>
            </a:r>
          </a:p>
          <a:p>
            <a:pPr marL="0" indent="0">
              <a:buNone/>
            </a:pPr>
            <a:endParaRPr lang="en-US" dirty="0"/>
          </a:p>
          <a:p>
            <a:r>
              <a:rPr lang="en-US" dirty="0"/>
              <a:t>Reduce the running costs, by reducing reliance on kerosene, replaceable solar batteries, and ice packs</a:t>
            </a:r>
          </a:p>
          <a:p>
            <a:endParaRPr lang="en-US" dirty="0"/>
          </a:p>
          <a:p>
            <a:r>
              <a:rPr lang="en-US" dirty="0">
                <a:solidFill>
                  <a:schemeClr val="tx1"/>
                </a:solidFill>
              </a:rPr>
              <a:t>Safeguard our investment in immunization by </a:t>
            </a:r>
            <a:r>
              <a:rPr lang="en-US" dirty="0"/>
              <a:t>reducing vaccine wastage (unreliable cold chain equipment exposes vaccines to excessive heat/ freezing leading to costly wastage)</a:t>
            </a:r>
          </a:p>
          <a:p>
            <a:endParaRPr lang="en-US" dirty="0"/>
          </a:p>
          <a:p>
            <a:r>
              <a:rPr lang="en-US" dirty="0"/>
              <a:t>Help improve coverage and equity. New passive cooling technologies will extend the geographic reach of our cold chain, enabling remote facilities to store vaccines safely.</a:t>
            </a:r>
          </a:p>
          <a:p>
            <a:pPr marL="0" indent="0">
              <a:buNone/>
            </a:pPr>
            <a:endParaRPr lang="en-US" dirty="0"/>
          </a:p>
          <a:p>
            <a:pPr lvl="1"/>
            <a:endParaRPr lang="en-US" dirty="0"/>
          </a:p>
        </p:txBody>
      </p:sp>
      <p:sp>
        <p:nvSpPr>
          <p:cNvPr id="5" name="Slide Number Placeholder 4">
            <a:extLst>
              <a:ext uri="{FF2B5EF4-FFF2-40B4-BE49-F238E27FC236}">
                <a16:creationId xmlns:a16="http://schemas.microsoft.com/office/drawing/2014/main" id="{3893C0C1-D657-4FF6-81AB-AB7622E977B9}"/>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36</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DF251D92-CA97-4346-B798-91EEA01FEC26}"/>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725137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0B68-1024-4535-A714-0F45124094F5}"/>
              </a:ext>
            </a:extLst>
          </p:cNvPr>
          <p:cNvSpPr>
            <a:spLocks noGrp="1"/>
          </p:cNvSpPr>
          <p:nvPr>
            <p:ph type="title"/>
          </p:nvPr>
        </p:nvSpPr>
        <p:spPr>
          <a:xfrm>
            <a:off x="457200" y="274638"/>
            <a:ext cx="7384694" cy="1143000"/>
          </a:xfrm>
        </p:spPr>
        <p:txBody>
          <a:bodyPr>
            <a:normAutofit/>
          </a:bodyPr>
          <a:lstStyle/>
          <a:p>
            <a:r>
              <a:rPr lang="en-US" dirty="0"/>
              <a:t>Presenting Evidence For A New Vaccine Introduction To Decision Makers</a:t>
            </a:r>
            <a:endParaRPr lang="en-US" dirty="0">
              <a:solidFill>
                <a:schemeClr val="accent5"/>
              </a:solidFill>
            </a:endParaRPr>
          </a:p>
        </p:txBody>
      </p:sp>
      <p:sp>
        <p:nvSpPr>
          <p:cNvPr id="3" name="Content Placeholder 2">
            <a:extLst>
              <a:ext uri="{FF2B5EF4-FFF2-40B4-BE49-F238E27FC236}">
                <a16:creationId xmlns:a16="http://schemas.microsoft.com/office/drawing/2014/main" id="{BA72E82E-BBD8-467C-B5F4-5C2CFE7F0AE9}"/>
              </a:ext>
            </a:extLst>
          </p:cNvPr>
          <p:cNvSpPr>
            <a:spLocks noGrp="1"/>
          </p:cNvSpPr>
          <p:nvPr>
            <p:ph idx="1"/>
          </p:nvPr>
        </p:nvSpPr>
        <p:spPr>
          <a:xfrm>
            <a:off x="457200" y="1417638"/>
            <a:ext cx="8229600" cy="4310164"/>
          </a:xfrm>
        </p:spPr>
        <p:txBody>
          <a:bodyPr>
            <a:normAutofit fontScale="92500" lnSpcReduction="20000"/>
          </a:bodyPr>
          <a:lstStyle/>
          <a:p>
            <a:r>
              <a:rPr lang="en-US" dirty="0"/>
              <a:t>XX vaccine will reduce morbidity and mortality by YY and ZZ</a:t>
            </a:r>
          </a:p>
          <a:p>
            <a:endParaRPr lang="en-US" dirty="0"/>
          </a:p>
          <a:p>
            <a:r>
              <a:rPr lang="en-US" dirty="0"/>
              <a:t>XX vaccine will save $$$ annually in terms of reduced outpatient visits and hospitalizations</a:t>
            </a:r>
          </a:p>
          <a:p>
            <a:endParaRPr lang="en-US" dirty="0"/>
          </a:p>
          <a:p>
            <a:r>
              <a:rPr lang="en-US" dirty="0"/>
              <a:t>Our analysis indicates that the vaccine is highly cost-effective</a:t>
            </a:r>
          </a:p>
          <a:p>
            <a:endParaRPr lang="en-US" dirty="0"/>
          </a:p>
          <a:p>
            <a:r>
              <a:rPr lang="en-US" dirty="0"/>
              <a:t>XX vaccine will boost economic growth by improving productivity</a:t>
            </a:r>
          </a:p>
          <a:p>
            <a:endParaRPr lang="en-US" dirty="0"/>
          </a:p>
          <a:p>
            <a:r>
              <a:rPr lang="en-US" dirty="0"/>
              <a:t>XX vaccine is recommended by our National Immunization Technical Advisory Group and WHO</a:t>
            </a:r>
          </a:p>
          <a:p>
            <a:endParaRPr lang="en-US" dirty="0"/>
          </a:p>
          <a:p>
            <a:r>
              <a:rPr lang="en-US" dirty="0"/>
              <a:t>Our neighboring countries ____ and ____ have already introduced this vaccine</a:t>
            </a:r>
          </a:p>
        </p:txBody>
      </p:sp>
      <p:sp>
        <p:nvSpPr>
          <p:cNvPr id="5" name="Slide Number Placeholder 4">
            <a:extLst>
              <a:ext uri="{FF2B5EF4-FFF2-40B4-BE49-F238E27FC236}">
                <a16:creationId xmlns:a16="http://schemas.microsoft.com/office/drawing/2014/main" id="{3893C0C1-D657-4FF6-81AB-AB7622E977B9}"/>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37</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6A22F2EE-F0F4-488E-8F29-966F00476F76}"/>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3004758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0B68-1024-4535-A714-0F45124094F5}"/>
              </a:ext>
            </a:extLst>
          </p:cNvPr>
          <p:cNvSpPr>
            <a:spLocks noGrp="1"/>
          </p:cNvSpPr>
          <p:nvPr>
            <p:ph type="title"/>
          </p:nvPr>
        </p:nvSpPr>
        <p:spPr>
          <a:xfrm>
            <a:off x="457200" y="274638"/>
            <a:ext cx="7472477" cy="1143000"/>
          </a:xfrm>
        </p:spPr>
        <p:txBody>
          <a:bodyPr>
            <a:normAutofit/>
          </a:bodyPr>
          <a:lstStyle/>
          <a:p>
            <a:r>
              <a:rPr lang="en-US" dirty="0"/>
              <a:t>Presenting Evidence For Release Of Budget For Vaccine Procurement In A Timely Way</a:t>
            </a:r>
            <a:endParaRPr lang="en-US" dirty="0">
              <a:solidFill>
                <a:schemeClr val="accent5"/>
              </a:solidFill>
            </a:endParaRPr>
          </a:p>
        </p:txBody>
      </p:sp>
      <p:sp>
        <p:nvSpPr>
          <p:cNvPr id="3" name="Content Placeholder 2">
            <a:extLst>
              <a:ext uri="{FF2B5EF4-FFF2-40B4-BE49-F238E27FC236}">
                <a16:creationId xmlns:a16="http://schemas.microsoft.com/office/drawing/2014/main" id="{BA72E82E-BBD8-467C-B5F4-5C2CFE7F0AE9}"/>
              </a:ext>
            </a:extLst>
          </p:cNvPr>
          <p:cNvSpPr>
            <a:spLocks noGrp="1"/>
          </p:cNvSpPr>
          <p:nvPr>
            <p:ph idx="1"/>
          </p:nvPr>
        </p:nvSpPr>
        <p:spPr>
          <a:xfrm>
            <a:off x="457200" y="1417637"/>
            <a:ext cx="8229600" cy="4844173"/>
          </a:xfrm>
        </p:spPr>
        <p:txBody>
          <a:bodyPr>
            <a:normAutofit/>
          </a:bodyPr>
          <a:lstStyle/>
          <a:p>
            <a:r>
              <a:rPr lang="en-US" dirty="0"/>
              <a:t>Vaccine procurement needs to be planned well in advance.</a:t>
            </a:r>
          </a:p>
          <a:p>
            <a:endParaRPr lang="en-US" dirty="0"/>
          </a:p>
          <a:p>
            <a:r>
              <a:rPr lang="en-US" dirty="0"/>
              <a:t>UNICEF Procurement Services requires prepayment before orders will be placed.</a:t>
            </a:r>
          </a:p>
          <a:p>
            <a:endParaRPr lang="en-US" dirty="0"/>
          </a:p>
          <a:p>
            <a:r>
              <a:rPr lang="en-US" dirty="0"/>
              <a:t>Delays in the release of funds can lead to interruptions in supply, putting children at risk of vaccine-preventable diseases.</a:t>
            </a:r>
          </a:p>
          <a:p>
            <a:endParaRPr lang="en-US" dirty="0"/>
          </a:p>
          <a:p>
            <a:r>
              <a:rPr lang="en-US" dirty="0"/>
              <a:t>Releasing most of the funds for vaccine procurement by the end of the 1</a:t>
            </a:r>
            <a:r>
              <a:rPr lang="en-US" baseline="30000" dirty="0"/>
              <a:t>st</a:t>
            </a:r>
            <a:r>
              <a:rPr lang="en-US" dirty="0"/>
              <a:t> quarter of the fiscal year is best practice  </a:t>
            </a:r>
          </a:p>
          <a:p>
            <a:pPr marL="0" indent="0">
              <a:buNone/>
            </a:pPr>
            <a:endParaRPr lang="en-US" dirty="0"/>
          </a:p>
        </p:txBody>
      </p:sp>
      <p:sp>
        <p:nvSpPr>
          <p:cNvPr id="5" name="Slide Number Placeholder 4">
            <a:extLst>
              <a:ext uri="{FF2B5EF4-FFF2-40B4-BE49-F238E27FC236}">
                <a16:creationId xmlns:a16="http://schemas.microsoft.com/office/drawing/2014/main" id="{3893C0C1-D657-4FF6-81AB-AB7622E977B9}"/>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38</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772AE40C-C0AB-4C47-9782-D705A3CABBC6}"/>
              </a:ext>
            </a:extLst>
          </p:cNvPr>
          <p:cNvSpPr/>
          <p:nvPr/>
        </p:nvSpPr>
        <p:spPr>
          <a:xfrm>
            <a:off x="7929677" y="117579"/>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4104738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0B68-1024-4535-A714-0F45124094F5}"/>
              </a:ext>
            </a:extLst>
          </p:cNvPr>
          <p:cNvSpPr>
            <a:spLocks noGrp="1"/>
          </p:cNvSpPr>
          <p:nvPr>
            <p:ph type="title"/>
          </p:nvPr>
        </p:nvSpPr>
        <p:spPr>
          <a:xfrm>
            <a:off x="457200" y="274638"/>
            <a:ext cx="7472477" cy="1143000"/>
          </a:xfrm>
        </p:spPr>
        <p:txBody>
          <a:bodyPr>
            <a:normAutofit fontScale="90000"/>
          </a:bodyPr>
          <a:lstStyle/>
          <a:p>
            <a:r>
              <a:rPr lang="en-US" dirty="0"/>
              <a:t>Presenting Evidence To Decision Makers On The Need For Increased Funding To Improve Coverage/ Equity</a:t>
            </a:r>
            <a:endParaRPr lang="en-US" dirty="0">
              <a:solidFill>
                <a:schemeClr val="accent5"/>
              </a:solidFill>
            </a:endParaRPr>
          </a:p>
        </p:txBody>
      </p:sp>
      <p:sp>
        <p:nvSpPr>
          <p:cNvPr id="3" name="Content Placeholder 2">
            <a:extLst>
              <a:ext uri="{FF2B5EF4-FFF2-40B4-BE49-F238E27FC236}">
                <a16:creationId xmlns:a16="http://schemas.microsoft.com/office/drawing/2014/main" id="{BA72E82E-BBD8-467C-B5F4-5C2CFE7F0AE9}"/>
              </a:ext>
            </a:extLst>
          </p:cNvPr>
          <p:cNvSpPr>
            <a:spLocks noGrp="1"/>
          </p:cNvSpPr>
          <p:nvPr>
            <p:ph idx="1"/>
          </p:nvPr>
        </p:nvSpPr>
        <p:spPr>
          <a:xfrm>
            <a:off x="457200" y="1417637"/>
            <a:ext cx="8229600" cy="4405261"/>
          </a:xfrm>
        </p:spPr>
        <p:txBody>
          <a:bodyPr>
            <a:normAutofit/>
          </a:bodyPr>
          <a:lstStyle/>
          <a:p>
            <a:r>
              <a:rPr lang="en-US" dirty="0"/>
              <a:t>We have pockets of low immunized groups in urban slums, among nomadic groups </a:t>
            </a:r>
            <a:r>
              <a:rPr lang="en-US" i="1" dirty="0"/>
              <a:t>{insert country specific details…}</a:t>
            </a:r>
          </a:p>
          <a:p>
            <a:endParaRPr lang="en-US" i="1" dirty="0"/>
          </a:p>
          <a:p>
            <a:r>
              <a:rPr lang="en-US" dirty="0"/>
              <a:t>To reach these populations we need: (approach will be country specific…)</a:t>
            </a:r>
          </a:p>
          <a:p>
            <a:pPr lvl="1"/>
            <a:r>
              <a:rPr lang="en-US" dirty="0"/>
              <a:t>More overall funding for primary health care?</a:t>
            </a:r>
          </a:p>
          <a:p>
            <a:pPr lvl="1"/>
            <a:r>
              <a:rPr lang="en-US" dirty="0"/>
              <a:t>More funding for new community based interventions in certain areas?</a:t>
            </a:r>
          </a:p>
          <a:p>
            <a:pPr lvl="1"/>
            <a:r>
              <a:rPr lang="en-US" dirty="0"/>
              <a:t>Cold chain upgrade…?</a:t>
            </a:r>
          </a:p>
          <a:p>
            <a:pPr lvl="1"/>
            <a:r>
              <a:rPr lang="en-US" dirty="0"/>
              <a:t>Social mobilization measures to increase demand?</a:t>
            </a:r>
          </a:p>
          <a:p>
            <a:pPr lvl="1"/>
            <a:r>
              <a:rPr lang="en-US" dirty="0"/>
              <a:t>Etc.</a:t>
            </a:r>
          </a:p>
          <a:p>
            <a:pPr lvl="1"/>
            <a:endParaRPr lang="en-US" dirty="0"/>
          </a:p>
          <a:p>
            <a:endParaRPr lang="en-US" dirty="0"/>
          </a:p>
        </p:txBody>
      </p:sp>
      <p:sp>
        <p:nvSpPr>
          <p:cNvPr id="5" name="Slide Number Placeholder 4">
            <a:extLst>
              <a:ext uri="{FF2B5EF4-FFF2-40B4-BE49-F238E27FC236}">
                <a16:creationId xmlns:a16="http://schemas.microsoft.com/office/drawing/2014/main" id="{3893C0C1-D657-4FF6-81AB-AB7622E977B9}"/>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39</a:t>
            </a:fld>
            <a:endParaRPr lang="en-US" dirty="0">
              <a:solidFill>
                <a:srgbClr val="E32726"/>
              </a:solidFill>
              <a:latin typeface="Arial"/>
              <a:cs typeface="Arial"/>
            </a:endParaRPr>
          </a:p>
        </p:txBody>
      </p:sp>
      <p:sp>
        <p:nvSpPr>
          <p:cNvPr id="6" name="Star: 6 Points 5">
            <a:extLst>
              <a:ext uri="{FF2B5EF4-FFF2-40B4-BE49-F238E27FC236}">
                <a16:creationId xmlns:a16="http://schemas.microsoft.com/office/drawing/2014/main" id="{64A7E6FE-274D-44EE-99F4-51E6B223AEC7}"/>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164182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708BD7-7DBD-4CEC-8749-E384D2043A1A}"/>
              </a:ext>
            </a:extLst>
          </p:cNvPr>
          <p:cNvSpPr>
            <a:spLocks noGrp="1"/>
          </p:cNvSpPr>
          <p:nvPr>
            <p:ph type="title"/>
          </p:nvPr>
        </p:nvSpPr>
        <p:spPr/>
        <p:txBody>
          <a:bodyPr>
            <a:normAutofit/>
          </a:bodyPr>
          <a:lstStyle/>
          <a:p>
            <a:r>
              <a:rPr lang="en-US" dirty="0"/>
              <a:t>Why Might Immunization Requirements Increase Over Time?</a:t>
            </a:r>
          </a:p>
        </p:txBody>
      </p:sp>
      <p:sp>
        <p:nvSpPr>
          <p:cNvPr id="5" name="Content Placeholder 4">
            <a:extLst>
              <a:ext uri="{FF2B5EF4-FFF2-40B4-BE49-F238E27FC236}">
                <a16:creationId xmlns:a16="http://schemas.microsoft.com/office/drawing/2014/main" id="{6129E943-26B6-40E4-8344-5C70071E17A8}"/>
              </a:ext>
            </a:extLst>
          </p:cNvPr>
          <p:cNvSpPr>
            <a:spLocks noGrp="1"/>
          </p:cNvSpPr>
          <p:nvPr>
            <p:ph idx="1"/>
          </p:nvPr>
        </p:nvSpPr>
        <p:spPr>
          <a:xfrm>
            <a:off x="457200" y="1594714"/>
            <a:ext cx="8229600" cy="4272076"/>
          </a:xfrm>
        </p:spPr>
        <p:txBody>
          <a:bodyPr/>
          <a:lstStyle/>
          <a:p>
            <a:pPr marL="285750" indent="-285750">
              <a:buFont typeface="Arial" panose="020B0604020202020204" pitchFamily="34" charset="0"/>
              <a:buChar char="•"/>
            </a:pPr>
            <a:r>
              <a:rPr lang="en-US" dirty="0">
                <a:solidFill>
                  <a:schemeClr val="tx1"/>
                </a:solidFill>
              </a:rPr>
              <a:t>Rapid increase in vaccine co-financing during Gavi transition</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Upgrading supply chain</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New vaccine introductions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Other measures to improve coverage, reach special populations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Growing birth cohort</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Greater attention to adequate funding of operating costs</a:t>
            </a:r>
          </a:p>
        </p:txBody>
      </p:sp>
      <p:sp>
        <p:nvSpPr>
          <p:cNvPr id="3" name="Slide Number Placeholder 2">
            <a:extLst>
              <a:ext uri="{FF2B5EF4-FFF2-40B4-BE49-F238E27FC236}">
                <a16:creationId xmlns:a16="http://schemas.microsoft.com/office/drawing/2014/main" id="{ECF8F8E3-B8A3-4D16-9A4A-9F2F1DA32CB8}"/>
              </a:ext>
            </a:extLst>
          </p:cNvPr>
          <p:cNvSpPr>
            <a:spLocks noGrp="1"/>
          </p:cNvSpPr>
          <p:nvPr>
            <p:ph type="sldNum" sz="quarter" idx="4"/>
          </p:nvPr>
        </p:nvSpPr>
        <p:spPr/>
        <p:txBody>
          <a:bodyPr/>
          <a:lstStyle/>
          <a:p>
            <a:pPr algn="l"/>
            <a:fld id="{2459FD92-E8AB-4F86-BA9A-090210CAFD7B}" type="slidenum">
              <a:rPr lang="en-US" smtClean="0">
                <a:latin typeface="Arial"/>
                <a:cs typeface="Arial"/>
              </a:rPr>
              <a:pPr algn="l"/>
              <a:t>4</a:t>
            </a:fld>
            <a:r>
              <a:rPr lang="en-US">
                <a:latin typeface="Arial"/>
                <a:cs typeface="Arial"/>
              </a:rPr>
              <a:t> | www.lnct.global</a:t>
            </a:r>
            <a:endParaRPr lang="en-US" dirty="0">
              <a:latin typeface="Arial"/>
              <a:cs typeface="Arial"/>
            </a:endParaRPr>
          </a:p>
        </p:txBody>
      </p:sp>
    </p:spTree>
    <p:extLst>
      <p:ext uri="{BB962C8B-B14F-4D97-AF65-F5344CB8AC3E}">
        <p14:creationId xmlns:p14="http://schemas.microsoft.com/office/powerpoint/2010/main" val="552269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3094-961B-4E8D-9BD6-9CBC2155E461}"/>
              </a:ext>
            </a:extLst>
          </p:cNvPr>
          <p:cNvSpPr>
            <a:spLocks noGrp="1"/>
          </p:cNvSpPr>
          <p:nvPr>
            <p:ph type="title"/>
          </p:nvPr>
        </p:nvSpPr>
        <p:spPr>
          <a:xfrm>
            <a:off x="457200" y="274638"/>
            <a:ext cx="7392010" cy="1143000"/>
          </a:xfrm>
        </p:spPr>
        <p:txBody>
          <a:bodyPr>
            <a:normAutofit fontScale="90000"/>
          </a:bodyPr>
          <a:lstStyle/>
          <a:p>
            <a:r>
              <a:rPr lang="en-US" dirty="0"/>
              <a:t>We Need To Achieve High Coverage To Contain The Spread Of Contagious Disease: How Vaccines Protect Our Population</a:t>
            </a:r>
          </a:p>
        </p:txBody>
      </p:sp>
      <p:sp>
        <p:nvSpPr>
          <p:cNvPr id="5" name="Slide Number Placeholder 4">
            <a:extLst>
              <a:ext uri="{FF2B5EF4-FFF2-40B4-BE49-F238E27FC236}">
                <a16:creationId xmlns:a16="http://schemas.microsoft.com/office/drawing/2014/main" id="{07C032CE-6F77-4C63-BAFA-E59DDAF3BE01}"/>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40</a:t>
            </a:fld>
            <a:endParaRPr lang="en-US" dirty="0">
              <a:solidFill>
                <a:srgbClr val="E32726"/>
              </a:solidFill>
              <a:latin typeface="Arial"/>
              <a:cs typeface="Arial"/>
            </a:endParaRPr>
          </a:p>
        </p:txBody>
      </p:sp>
      <p:pic>
        <p:nvPicPr>
          <p:cNvPr id="7" name="Picture 6">
            <a:extLst>
              <a:ext uri="{FF2B5EF4-FFF2-40B4-BE49-F238E27FC236}">
                <a16:creationId xmlns:a16="http://schemas.microsoft.com/office/drawing/2014/main" id="{35983EEB-C50D-47E0-8327-994A54FEA51E}"/>
              </a:ext>
            </a:extLst>
          </p:cNvPr>
          <p:cNvPicPr>
            <a:picLocks noChangeAspect="1"/>
          </p:cNvPicPr>
          <p:nvPr/>
        </p:nvPicPr>
        <p:blipFill rotWithShape="1">
          <a:blip r:embed="rId3"/>
          <a:srcRect t="67187" b="1179"/>
          <a:stretch/>
        </p:blipFill>
        <p:spPr>
          <a:xfrm>
            <a:off x="657716" y="2418962"/>
            <a:ext cx="8139276" cy="3175920"/>
          </a:xfrm>
          <a:prstGeom prst="rect">
            <a:avLst/>
          </a:prstGeom>
        </p:spPr>
      </p:pic>
      <p:sp>
        <p:nvSpPr>
          <p:cNvPr id="8" name="TextBox 7">
            <a:extLst>
              <a:ext uri="{FF2B5EF4-FFF2-40B4-BE49-F238E27FC236}">
                <a16:creationId xmlns:a16="http://schemas.microsoft.com/office/drawing/2014/main" id="{38C8710E-E627-4ADB-9A51-C33C4C51FE02}"/>
              </a:ext>
            </a:extLst>
          </p:cNvPr>
          <p:cNvSpPr txBox="1"/>
          <p:nvPr/>
        </p:nvSpPr>
        <p:spPr>
          <a:xfrm>
            <a:off x="4180258" y="5464077"/>
            <a:ext cx="4329074" cy="261610"/>
          </a:xfrm>
          <a:prstGeom prst="rect">
            <a:avLst/>
          </a:prstGeom>
          <a:noFill/>
        </p:spPr>
        <p:txBody>
          <a:bodyPr wrap="square" rtlCol="0">
            <a:spAutoFit/>
          </a:bodyPr>
          <a:lstStyle/>
          <a:p>
            <a:r>
              <a:rPr lang="en-US" sz="1100" dirty="0"/>
              <a:t>Source:  National Institute of Allergy and Infectious Diseases</a:t>
            </a:r>
          </a:p>
        </p:txBody>
      </p:sp>
      <p:pic>
        <p:nvPicPr>
          <p:cNvPr id="9" name="Picture 8">
            <a:extLst>
              <a:ext uri="{FF2B5EF4-FFF2-40B4-BE49-F238E27FC236}">
                <a16:creationId xmlns:a16="http://schemas.microsoft.com/office/drawing/2014/main" id="{6A36DFC4-2956-401E-8462-17947F018B49}"/>
              </a:ext>
            </a:extLst>
          </p:cNvPr>
          <p:cNvPicPr>
            <a:picLocks noChangeAspect="1"/>
          </p:cNvPicPr>
          <p:nvPr/>
        </p:nvPicPr>
        <p:blipFill rotWithShape="1">
          <a:blip r:embed="rId3"/>
          <a:srcRect b="93286"/>
          <a:stretch/>
        </p:blipFill>
        <p:spPr>
          <a:xfrm>
            <a:off x="388766" y="1527363"/>
            <a:ext cx="8693839" cy="719960"/>
          </a:xfrm>
          <a:prstGeom prst="rect">
            <a:avLst/>
          </a:prstGeom>
        </p:spPr>
      </p:pic>
      <p:sp>
        <p:nvSpPr>
          <p:cNvPr id="10" name="Star: 6 Points 9">
            <a:extLst>
              <a:ext uri="{FF2B5EF4-FFF2-40B4-BE49-F238E27FC236}">
                <a16:creationId xmlns:a16="http://schemas.microsoft.com/office/drawing/2014/main" id="{C10FA85C-7476-45D7-B09C-A2503840EA64}"/>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1549482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3094-961B-4E8D-9BD6-9CBC2155E461}"/>
              </a:ext>
            </a:extLst>
          </p:cNvPr>
          <p:cNvSpPr>
            <a:spLocks noGrp="1"/>
          </p:cNvSpPr>
          <p:nvPr>
            <p:ph type="title"/>
          </p:nvPr>
        </p:nvSpPr>
        <p:spPr>
          <a:xfrm>
            <a:off x="457200" y="274638"/>
            <a:ext cx="7567574" cy="1143000"/>
          </a:xfrm>
        </p:spPr>
        <p:txBody>
          <a:bodyPr/>
          <a:lstStyle/>
          <a:p>
            <a:r>
              <a:rPr lang="en-US" dirty="0"/>
              <a:t>Low Coverage Means Contagious Disease Can Spread Rapidly In The Population</a:t>
            </a:r>
          </a:p>
        </p:txBody>
      </p:sp>
      <p:sp>
        <p:nvSpPr>
          <p:cNvPr id="5" name="Slide Number Placeholder 4">
            <a:extLst>
              <a:ext uri="{FF2B5EF4-FFF2-40B4-BE49-F238E27FC236}">
                <a16:creationId xmlns:a16="http://schemas.microsoft.com/office/drawing/2014/main" id="{07C032CE-6F77-4C63-BAFA-E59DDAF3BE01}"/>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41</a:t>
            </a:fld>
            <a:endParaRPr lang="en-US" dirty="0">
              <a:solidFill>
                <a:srgbClr val="E32726"/>
              </a:solidFill>
              <a:latin typeface="Arial"/>
              <a:cs typeface="Arial"/>
            </a:endParaRPr>
          </a:p>
        </p:txBody>
      </p:sp>
      <p:pic>
        <p:nvPicPr>
          <p:cNvPr id="7" name="Picture 6">
            <a:extLst>
              <a:ext uri="{FF2B5EF4-FFF2-40B4-BE49-F238E27FC236}">
                <a16:creationId xmlns:a16="http://schemas.microsoft.com/office/drawing/2014/main" id="{35983EEB-C50D-47E0-8327-994A54FEA51E}"/>
              </a:ext>
            </a:extLst>
          </p:cNvPr>
          <p:cNvPicPr>
            <a:picLocks noChangeAspect="1"/>
          </p:cNvPicPr>
          <p:nvPr/>
        </p:nvPicPr>
        <p:blipFill rotWithShape="1">
          <a:blip r:embed="rId3"/>
          <a:srcRect l="43" t="37023" r="-43" b="32645"/>
          <a:stretch/>
        </p:blipFill>
        <p:spPr>
          <a:xfrm>
            <a:off x="854038" y="2256145"/>
            <a:ext cx="8139276" cy="3045115"/>
          </a:xfrm>
          <a:prstGeom prst="rect">
            <a:avLst/>
          </a:prstGeom>
        </p:spPr>
      </p:pic>
      <p:sp>
        <p:nvSpPr>
          <p:cNvPr id="8" name="TextBox 7">
            <a:extLst>
              <a:ext uri="{FF2B5EF4-FFF2-40B4-BE49-F238E27FC236}">
                <a16:creationId xmlns:a16="http://schemas.microsoft.com/office/drawing/2014/main" id="{38C8710E-E627-4ADB-9A51-C33C4C51FE02}"/>
              </a:ext>
            </a:extLst>
          </p:cNvPr>
          <p:cNvSpPr txBox="1"/>
          <p:nvPr/>
        </p:nvSpPr>
        <p:spPr>
          <a:xfrm>
            <a:off x="4376580" y="5301260"/>
            <a:ext cx="4329074" cy="261610"/>
          </a:xfrm>
          <a:prstGeom prst="rect">
            <a:avLst/>
          </a:prstGeom>
          <a:noFill/>
        </p:spPr>
        <p:txBody>
          <a:bodyPr wrap="square" rtlCol="0">
            <a:spAutoFit/>
          </a:bodyPr>
          <a:lstStyle/>
          <a:p>
            <a:r>
              <a:rPr lang="en-US" sz="1100" dirty="0"/>
              <a:t>Source:  National Institute of Allergy and Infectious Diseases</a:t>
            </a:r>
          </a:p>
        </p:txBody>
      </p:sp>
      <p:pic>
        <p:nvPicPr>
          <p:cNvPr id="9" name="Picture 8">
            <a:extLst>
              <a:ext uri="{FF2B5EF4-FFF2-40B4-BE49-F238E27FC236}">
                <a16:creationId xmlns:a16="http://schemas.microsoft.com/office/drawing/2014/main" id="{3272662F-7CD8-4BD9-9638-E79A1B27CA69}"/>
              </a:ext>
            </a:extLst>
          </p:cNvPr>
          <p:cNvPicPr>
            <a:picLocks noChangeAspect="1"/>
          </p:cNvPicPr>
          <p:nvPr/>
        </p:nvPicPr>
        <p:blipFill rotWithShape="1">
          <a:blip r:embed="rId3"/>
          <a:srcRect b="93286"/>
          <a:stretch/>
        </p:blipFill>
        <p:spPr>
          <a:xfrm>
            <a:off x="457200" y="1417638"/>
            <a:ext cx="8693839" cy="719960"/>
          </a:xfrm>
          <a:prstGeom prst="rect">
            <a:avLst/>
          </a:prstGeom>
        </p:spPr>
      </p:pic>
      <p:sp>
        <p:nvSpPr>
          <p:cNvPr id="10" name="Star: 6 Points 9">
            <a:extLst>
              <a:ext uri="{FF2B5EF4-FFF2-40B4-BE49-F238E27FC236}">
                <a16:creationId xmlns:a16="http://schemas.microsoft.com/office/drawing/2014/main" id="{63C9679D-A5FB-4E43-8718-BA04A34981A5}"/>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2789892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3B23-0D56-4FA2-A923-0ADEF571CF3C}"/>
              </a:ext>
            </a:extLst>
          </p:cNvPr>
          <p:cNvSpPr>
            <a:spLocks noGrp="1"/>
          </p:cNvSpPr>
          <p:nvPr>
            <p:ph type="title"/>
          </p:nvPr>
        </p:nvSpPr>
        <p:spPr>
          <a:xfrm>
            <a:off x="419311" y="289023"/>
            <a:ext cx="7627410" cy="807913"/>
          </a:xfrm>
        </p:spPr>
        <p:txBody>
          <a:bodyPr>
            <a:noAutofit/>
          </a:bodyPr>
          <a:lstStyle/>
          <a:p>
            <a:r>
              <a:rPr lang="en-US" sz="2200" dirty="0"/>
              <a:t>Presenting Evidence For Sustaining Commitment And Funding Over Time…</a:t>
            </a:r>
            <a:br>
              <a:rPr lang="en-US" sz="2200" dirty="0"/>
            </a:br>
            <a:endParaRPr lang="en-US" sz="2200" dirty="0"/>
          </a:p>
        </p:txBody>
      </p:sp>
      <p:sp>
        <p:nvSpPr>
          <p:cNvPr id="3" name="Content Placeholder 2">
            <a:extLst>
              <a:ext uri="{FF2B5EF4-FFF2-40B4-BE49-F238E27FC236}">
                <a16:creationId xmlns:a16="http://schemas.microsoft.com/office/drawing/2014/main" id="{6CBEAEFE-D95C-42B8-AA3B-D6B12773B79B}"/>
              </a:ext>
            </a:extLst>
          </p:cNvPr>
          <p:cNvSpPr>
            <a:spLocks noGrp="1"/>
          </p:cNvSpPr>
          <p:nvPr>
            <p:ph idx="1"/>
          </p:nvPr>
        </p:nvSpPr>
        <p:spPr>
          <a:xfrm>
            <a:off x="491612" y="1853217"/>
            <a:ext cx="3842426" cy="3845200"/>
          </a:xfrm>
        </p:spPr>
        <p:txBody>
          <a:bodyPr>
            <a:normAutofit lnSpcReduction="10000"/>
          </a:bodyPr>
          <a:lstStyle/>
          <a:p>
            <a:pPr marL="0" indent="0">
              <a:buNone/>
            </a:pPr>
            <a:r>
              <a:rPr lang="en-US" sz="1600" b="1" dirty="0"/>
              <a:t>Japan, 1979, Pertussis*</a:t>
            </a:r>
          </a:p>
          <a:p>
            <a:pPr marL="0" indent="0">
              <a:buNone/>
            </a:pPr>
            <a:r>
              <a:rPr lang="en-US" sz="1600" dirty="0"/>
              <a:t>Immunization rates fell from 80% in 1974 to 10% in 1976</a:t>
            </a:r>
          </a:p>
          <a:p>
            <a:pPr marL="0" indent="0">
              <a:buNone/>
            </a:pPr>
            <a:r>
              <a:rPr lang="en-US" sz="1600" dirty="0"/>
              <a:t>Result: 13,000 cases / 41 deaths</a:t>
            </a:r>
          </a:p>
          <a:p>
            <a:pPr marL="0" indent="0">
              <a:spcBef>
                <a:spcPts val="0"/>
              </a:spcBef>
              <a:buNone/>
            </a:pPr>
            <a:endParaRPr lang="en-US" sz="1600" dirty="0"/>
          </a:p>
          <a:p>
            <a:pPr marL="0" indent="0">
              <a:spcBef>
                <a:spcPts val="0"/>
              </a:spcBef>
              <a:buNone/>
            </a:pPr>
            <a:endParaRPr lang="en-US" sz="1600" dirty="0"/>
          </a:p>
          <a:p>
            <a:pPr marL="0" indent="0">
              <a:buNone/>
            </a:pPr>
            <a:r>
              <a:rPr lang="en-US" sz="1600" b="1" dirty="0"/>
              <a:t>Former USSR, 1990-1999, Diphtheria**</a:t>
            </a:r>
          </a:p>
          <a:p>
            <a:pPr marL="0" indent="0">
              <a:buNone/>
            </a:pPr>
            <a:r>
              <a:rPr lang="en-US" sz="1600" dirty="0"/>
              <a:t>Breakdown of public health services</a:t>
            </a:r>
          </a:p>
          <a:p>
            <a:pPr marL="0" indent="0">
              <a:buNone/>
            </a:pPr>
            <a:r>
              <a:rPr lang="en-US" sz="1600" dirty="0"/>
              <a:t>Result: 150,000 cases / 5,000 deaths</a:t>
            </a:r>
          </a:p>
          <a:p>
            <a:pPr marL="0" indent="0">
              <a:spcBef>
                <a:spcPts val="0"/>
              </a:spcBef>
              <a:buNone/>
            </a:pPr>
            <a:endParaRPr lang="en-US" sz="1600" b="1" dirty="0"/>
          </a:p>
          <a:p>
            <a:pPr marL="0" indent="0">
              <a:spcBef>
                <a:spcPts val="0"/>
              </a:spcBef>
              <a:buNone/>
            </a:pPr>
            <a:endParaRPr lang="en-US" sz="1600" b="1" dirty="0"/>
          </a:p>
          <a:p>
            <a:pPr marL="0" indent="0">
              <a:spcBef>
                <a:spcPts val="0"/>
              </a:spcBef>
              <a:buNone/>
            </a:pPr>
            <a:r>
              <a:rPr lang="en-US" sz="1600" b="1" dirty="0"/>
              <a:t>Sweden, 1979-1996, Pertussis</a:t>
            </a:r>
            <a:r>
              <a:rPr lang="en-US" sz="1600" b="1" dirty="0">
                <a:latin typeface="Calibri" panose="020F0502020204030204" pitchFamily="34" charset="0"/>
              </a:rPr>
              <a:t>***</a:t>
            </a:r>
            <a:endParaRPr lang="en-US" sz="1600" b="1" dirty="0"/>
          </a:p>
          <a:p>
            <a:pPr marL="0" indent="0">
              <a:spcBef>
                <a:spcPts val="480"/>
              </a:spcBef>
              <a:buNone/>
            </a:pPr>
            <a:r>
              <a:rPr lang="en-US" sz="1600" dirty="0"/>
              <a:t>Government lapse in vaccination</a:t>
            </a:r>
          </a:p>
          <a:p>
            <a:pPr marL="0" indent="0">
              <a:spcBef>
                <a:spcPts val="0"/>
              </a:spcBef>
              <a:buNone/>
            </a:pPr>
            <a:r>
              <a:rPr lang="en-US" sz="1600" dirty="0"/>
              <a:t>Result: 60% infected before age 10</a:t>
            </a:r>
          </a:p>
          <a:p>
            <a:pPr marL="0" indent="0">
              <a:buNone/>
            </a:pPr>
            <a:endParaRPr lang="en-US" sz="1600" dirty="0"/>
          </a:p>
        </p:txBody>
      </p:sp>
      <p:sp>
        <p:nvSpPr>
          <p:cNvPr id="6" name="Content Placeholder 2">
            <a:extLst>
              <a:ext uri="{FF2B5EF4-FFF2-40B4-BE49-F238E27FC236}">
                <a16:creationId xmlns:a16="http://schemas.microsoft.com/office/drawing/2014/main" id="{5E6CBEAF-B91C-40B3-99DD-D548C1EFCE86}"/>
              </a:ext>
            </a:extLst>
          </p:cNvPr>
          <p:cNvSpPr txBox="1">
            <a:spLocks/>
          </p:cNvSpPr>
          <p:nvPr/>
        </p:nvSpPr>
        <p:spPr>
          <a:xfrm>
            <a:off x="4535424" y="1853217"/>
            <a:ext cx="4007796" cy="3845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chemeClr val="accent1"/>
              </a:buClr>
              <a:buFont typeface="Wingdings" pitchFamily="2" charset="2"/>
              <a:buChar char="§"/>
              <a:defRPr sz="2000" b="0" i="0" kern="1200">
                <a:solidFill>
                  <a:srgbClr val="313231"/>
                </a:solidFill>
                <a:latin typeface="Arial"/>
                <a:ea typeface="+mn-ea"/>
                <a:cs typeface="Arial"/>
              </a:defRPr>
            </a:lvl1pPr>
            <a:lvl2pPr marL="742950" indent="-285750" algn="l" defTabSz="914400" rtl="0" eaLnBrk="1" latinLnBrk="0" hangingPunct="1">
              <a:spcBef>
                <a:spcPct val="20000"/>
              </a:spcBef>
              <a:buClr>
                <a:schemeClr val="accent1"/>
              </a:buClr>
              <a:buFont typeface="Wingdings" pitchFamily="2" charset="2"/>
              <a:buChar char="§"/>
              <a:defRPr sz="1800" b="0" i="0" kern="1200">
                <a:solidFill>
                  <a:srgbClr val="313231"/>
                </a:solidFill>
                <a:latin typeface="Arial"/>
                <a:ea typeface="+mn-ea"/>
                <a:cs typeface="Arial"/>
              </a:defRPr>
            </a:lvl2pPr>
            <a:lvl3pPr marL="1143000" indent="-228600" algn="l" defTabSz="914400" rtl="0" eaLnBrk="1" latinLnBrk="0" hangingPunct="1">
              <a:spcBef>
                <a:spcPct val="20000"/>
              </a:spcBef>
              <a:buClr>
                <a:schemeClr val="accent1"/>
              </a:buClr>
              <a:buFont typeface="Wingdings" pitchFamily="2" charset="2"/>
              <a:buChar char="§"/>
              <a:defRPr lang="en-US" sz="1600" b="0" i="0" kern="1200">
                <a:solidFill>
                  <a:srgbClr val="313231"/>
                </a:solidFill>
                <a:latin typeface="Arial"/>
                <a:ea typeface="+mj-ea"/>
                <a:cs typeface="Arial"/>
              </a:defRPr>
            </a:lvl3pPr>
            <a:lvl4pPr marL="1600200" indent="-228600" algn="l" defTabSz="914400" rtl="0" eaLnBrk="1" latinLnBrk="0" hangingPunct="1">
              <a:spcBef>
                <a:spcPct val="20000"/>
              </a:spcBef>
              <a:buClr>
                <a:schemeClr val="accent1"/>
              </a:buClr>
              <a:buFont typeface="Wingdings" pitchFamily="2" charset="2"/>
              <a:buChar char="§"/>
              <a:defRPr sz="1400" b="0" i="0" kern="1200">
                <a:solidFill>
                  <a:srgbClr val="313231"/>
                </a:solidFill>
                <a:latin typeface="Arial"/>
                <a:ea typeface="+mn-ea"/>
                <a:cs typeface="Arial"/>
              </a:defRPr>
            </a:lvl4pPr>
            <a:lvl5pPr marL="2057400" indent="-228600" algn="l" defTabSz="914400" rtl="0" eaLnBrk="1" latinLnBrk="0" hangingPunct="1">
              <a:spcBef>
                <a:spcPct val="20000"/>
              </a:spcBef>
              <a:buClr>
                <a:schemeClr val="accent1"/>
              </a:buClr>
              <a:buFont typeface="Wingdings" pitchFamily="2" charset="2"/>
              <a:buChar char="§"/>
              <a:defRPr sz="1200" b="0" i="0" kern="1200">
                <a:solidFill>
                  <a:srgbClr val="31323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600" b="1" dirty="0"/>
              <a:t>Ireland, 2000, Measles</a:t>
            </a:r>
            <a:r>
              <a:rPr lang="en-US" sz="1600" b="1" dirty="0">
                <a:latin typeface="Calibri" panose="020F0502020204030204" pitchFamily="34" charset="0"/>
              </a:rPr>
              <a:t>†</a:t>
            </a:r>
            <a:endParaRPr lang="en-US" sz="1600" b="1" dirty="0"/>
          </a:p>
          <a:p>
            <a:pPr marL="0" indent="0">
              <a:buNone/>
            </a:pPr>
            <a:r>
              <a:rPr lang="en-US" sz="1600" dirty="0"/>
              <a:t>Vaccine refusal </a:t>
            </a:r>
          </a:p>
          <a:p>
            <a:pPr marL="0" indent="0">
              <a:buNone/>
            </a:pPr>
            <a:r>
              <a:rPr lang="en-US" sz="1600" dirty="0"/>
              <a:t>Result: 300 cases / 3 child deaths</a:t>
            </a:r>
          </a:p>
          <a:p>
            <a:pPr marL="0" indent="0">
              <a:buNone/>
            </a:pPr>
            <a:endParaRPr lang="en-US" sz="1600" dirty="0"/>
          </a:p>
          <a:p>
            <a:pPr marL="0" indent="0">
              <a:buNone/>
            </a:pPr>
            <a:r>
              <a:rPr lang="en-US" sz="1600" b="1" dirty="0"/>
              <a:t>Vietnam, 2013, </a:t>
            </a:r>
            <a:r>
              <a:rPr lang="en-US" sz="1600" b="1" dirty="0" err="1"/>
              <a:t>HepB</a:t>
            </a:r>
            <a:r>
              <a:rPr lang="en-US" sz="1600" b="1" dirty="0">
                <a:latin typeface="Calibri" panose="020F0502020204030204" pitchFamily="34" charset="0"/>
              </a:rPr>
              <a:t>‡</a:t>
            </a:r>
            <a:endParaRPr lang="en-US" sz="1600" b="1" dirty="0"/>
          </a:p>
          <a:p>
            <a:pPr marL="0" indent="0">
              <a:buNone/>
            </a:pPr>
            <a:r>
              <a:rPr lang="en-US" sz="1600" dirty="0"/>
              <a:t>Coverage drop following publicity surrounding Adverse Events Following Immunization for the pentavalent vaccine </a:t>
            </a:r>
          </a:p>
          <a:p>
            <a:pPr marL="0" indent="0">
              <a:buNone/>
            </a:pPr>
            <a:endParaRPr lang="en-US" sz="1600" dirty="0"/>
          </a:p>
          <a:p>
            <a:pPr marL="0" indent="0">
              <a:buNone/>
            </a:pPr>
            <a:r>
              <a:rPr lang="en-US" sz="1600" dirty="0"/>
              <a:t>Expected result from the one year drop in coverage: In the 2013 birth cohort, more than 17,000 future deaths from chronic hepatitis B infection (liver cancer, liver cirrhosis) and more than 90,000 chronic infections. </a:t>
            </a:r>
          </a:p>
        </p:txBody>
      </p:sp>
      <p:sp>
        <p:nvSpPr>
          <p:cNvPr id="7" name="TextBox 6">
            <a:extLst>
              <a:ext uri="{FF2B5EF4-FFF2-40B4-BE49-F238E27FC236}">
                <a16:creationId xmlns:a16="http://schemas.microsoft.com/office/drawing/2014/main" id="{5FE59C8E-43AB-404F-905A-A41257095F8A}"/>
              </a:ext>
            </a:extLst>
          </p:cNvPr>
          <p:cNvSpPr txBox="1"/>
          <p:nvPr/>
        </p:nvSpPr>
        <p:spPr>
          <a:xfrm>
            <a:off x="2082906" y="6173312"/>
            <a:ext cx="3296095" cy="553998"/>
          </a:xfrm>
          <a:prstGeom prst="rect">
            <a:avLst/>
          </a:prstGeom>
          <a:noFill/>
        </p:spPr>
        <p:txBody>
          <a:bodyPr wrap="none" rtlCol="0">
            <a:spAutoFit/>
          </a:bodyPr>
          <a:lstStyle/>
          <a:p>
            <a:r>
              <a:rPr lang="en-US" sz="1000" dirty="0"/>
              <a:t>*  </a:t>
            </a:r>
            <a:r>
              <a:rPr lang="en-US" sz="1000" dirty="0">
                <a:hlinkClick r:id="rId3"/>
              </a:rPr>
              <a:t>https://www.cdc.gov/vaccines/vac-gen/why.htm</a:t>
            </a:r>
            <a:endParaRPr lang="en-US" sz="1000" dirty="0"/>
          </a:p>
          <a:p>
            <a:r>
              <a:rPr lang="en-US" sz="1000" dirty="0"/>
              <a:t>** </a:t>
            </a:r>
            <a:r>
              <a:rPr lang="en-US" sz="1000" dirty="0">
                <a:hlinkClick r:id="rId4"/>
              </a:rPr>
              <a:t>https://wwwnc.cdc.gov/eid/article/4/4/98-0404_article</a:t>
            </a:r>
            <a:endParaRPr lang="en-US" sz="1000" dirty="0"/>
          </a:p>
          <a:p>
            <a:r>
              <a:rPr lang="en-US" sz="1000" b="1" dirty="0">
                <a:latin typeface="+mj-lt"/>
              </a:rPr>
              <a:t>***</a:t>
            </a:r>
            <a:r>
              <a:rPr lang="en-US" sz="1000" dirty="0">
                <a:latin typeface="+mj-lt"/>
                <a:hlinkClick r:id="rId5"/>
              </a:rPr>
              <a:t>https://www.ncbi.nlm.nih.gov/pubmed/8483621</a:t>
            </a:r>
            <a:endParaRPr lang="en-US" sz="1000" dirty="0">
              <a:latin typeface="+mj-lt"/>
            </a:endParaRPr>
          </a:p>
        </p:txBody>
      </p:sp>
      <p:sp>
        <p:nvSpPr>
          <p:cNvPr id="8" name="TextBox 7">
            <a:extLst>
              <a:ext uri="{FF2B5EF4-FFF2-40B4-BE49-F238E27FC236}">
                <a16:creationId xmlns:a16="http://schemas.microsoft.com/office/drawing/2014/main" id="{7606B264-0311-40F3-85F6-8BCFB13F08F9}"/>
              </a:ext>
            </a:extLst>
          </p:cNvPr>
          <p:cNvSpPr txBox="1"/>
          <p:nvPr/>
        </p:nvSpPr>
        <p:spPr>
          <a:xfrm>
            <a:off x="5554609" y="6173312"/>
            <a:ext cx="3060453" cy="400110"/>
          </a:xfrm>
          <a:prstGeom prst="rect">
            <a:avLst/>
          </a:prstGeom>
          <a:noFill/>
        </p:spPr>
        <p:txBody>
          <a:bodyPr wrap="none" rtlCol="0">
            <a:spAutoFit/>
          </a:bodyPr>
          <a:lstStyle/>
          <a:p>
            <a:r>
              <a:rPr lang="en-US" sz="1000" b="1" dirty="0">
                <a:latin typeface="Calibri" panose="020F0502020204030204" pitchFamily="34" charset="0"/>
              </a:rPr>
              <a:t>† </a:t>
            </a:r>
            <a:r>
              <a:rPr lang="en-US" sz="1000" dirty="0">
                <a:hlinkClick r:id="rId6"/>
              </a:rPr>
              <a:t>https://www.ncbi.nlm.nih.gov/pubmed/12867830</a:t>
            </a:r>
            <a:r>
              <a:rPr lang="en-US" sz="1000" dirty="0"/>
              <a:t> </a:t>
            </a:r>
          </a:p>
          <a:p>
            <a:r>
              <a:rPr lang="en-US" sz="1000" b="1" dirty="0">
                <a:latin typeface="Calibri" panose="020F0502020204030204" pitchFamily="34" charset="0"/>
              </a:rPr>
              <a:t>‡ </a:t>
            </a:r>
            <a:r>
              <a:rPr lang="en-US" sz="1000" dirty="0">
                <a:latin typeface="+mj-lt"/>
                <a:hlinkClick r:id="rId7"/>
              </a:rPr>
              <a:t>https://www.ncbi.nlm.nih.gov/pubmed/26055296</a:t>
            </a:r>
            <a:r>
              <a:rPr lang="en-US" sz="1000" dirty="0">
                <a:latin typeface="+mj-lt"/>
              </a:rPr>
              <a:t>  </a:t>
            </a:r>
          </a:p>
        </p:txBody>
      </p:sp>
      <p:sp>
        <p:nvSpPr>
          <p:cNvPr id="4" name="TextBox 3">
            <a:extLst>
              <a:ext uri="{FF2B5EF4-FFF2-40B4-BE49-F238E27FC236}">
                <a16:creationId xmlns:a16="http://schemas.microsoft.com/office/drawing/2014/main" id="{8A510FDE-D8D5-41C4-9985-3607DE2F898E}"/>
              </a:ext>
            </a:extLst>
          </p:cNvPr>
          <p:cNvSpPr txBox="1"/>
          <p:nvPr/>
        </p:nvSpPr>
        <p:spPr>
          <a:xfrm>
            <a:off x="491612" y="1215660"/>
            <a:ext cx="8365787" cy="400110"/>
          </a:xfrm>
          <a:prstGeom prst="rect">
            <a:avLst/>
          </a:prstGeom>
          <a:noFill/>
        </p:spPr>
        <p:txBody>
          <a:bodyPr wrap="square" rtlCol="0">
            <a:spAutoFit/>
          </a:bodyPr>
          <a:lstStyle/>
          <a:p>
            <a:r>
              <a:rPr lang="en-US" sz="2000" b="1" dirty="0"/>
              <a:t>When programs falter, there have been dire consequences…</a:t>
            </a:r>
          </a:p>
        </p:txBody>
      </p:sp>
      <p:sp>
        <p:nvSpPr>
          <p:cNvPr id="9" name="Star: 6 Points 8">
            <a:extLst>
              <a:ext uri="{FF2B5EF4-FFF2-40B4-BE49-F238E27FC236}">
                <a16:creationId xmlns:a16="http://schemas.microsoft.com/office/drawing/2014/main" id="{0FF4FFD6-9AB9-49D0-A01B-922E03AA7927}"/>
              </a:ext>
            </a:extLst>
          </p:cNvPr>
          <p:cNvSpPr/>
          <p:nvPr/>
        </p:nvSpPr>
        <p:spPr>
          <a:xfrm>
            <a:off x="7888761" y="183415"/>
            <a:ext cx="1036467" cy="886742"/>
          </a:xfrm>
          <a:prstGeom prst="star6">
            <a:avLst/>
          </a:prstGeom>
          <a:solidFill>
            <a:srgbClr val="00206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Data</a:t>
            </a:r>
          </a:p>
        </p:txBody>
      </p:sp>
    </p:spTree>
    <p:extLst>
      <p:ext uri="{BB962C8B-B14F-4D97-AF65-F5344CB8AC3E}">
        <p14:creationId xmlns:p14="http://schemas.microsoft.com/office/powerpoint/2010/main" val="1699803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A0B68-1024-4535-A714-0F45124094F5}"/>
              </a:ext>
            </a:extLst>
          </p:cNvPr>
          <p:cNvSpPr>
            <a:spLocks noGrp="1"/>
          </p:cNvSpPr>
          <p:nvPr>
            <p:ph type="title"/>
          </p:nvPr>
        </p:nvSpPr>
        <p:spPr>
          <a:xfrm>
            <a:off x="457200" y="274638"/>
            <a:ext cx="7413955" cy="1143000"/>
          </a:xfrm>
        </p:spPr>
        <p:txBody>
          <a:bodyPr>
            <a:normAutofit/>
          </a:bodyPr>
          <a:lstStyle/>
          <a:p>
            <a:r>
              <a:rPr lang="en-US" dirty="0"/>
              <a:t>Presenting Evidence To Decision Makers On Vaccine Safety</a:t>
            </a:r>
            <a:endParaRPr lang="en-US" dirty="0">
              <a:solidFill>
                <a:schemeClr val="accent5"/>
              </a:solidFill>
            </a:endParaRPr>
          </a:p>
        </p:txBody>
      </p:sp>
      <p:sp>
        <p:nvSpPr>
          <p:cNvPr id="3" name="Content Placeholder 2">
            <a:extLst>
              <a:ext uri="{FF2B5EF4-FFF2-40B4-BE49-F238E27FC236}">
                <a16:creationId xmlns:a16="http://schemas.microsoft.com/office/drawing/2014/main" id="{BA72E82E-BBD8-467C-B5F4-5C2CFE7F0AE9}"/>
              </a:ext>
            </a:extLst>
          </p:cNvPr>
          <p:cNvSpPr>
            <a:spLocks noGrp="1"/>
          </p:cNvSpPr>
          <p:nvPr>
            <p:ph idx="1"/>
          </p:nvPr>
        </p:nvSpPr>
        <p:spPr>
          <a:xfrm>
            <a:off x="457200" y="1417637"/>
            <a:ext cx="8229600" cy="4368686"/>
          </a:xfrm>
        </p:spPr>
        <p:txBody>
          <a:bodyPr>
            <a:normAutofit lnSpcReduction="10000"/>
          </a:bodyPr>
          <a:lstStyle/>
          <a:p>
            <a:r>
              <a:rPr lang="en-US" dirty="0"/>
              <a:t>Vaccines are safe.</a:t>
            </a:r>
          </a:p>
          <a:p>
            <a:pPr lvl="1"/>
            <a:r>
              <a:rPr lang="en-US" dirty="0"/>
              <a:t>Licensing of a vaccine requires exhaustive evaluation and testing to make sure that it is both safe and  effective. </a:t>
            </a:r>
          </a:p>
          <a:p>
            <a:pPr lvl="1"/>
            <a:r>
              <a:rPr lang="en-US" dirty="0"/>
              <a:t>Following prequaliﬁcation and licensing, WHO continues to monitor the vaccine, and any serious side effect reported is thoroughly investigated.</a:t>
            </a:r>
          </a:p>
          <a:p>
            <a:pPr lvl="1"/>
            <a:endParaRPr lang="en-US" dirty="0"/>
          </a:p>
          <a:p>
            <a:r>
              <a:rPr lang="en-US" dirty="0"/>
              <a:t>Vaccines are still needed, even if the diseases have become uncommon.</a:t>
            </a:r>
          </a:p>
          <a:p>
            <a:endParaRPr lang="en-US" dirty="0"/>
          </a:p>
          <a:p>
            <a:r>
              <a:rPr lang="en-US" dirty="0"/>
              <a:t>Combined vaccines: </a:t>
            </a:r>
          </a:p>
          <a:p>
            <a:pPr lvl="1"/>
            <a:r>
              <a:rPr lang="en-US" dirty="0"/>
              <a:t>Save time and money through fewer clinic visits; </a:t>
            </a:r>
          </a:p>
          <a:p>
            <a:pPr lvl="1"/>
            <a:r>
              <a:rPr lang="en-US" dirty="0"/>
              <a:t>Reduce discomfort for the child through fewer injections; </a:t>
            </a:r>
          </a:p>
          <a:p>
            <a:pPr lvl="1"/>
            <a:r>
              <a:rPr lang="en-US" dirty="0"/>
              <a:t>Increase the probability that the child will receive the complete set of vaccinations according to the national schedule.</a:t>
            </a:r>
          </a:p>
          <a:p>
            <a:pPr lvl="1"/>
            <a:endParaRPr lang="en-US" dirty="0"/>
          </a:p>
        </p:txBody>
      </p:sp>
      <p:sp>
        <p:nvSpPr>
          <p:cNvPr id="5" name="Slide Number Placeholder 4">
            <a:extLst>
              <a:ext uri="{FF2B5EF4-FFF2-40B4-BE49-F238E27FC236}">
                <a16:creationId xmlns:a16="http://schemas.microsoft.com/office/drawing/2014/main" id="{3893C0C1-D657-4FF6-81AB-AB7622E977B9}"/>
              </a:ext>
            </a:extLst>
          </p:cNvPr>
          <p:cNvSpPr>
            <a:spLocks noGrp="1"/>
          </p:cNvSpPr>
          <p:nvPr>
            <p:ph type="sldNum" sz="quarter" idx="4"/>
          </p:nvPr>
        </p:nvSpPr>
        <p:spPr/>
        <p:txBody>
          <a:bodyPr/>
          <a:lstStyle/>
          <a:p>
            <a:r>
              <a:rPr lang="en-US" dirty="0">
                <a:latin typeface="Arial"/>
                <a:cs typeface="Arial"/>
              </a:rPr>
              <a:t>| </a:t>
            </a:r>
            <a:fld id="{2459FD92-E8AB-4F86-BA9A-090210CAFD7B}" type="slidenum">
              <a:rPr lang="en-US" smtClean="0">
                <a:latin typeface="Arial"/>
                <a:cs typeface="Arial"/>
              </a:rPr>
              <a:pPr/>
              <a:t>43</a:t>
            </a:fld>
            <a:endParaRPr lang="en-US" dirty="0">
              <a:solidFill>
                <a:srgbClr val="E32726"/>
              </a:solidFill>
              <a:latin typeface="Arial"/>
              <a:cs typeface="Arial"/>
            </a:endParaRPr>
          </a:p>
        </p:txBody>
      </p:sp>
      <p:sp>
        <p:nvSpPr>
          <p:cNvPr id="4" name="TextBox 3">
            <a:extLst>
              <a:ext uri="{FF2B5EF4-FFF2-40B4-BE49-F238E27FC236}">
                <a16:creationId xmlns:a16="http://schemas.microsoft.com/office/drawing/2014/main" id="{C0DDB324-6CA3-4998-A028-30DA07286039}"/>
              </a:ext>
            </a:extLst>
          </p:cNvPr>
          <p:cNvSpPr txBox="1"/>
          <p:nvPr/>
        </p:nvSpPr>
        <p:spPr>
          <a:xfrm>
            <a:off x="1967789" y="6008242"/>
            <a:ext cx="6313017" cy="646331"/>
          </a:xfrm>
          <a:prstGeom prst="rect">
            <a:avLst/>
          </a:prstGeom>
          <a:noFill/>
        </p:spPr>
        <p:txBody>
          <a:bodyPr wrap="square" rtlCol="0">
            <a:spAutoFit/>
          </a:bodyPr>
          <a:lstStyle/>
          <a:p>
            <a:r>
              <a:rPr lang="en-US" sz="1200" dirty="0"/>
              <a:t>Quoted from documents in WHO EURO’s Vaccination and Trust Library, where much more useful material is available.  See:  http://www.euro.who.int/en/health-topics/disease-prevention/vaccines-and-immunization/publications/vaccination-and-trust-library-1  </a:t>
            </a:r>
          </a:p>
        </p:txBody>
      </p:sp>
      <p:sp>
        <p:nvSpPr>
          <p:cNvPr id="6" name="Star: 6 Points 5">
            <a:extLst>
              <a:ext uri="{FF2B5EF4-FFF2-40B4-BE49-F238E27FC236}">
                <a16:creationId xmlns:a16="http://schemas.microsoft.com/office/drawing/2014/main" id="{0A461A2A-C6D1-421B-91D4-442C8BD0C11E}"/>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4145225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5929B6-5602-4794-8526-6C90D72CCDC7}"/>
              </a:ext>
            </a:extLst>
          </p:cNvPr>
          <p:cNvSpPr>
            <a:spLocks noGrp="1"/>
          </p:cNvSpPr>
          <p:nvPr>
            <p:ph type="title"/>
          </p:nvPr>
        </p:nvSpPr>
        <p:spPr>
          <a:xfrm>
            <a:off x="914400" y="2829653"/>
            <a:ext cx="8229600" cy="1143000"/>
          </a:xfrm>
        </p:spPr>
        <p:txBody>
          <a:bodyPr/>
          <a:lstStyle/>
          <a:p>
            <a:r>
              <a:rPr lang="en-US" dirty="0"/>
              <a:t>Group work</a:t>
            </a:r>
          </a:p>
        </p:txBody>
      </p:sp>
      <p:sp>
        <p:nvSpPr>
          <p:cNvPr id="5" name="Slide Number Placeholder 4">
            <a:extLst>
              <a:ext uri="{FF2B5EF4-FFF2-40B4-BE49-F238E27FC236}">
                <a16:creationId xmlns:a16="http://schemas.microsoft.com/office/drawing/2014/main" id="{F1FBD330-39C4-424A-91AE-85C8DCF37BC6}"/>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44</a:t>
            </a:fld>
            <a:endParaRPr lang="en-US" dirty="0">
              <a:solidFill>
                <a:srgbClr val="E32726"/>
              </a:solidFill>
              <a:latin typeface="Arial"/>
              <a:cs typeface="Arial"/>
            </a:endParaRPr>
          </a:p>
        </p:txBody>
      </p:sp>
    </p:spTree>
    <p:extLst>
      <p:ext uri="{BB962C8B-B14F-4D97-AF65-F5344CB8AC3E}">
        <p14:creationId xmlns:p14="http://schemas.microsoft.com/office/powerpoint/2010/main" val="1160551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DC56-08B2-47F1-84C1-0E55192D3D9A}"/>
              </a:ext>
            </a:extLst>
          </p:cNvPr>
          <p:cNvSpPr>
            <a:spLocks noGrp="1"/>
          </p:cNvSpPr>
          <p:nvPr>
            <p:ph type="title"/>
          </p:nvPr>
        </p:nvSpPr>
        <p:spPr/>
        <p:txBody>
          <a:bodyPr/>
          <a:lstStyle/>
          <a:p>
            <a:r>
              <a:rPr lang="en-US" dirty="0"/>
              <a:t>Country teams work amongst themselves to develop a slide deck to make the case for an investment</a:t>
            </a:r>
          </a:p>
        </p:txBody>
      </p:sp>
      <p:sp>
        <p:nvSpPr>
          <p:cNvPr id="3" name="Content Placeholder 2">
            <a:extLst>
              <a:ext uri="{FF2B5EF4-FFF2-40B4-BE49-F238E27FC236}">
                <a16:creationId xmlns:a16="http://schemas.microsoft.com/office/drawing/2014/main" id="{FA378B06-76F6-48C3-AB18-04D566278D90}"/>
              </a:ext>
            </a:extLst>
          </p:cNvPr>
          <p:cNvSpPr>
            <a:spLocks noGrp="1"/>
          </p:cNvSpPr>
          <p:nvPr>
            <p:ph idx="1"/>
          </p:nvPr>
        </p:nvSpPr>
        <p:spPr>
          <a:xfrm>
            <a:off x="457200" y="1416127"/>
            <a:ext cx="8229600" cy="4449152"/>
          </a:xfrm>
        </p:spPr>
        <p:txBody>
          <a:bodyPr>
            <a:normAutofit fontScale="92500" lnSpcReduction="20000"/>
          </a:bodyPr>
          <a:lstStyle/>
          <a:p>
            <a:pPr>
              <a:buFont typeface="Arial" panose="020B0604020202020204" pitchFamily="34" charset="0"/>
              <a:buChar char="•"/>
            </a:pPr>
            <a:r>
              <a:rPr lang="en-US" dirty="0"/>
              <a:t>Your program is in need of additional funding for a specific purpose (YOU DECIDE THE SPECIFIC NEED)</a:t>
            </a:r>
          </a:p>
          <a:p>
            <a:pPr>
              <a:buFont typeface="Arial" panose="020B0604020202020204" pitchFamily="34" charset="0"/>
              <a:buChar char="•"/>
            </a:pPr>
            <a:endParaRPr lang="en-US" dirty="0"/>
          </a:p>
          <a:p>
            <a:pPr>
              <a:buFont typeface="Arial" panose="020B0604020202020204" pitchFamily="34" charset="0"/>
              <a:buChar char="•"/>
            </a:pPr>
            <a:r>
              <a:rPr lang="en-US" dirty="0"/>
              <a:t>The Minister of Health asked you to deliver a presentation at an Inter-sectoral Meeting chaired by the Deputy Prime Minister, where Government’s priorities for the next three years will be discussed.</a:t>
            </a:r>
          </a:p>
          <a:p>
            <a:pPr>
              <a:buFont typeface="Arial" panose="020B0604020202020204" pitchFamily="34" charset="0"/>
              <a:buChar char="•"/>
            </a:pPr>
            <a:endParaRPr lang="en-US" dirty="0"/>
          </a:p>
          <a:p>
            <a:pPr>
              <a:buFont typeface="Arial" panose="020B0604020202020204" pitchFamily="34" charset="0"/>
              <a:buChar char="•"/>
            </a:pPr>
            <a:r>
              <a:rPr lang="en-US" dirty="0"/>
              <a:t>Great opportunity to present your program targets and needs (all </a:t>
            </a:r>
            <a:r>
              <a:rPr lang="en-US" b="1" dirty="0"/>
              <a:t>key decision makers </a:t>
            </a:r>
            <a:r>
              <a:rPr lang="en-US" dirty="0"/>
              <a:t>will be there, such as, Ministry of Planning, Ministry of Finance and others)</a:t>
            </a:r>
          </a:p>
          <a:p>
            <a:pPr>
              <a:buFont typeface="Arial" panose="020B0604020202020204" pitchFamily="34" charset="0"/>
              <a:buChar char="•"/>
            </a:pPr>
            <a:endParaRPr lang="en-US" dirty="0"/>
          </a:p>
          <a:p>
            <a:pPr>
              <a:buFont typeface="Arial" panose="020B0604020202020204" pitchFamily="34" charset="0"/>
              <a:buChar char="•"/>
            </a:pPr>
            <a:r>
              <a:rPr lang="en-US" dirty="0"/>
              <a:t>10 minutes for presentation</a:t>
            </a:r>
          </a:p>
          <a:p>
            <a:pPr>
              <a:buFont typeface="Arial" panose="020B0604020202020204" pitchFamily="34" charset="0"/>
              <a:buChar char="•"/>
            </a:pPr>
            <a:endParaRPr lang="en-US" dirty="0"/>
          </a:p>
          <a:p>
            <a:pPr>
              <a:buFont typeface="Arial" panose="020B0604020202020204" pitchFamily="34" charset="0"/>
              <a:buChar char="•"/>
            </a:pPr>
            <a:r>
              <a:rPr lang="en-US" dirty="0"/>
              <a:t>Prepare the presentation (or an outline) that highlights achievements, challenges, future targets and needs, bearing in mind the types of key messages that are likely to succeed with this audience.  </a:t>
            </a:r>
          </a:p>
          <a:p>
            <a:endParaRPr lang="en-US" dirty="0"/>
          </a:p>
        </p:txBody>
      </p:sp>
      <p:sp>
        <p:nvSpPr>
          <p:cNvPr id="5" name="Slide Number Placeholder 4">
            <a:extLst>
              <a:ext uri="{FF2B5EF4-FFF2-40B4-BE49-F238E27FC236}">
                <a16:creationId xmlns:a16="http://schemas.microsoft.com/office/drawing/2014/main" id="{EA06E20F-3A59-4072-844F-CED5BF9E2DB7}"/>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45</a:t>
            </a:fld>
            <a:endParaRPr lang="en-US" dirty="0">
              <a:solidFill>
                <a:srgbClr val="E32726"/>
              </a:solidFill>
              <a:latin typeface="Arial"/>
              <a:cs typeface="Arial"/>
            </a:endParaRPr>
          </a:p>
        </p:txBody>
      </p:sp>
    </p:spTree>
    <p:extLst>
      <p:ext uri="{BB962C8B-B14F-4D97-AF65-F5344CB8AC3E}">
        <p14:creationId xmlns:p14="http://schemas.microsoft.com/office/powerpoint/2010/main" val="2341084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57B2-E5AC-4DCC-974C-2FC061B31514}"/>
              </a:ext>
            </a:extLst>
          </p:cNvPr>
          <p:cNvSpPr>
            <a:spLocks noGrp="1"/>
          </p:cNvSpPr>
          <p:nvPr>
            <p:ph type="title"/>
          </p:nvPr>
        </p:nvSpPr>
        <p:spPr>
          <a:xfrm>
            <a:off x="457200" y="398996"/>
            <a:ext cx="8229600" cy="1143000"/>
          </a:xfrm>
        </p:spPr>
        <p:txBody>
          <a:bodyPr/>
          <a:lstStyle/>
          <a:p>
            <a:r>
              <a:rPr lang="en-US" dirty="0"/>
              <a:t>Remember!</a:t>
            </a:r>
          </a:p>
        </p:txBody>
      </p:sp>
      <p:sp>
        <p:nvSpPr>
          <p:cNvPr id="3" name="Content Placeholder 2">
            <a:extLst>
              <a:ext uri="{FF2B5EF4-FFF2-40B4-BE49-F238E27FC236}">
                <a16:creationId xmlns:a16="http://schemas.microsoft.com/office/drawing/2014/main" id="{21247B2E-2AF4-4404-B545-6DB60DA225E7}"/>
              </a:ext>
            </a:extLst>
          </p:cNvPr>
          <p:cNvSpPr>
            <a:spLocks noGrp="1"/>
          </p:cNvSpPr>
          <p:nvPr>
            <p:ph idx="1"/>
          </p:nvPr>
        </p:nvSpPr>
        <p:spPr>
          <a:xfrm>
            <a:off x="457200" y="1417638"/>
            <a:ext cx="8229600" cy="4202134"/>
          </a:xfrm>
        </p:spPr>
        <p:txBody>
          <a:bodyPr/>
          <a:lstStyle/>
          <a:p>
            <a:r>
              <a:rPr lang="en-US" dirty="0"/>
              <a:t>Cite program accomplishments</a:t>
            </a:r>
          </a:p>
          <a:p>
            <a:r>
              <a:rPr lang="en-US" dirty="0"/>
              <a:t>Outline investment needs</a:t>
            </a:r>
          </a:p>
          <a:p>
            <a:r>
              <a:rPr lang="en-US" dirty="0"/>
              <a:t>Use evidence to support investment needs</a:t>
            </a:r>
          </a:p>
          <a:p>
            <a:r>
              <a:rPr lang="en-US" dirty="0"/>
              <a:t>Be clear, use simple language, elicit emotion, tailor messages that will resonate with decisionmakers</a:t>
            </a:r>
          </a:p>
        </p:txBody>
      </p:sp>
      <p:sp>
        <p:nvSpPr>
          <p:cNvPr id="5" name="Slide Number Placeholder 4">
            <a:extLst>
              <a:ext uri="{FF2B5EF4-FFF2-40B4-BE49-F238E27FC236}">
                <a16:creationId xmlns:a16="http://schemas.microsoft.com/office/drawing/2014/main" id="{41EAF322-A5ED-4A3E-97A6-11E6137578D5}"/>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46</a:t>
            </a:fld>
            <a:endParaRPr lang="en-US" dirty="0">
              <a:solidFill>
                <a:srgbClr val="E32726"/>
              </a:solidFill>
              <a:latin typeface="Arial"/>
              <a:cs typeface="Arial"/>
            </a:endParaRPr>
          </a:p>
        </p:txBody>
      </p:sp>
    </p:spTree>
    <p:extLst>
      <p:ext uri="{BB962C8B-B14F-4D97-AF65-F5344CB8AC3E}">
        <p14:creationId xmlns:p14="http://schemas.microsoft.com/office/powerpoint/2010/main" val="1538644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5929B6-5602-4794-8526-6C90D72CCDC7}"/>
              </a:ext>
            </a:extLst>
          </p:cNvPr>
          <p:cNvSpPr>
            <a:spLocks noGrp="1"/>
          </p:cNvSpPr>
          <p:nvPr>
            <p:ph type="title"/>
          </p:nvPr>
        </p:nvSpPr>
        <p:spPr>
          <a:xfrm>
            <a:off x="914400" y="2829653"/>
            <a:ext cx="8229600" cy="1143000"/>
          </a:xfrm>
        </p:spPr>
        <p:txBody>
          <a:bodyPr/>
          <a:lstStyle/>
          <a:p>
            <a:r>
              <a:rPr lang="en-US" dirty="0"/>
              <a:t>Additional slides</a:t>
            </a:r>
          </a:p>
        </p:txBody>
      </p:sp>
      <p:sp>
        <p:nvSpPr>
          <p:cNvPr id="5" name="Slide Number Placeholder 4">
            <a:extLst>
              <a:ext uri="{FF2B5EF4-FFF2-40B4-BE49-F238E27FC236}">
                <a16:creationId xmlns:a16="http://schemas.microsoft.com/office/drawing/2014/main" id="{F1FBD330-39C4-424A-91AE-85C8DCF37BC6}"/>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47</a:t>
            </a:fld>
            <a:endParaRPr lang="en-US" dirty="0">
              <a:solidFill>
                <a:srgbClr val="E32726"/>
              </a:solidFill>
              <a:latin typeface="Arial"/>
              <a:cs typeface="Arial"/>
            </a:endParaRPr>
          </a:p>
        </p:txBody>
      </p:sp>
    </p:spTree>
    <p:extLst>
      <p:ext uri="{BB962C8B-B14F-4D97-AF65-F5344CB8AC3E}">
        <p14:creationId xmlns:p14="http://schemas.microsoft.com/office/powerpoint/2010/main" val="2778225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3094-961B-4E8D-9BD6-9CBC2155E461}"/>
              </a:ext>
            </a:extLst>
          </p:cNvPr>
          <p:cNvSpPr>
            <a:spLocks noGrp="1"/>
          </p:cNvSpPr>
          <p:nvPr>
            <p:ph type="title"/>
          </p:nvPr>
        </p:nvSpPr>
        <p:spPr/>
        <p:txBody>
          <a:bodyPr/>
          <a:lstStyle/>
          <a:p>
            <a:r>
              <a:rPr lang="en-US" dirty="0"/>
              <a:t>Low coverage- How vaccines protect our population</a:t>
            </a:r>
          </a:p>
        </p:txBody>
      </p:sp>
      <p:sp>
        <p:nvSpPr>
          <p:cNvPr id="5" name="Slide Number Placeholder 4">
            <a:extLst>
              <a:ext uri="{FF2B5EF4-FFF2-40B4-BE49-F238E27FC236}">
                <a16:creationId xmlns:a16="http://schemas.microsoft.com/office/drawing/2014/main" id="{07C032CE-6F77-4C63-BAFA-E59DDAF3BE01}"/>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48</a:t>
            </a:fld>
            <a:endParaRPr lang="en-US" dirty="0">
              <a:solidFill>
                <a:srgbClr val="E32726"/>
              </a:solidFill>
              <a:latin typeface="Arial"/>
              <a:cs typeface="Arial"/>
            </a:endParaRPr>
          </a:p>
        </p:txBody>
      </p:sp>
      <p:pic>
        <p:nvPicPr>
          <p:cNvPr id="6" name="Picture 5">
            <a:extLst>
              <a:ext uri="{FF2B5EF4-FFF2-40B4-BE49-F238E27FC236}">
                <a16:creationId xmlns:a16="http://schemas.microsoft.com/office/drawing/2014/main" id="{C3015DC4-FBEC-4195-95FC-13862257F353}"/>
              </a:ext>
            </a:extLst>
          </p:cNvPr>
          <p:cNvPicPr>
            <a:picLocks noChangeAspect="1"/>
          </p:cNvPicPr>
          <p:nvPr/>
        </p:nvPicPr>
        <p:blipFill rotWithShape="1">
          <a:blip r:embed="rId3"/>
          <a:srcRect b="93286"/>
          <a:stretch/>
        </p:blipFill>
        <p:spPr>
          <a:xfrm>
            <a:off x="264408" y="1024503"/>
            <a:ext cx="8693839" cy="719960"/>
          </a:xfrm>
          <a:prstGeom prst="rect">
            <a:avLst/>
          </a:prstGeom>
        </p:spPr>
      </p:pic>
      <p:pic>
        <p:nvPicPr>
          <p:cNvPr id="7" name="Picture 6">
            <a:extLst>
              <a:ext uri="{FF2B5EF4-FFF2-40B4-BE49-F238E27FC236}">
                <a16:creationId xmlns:a16="http://schemas.microsoft.com/office/drawing/2014/main" id="{35983EEB-C50D-47E0-8327-994A54FEA51E}"/>
              </a:ext>
            </a:extLst>
          </p:cNvPr>
          <p:cNvPicPr>
            <a:picLocks noChangeAspect="1"/>
          </p:cNvPicPr>
          <p:nvPr/>
        </p:nvPicPr>
        <p:blipFill rotWithShape="1">
          <a:blip r:embed="rId3"/>
          <a:srcRect l="43" t="6892" r="-43" b="62777"/>
          <a:stretch/>
        </p:blipFill>
        <p:spPr>
          <a:xfrm>
            <a:off x="661246" y="1863010"/>
            <a:ext cx="8139276" cy="3045115"/>
          </a:xfrm>
          <a:prstGeom prst="rect">
            <a:avLst/>
          </a:prstGeom>
        </p:spPr>
      </p:pic>
      <p:sp>
        <p:nvSpPr>
          <p:cNvPr id="8" name="TextBox 7">
            <a:extLst>
              <a:ext uri="{FF2B5EF4-FFF2-40B4-BE49-F238E27FC236}">
                <a16:creationId xmlns:a16="http://schemas.microsoft.com/office/drawing/2014/main" id="{38C8710E-E627-4ADB-9A51-C33C4C51FE02}"/>
              </a:ext>
            </a:extLst>
          </p:cNvPr>
          <p:cNvSpPr txBox="1"/>
          <p:nvPr/>
        </p:nvSpPr>
        <p:spPr>
          <a:xfrm>
            <a:off x="4183788" y="4908125"/>
            <a:ext cx="4329074" cy="261610"/>
          </a:xfrm>
          <a:prstGeom prst="rect">
            <a:avLst/>
          </a:prstGeom>
          <a:noFill/>
        </p:spPr>
        <p:txBody>
          <a:bodyPr wrap="square" rtlCol="0">
            <a:spAutoFit/>
          </a:bodyPr>
          <a:lstStyle/>
          <a:p>
            <a:r>
              <a:rPr lang="en-US" sz="1100" dirty="0"/>
              <a:t>Source:  National Institute of Allergy and Infectious Diseases</a:t>
            </a:r>
          </a:p>
        </p:txBody>
      </p:sp>
    </p:spTree>
    <p:extLst>
      <p:ext uri="{BB962C8B-B14F-4D97-AF65-F5344CB8AC3E}">
        <p14:creationId xmlns:p14="http://schemas.microsoft.com/office/powerpoint/2010/main" val="320817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6A2360-2B0B-43E4-80A6-0D2345FBFF8C}"/>
              </a:ext>
            </a:extLst>
          </p:cNvPr>
          <p:cNvSpPr>
            <a:spLocks noGrp="1"/>
          </p:cNvSpPr>
          <p:nvPr>
            <p:ph type="title"/>
          </p:nvPr>
        </p:nvSpPr>
        <p:spPr>
          <a:xfrm>
            <a:off x="643738" y="3005693"/>
            <a:ext cx="8229600" cy="1143000"/>
          </a:xfrm>
        </p:spPr>
        <p:txBody>
          <a:bodyPr>
            <a:normAutofit fontScale="90000"/>
          </a:bodyPr>
          <a:lstStyle/>
          <a:p>
            <a:r>
              <a:rPr lang="en-US" b="1" dirty="0"/>
              <a:t>Slides 6-32 present examples of </a:t>
            </a:r>
            <a:r>
              <a:rPr lang="en-US" b="1" u="sng" dirty="0"/>
              <a:t>key messages </a:t>
            </a:r>
            <a:r>
              <a:rPr lang="en-US" b="1" dirty="0"/>
              <a:t>and </a:t>
            </a:r>
            <a:r>
              <a:rPr lang="en-US" b="1" u="sng" dirty="0"/>
              <a:t>data</a:t>
            </a:r>
            <a:r>
              <a:rPr lang="en-US" b="1" dirty="0"/>
              <a:t> to support investments in immunization from three perspectives: </a:t>
            </a:r>
            <a:br>
              <a:rPr lang="en-US" b="1" dirty="0"/>
            </a:br>
            <a:br>
              <a:rPr lang="en-US" b="1" dirty="0"/>
            </a:br>
            <a:r>
              <a:rPr lang="en-US" b="1" dirty="0"/>
              <a:t>HEALTH, ECONOMIC GROWTH, AND EFFICIENCY  </a:t>
            </a:r>
          </a:p>
        </p:txBody>
      </p:sp>
      <p:sp>
        <p:nvSpPr>
          <p:cNvPr id="5" name="Slide Number Placeholder 4">
            <a:extLst>
              <a:ext uri="{FF2B5EF4-FFF2-40B4-BE49-F238E27FC236}">
                <a16:creationId xmlns:a16="http://schemas.microsoft.com/office/drawing/2014/main" id="{D5A5E702-73A9-4F53-B7AF-D9E4C88915A4}"/>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5</a:t>
            </a:fld>
            <a:endParaRPr lang="en-US" dirty="0">
              <a:solidFill>
                <a:srgbClr val="E32726"/>
              </a:solidFill>
              <a:latin typeface="Arial"/>
              <a:cs typeface="Arial"/>
            </a:endParaRPr>
          </a:p>
        </p:txBody>
      </p:sp>
    </p:spTree>
    <p:extLst>
      <p:ext uri="{BB962C8B-B14F-4D97-AF65-F5344CB8AC3E}">
        <p14:creationId xmlns:p14="http://schemas.microsoft.com/office/powerpoint/2010/main" val="108767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6835AC-3E06-43BA-9501-4A0B093D3AD7}"/>
              </a:ext>
            </a:extLst>
          </p:cNvPr>
          <p:cNvSpPr>
            <a:spLocks noGrp="1"/>
          </p:cNvSpPr>
          <p:nvPr>
            <p:ph type="title"/>
          </p:nvPr>
        </p:nvSpPr>
        <p:spPr>
          <a:xfrm>
            <a:off x="629392" y="2615897"/>
            <a:ext cx="8229600" cy="1143000"/>
          </a:xfrm>
        </p:spPr>
        <p:txBody>
          <a:bodyPr>
            <a:normAutofit fontScale="90000"/>
          </a:bodyPr>
          <a:lstStyle/>
          <a:p>
            <a:r>
              <a:rPr lang="en-US" dirty="0"/>
              <a:t>If your decision makers are most interested in improving HEALTH AND CHILD SURVIVAL </a:t>
            </a:r>
          </a:p>
        </p:txBody>
      </p:sp>
    </p:spTree>
    <p:extLst>
      <p:ext uri="{BB962C8B-B14F-4D97-AF65-F5344CB8AC3E}">
        <p14:creationId xmlns:p14="http://schemas.microsoft.com/office/powerpoint/2010/main" val="200306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AF17-3D39-48CF-86F9-2C11697EFC70}"/>
              </a:ext>
            </a:extLst>
          </p:cNvPr>
          <p:cNvSpPr>
            <a:spLocks noGrp="1"/>
          </p:cNvSpPr>
          <p:nvPr>
            <p:ph type="title"/>
          </p:nvPr>
        </p:nvSpPr>
        <p:spPr>
          <a:xfrm>
            <a:off x="457200" y="274638"/>
            <a:ext cx="7370064" cy="1143000"/>
          </a:xfrm>
        </p:spPr>
        <p:txBody>
          <a:bodyPr/>
          <a:lstStyle/>
          <a:p>
            <a:r>
              <a:rPr lang="en-US" dirty="0"/>
              <a:t>Immunization Leads To Improved Health And Reduced Mortality</a:t>
            </a:r>
          </a:p>
        </p:txBody>
      </p:sp>
      <p:sp>
        <p:nvSpPr>
          <p:cNvPr id="3" name="Content Placeholder 2">
            <a:extLst>
              <a:ext uri="{FF2B5EF4-FFF2-40B4-BE49-F238E27FC236}">
                <a16:creationId xmlns:a16="http://schemas.microsoft.com/office/drawing/2014/main" id="{5F42A217-3291-48CD-9509-8EA024820A24}"/>
              </a:ext>
            </a:extLst>
          </p:cNvPr>
          <p:cNvSpPr>
            <a:spLocks noGrp="1"/>
          </p:cNvSpPr>
          <p:nvPr>
            <p:ph idx="1"/>
          </p:nvPr>
        </p:nvSpPr>
        <p:spPr>
          <a:xfrm>
            <a:off x="457200" y="1417637"/>
            <a:ext cx="8229600" cy="4302849"/>
          </a:xfrm>
        </p:spPr>
        <p:txBody>
          <a:bodyPr>
            <a:normAutofit fontScale="92500" lnSpcReduction="20000"/>
          </a:bodyPr>
          <a:lstStyle/>
          <a:p>
            <a:r>
              <a:rPr lang="en-US" dirty="0"/>
              <a:t>Today, immunization against deadly diseases already prevents between 2 and 3 million deaths each year.  Even more lives could be saved with higher coverage of existing vaccines.  Most of these lives saved are children.</a:t>
            </a:r>
          </a:p>
          <a:p>
            <a:endParaRPr lang="en-US" dirty="0">
              <a:solidFill>
                <a:srgbClr val="FF0000"/>
              </a:solidFill>
            </a:endParaRPr>
          </a:p>
          <a:p>
            <a:r>
              <a:rPr lang="en-US" dirty="0"/>
              <a:t>New, lifesaving vaccines will continue to be developed that will be important for our country.</a:t>
            </a:r>
            <a:endParaRPr lang="en-US" dirty="0">
              <a:solidFill>
                <a:srgbClr val="FF0000"/>
              </a:solidFill>
            </a:endParaRPr>
          </a:p>
          <a:p>
            <a:endParaRPr lang="en-US" dirty="0"/>
          </a:p>
          <a:p>
            <a:r>
              <a:rPr lang="en-US" dirty="0"/>
              <a:t>Immunization can make possible the complete elimination of feared diseases. </a:t>
            </a:r>
          </a:p>
          <a:p>
            <a:endParaRPr lang="en-US" dirty="0"/>
          </a:p>
          <a:p>
            <a:r>
              <a:rPr lang="en-US" dirty="0"/>
              <a:t>For example, it led to the eradication of smallpox in 1979 and has brought polio eradication within our sight—in 1988 there were 350,000 new cases annually, this fell to 37 in 2016 and to 16 in 2017 (as of December 4, 2017).    </a:t>
            </a:r>
          </a:p>
        </p:txBody>
      </p:sp>
      <p:sp>
        <p:nvSpPr>
          <p:cNvPr id="5" name="Slide Number Placeholder 4">
            <a:extLst>
              <a:ext uri="{FF2B5EF4-FFF2-40B4-BE49-F238E27FC236}">
                <a16:creationId xmlns:a16="http://schemas.microsoft.com/office/drawing/2014/main" id="{937814AE-5FB9-4A71-B87B-CB2D2042F656}"/>
              </a:ext>
            </a:extLst>
          </p:cNvPr>
          <p:cNvSpPr>
            <a:spLocks noGrp="1"/>
          </p:cNvSpPr>
          <p:nvPr>
            <p:ph type="sldNum" sz="quarter" idx="4"/>
          </p:nvPr>
        </p:nvSpPr>
        <p:spPr/>
        <p:txBody>
          <a:bodyPr/>
          <a:lstStyle/>
          <a:p>
            <a:r>
              <a:rPr lang="en-US" dirty="0">
                <a:latin typeface="Arial"/>
                <a:cs typeface="Arial"/>
              </a:rPr>
              <a:t>| </a:t>
            </a:r>
            <a:fld id="{2459FD92-E8AB-4F86-BA9A-090210CAFD7B}" type="slidenum">
              <a:rPr lang="en-US" smtClean="0">
                <a:latin typeface="Arial"/>
                <a:cs typeface="Arial"/>
              </a:rPr>
              <a:pPr/>
              <a:t>7</a:t>
            </a:fld>
            <a:endParaRPr lang="en-US" dirty="0">
              <a:solidFill>
                <a:srgbClr val="E32726"/>
              </a:solidFill>
              <a:latin typeface="Arial"/>
              <a:cs typeface="Arial"/>
            </a:endParaRPr>
          </a:p>
        </p:txBody>
      </p:sp>
      <p:sp>
        <p:nvSpPr>
          <p:cNvPr id="4" name="TextBox 3">
            <a:extLst>
              <a:ext uri="{FF2B5EF4-FFF2-40B4-BE49-F238E27FC236}">
                <a16:creationId xmlns:a16="http://schemas.microsoft.com/office/drawing/2014/main" id="{851DE34B-17EC-4F6B-A5A3-64019551EE0F}"/>
              </a:ext>
            </a:extLst>
          </p:cNvPr>
          <p:cNvSpPr txBox="1"/>
          <p:nvPr/>
        </p:nvSpPr>
        <p:spPr>
          <a:xfrm>
            <a:off x="1958985" y="5917275"/>
            <a:ext cx="5992637" cy="954107"/>
          </a:xfrm>
          <a:prstGeom prst="rect">
            <a:avLst/>
          </a:prstGeom>
          <a:noFill/>
        </p:spPr>
        <p:txBody>
          <a:bodyPr wrap="square" rtlCol="0">
            <a:spAutoFit/>
          </a:bodyPr>
          <a:lstStyle/>
          <a:p>
            <a:r>
              <a:rPr lang="en-US" sz="1400" dirty="0">
                <a:hlinkClick r:id="rId3"/>
              </a:rPr>
              <a:t>http://polioeradication.org/polio-today/polio-now/</a:t>
            </a:r>
            <a:endParaRPr lang="en-US" sz="1400" dirty="0"/>
          </a:p>
          <a:p>
            <a:r>
              <a:rPr lang="en-US" sz="1400" dirty="0">
                <a:hlinkClick r:id="rId4"/>
              </a:rPr>
              <a:t>http://www.who.int/campaigns/immunization-week/2017/infographic/en/</a:t>
            </a:r>
            <a:endParaRPr lang="en-US" sz="1400" dirty="0"/>
          </a:p>
          <a:p>
            <a:r>
              <a:rPr lang="en-US" sz="1400" dirty="0">
                <a:hlinkClick r:id="rId5"/>
              </a:rPr>
              <a:t>http://www.who.int/csr/disease/smallpox/en/</a:t>
            </a:r>
            <a:endParaRPr lang="en-US" sz="1400" dirty="0"/>
          </a:p>
          <a:p>
            <a:endParaRPr lang="en-US" sz="1400" dirty="0"/>
          </a:p>
        </p:txBody>
      </p:sp>
      <p:sp>
        <p:nvSpPr>
          <p:cNvPr id="6" name="Star: 6 Points 5">
            <a:extLst>
              <a:ext uri="{FF2B5EF4-FFF2-40B4-BE49-F238E27FC236}">
                <a16:creationId xmlns:a16="http://schemas.microsoft.com/office/drawing/2014/main" id="{66D992EA-040C-4C33-A8A4-3354EB64C937}"/>
              </a:ext>
            </a:extLst>
          </p:cNvPr>
          <p:cNvSpPr/>
          <p:nvPr/>
        </p:nvSpPr>
        <p:spPr>
          <a:xfrm>
            <a:off x="7760525" y="170162"/>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293712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CB87-6829-4089-B3B4-74C0EF6540C0}"/>
              </a:ext>
            </a:extLst>
          </p:cNvPr>
          <p:cNvSpPr>
            <a:spLocks noGrp="1"/>
          </p:cNvSpPr>
          <p:nvPr>
            <p:ph type="title"/>
          </p:nvPr>
        </p:nvSpPr>
        <p:spPr>
          <a:xfrm>
            <a:off x="457200" y="274638"/>
            <a:ext cx="7582395" cy="1092526"/>
          </a:xfrm>
        </p:spPr>
        <p:txBody>
          <a:bodyPr/>
          <a:lstStyle/>
          <a:p>
            <a:r>
              <a:rPr lang="en-US" dirty="0"/>
              <a:t>Immunization Is An Entry Point For Health Service Delivery</a:t>
            </a:r>
          </a:p>
        </p:txBody>
      </p:sp>
      <p:sp>
        <p:nvSpPr>
          <p:cNvPr id="3" name="Content Placeholder 2">
            <a:extLst>
              <a:ext uri="{FF2B5EF4-FFF2-40B4-BE49-F238E27FC236}">
                <a16:creationId xmlns:a16="http://schemas.microsoft.com/office/drawing/2014/main" id="{11C57A51-8D39-4F49-91E0-BECADCE3C0CC}"/>
              </a:ext>
            </a:extLst>
          </p:cNvPr>
          <p:cNvSpPr>
            <a:spLocks noGrp="1"/>
          </p:cNvSpPr>
          <p:nvPr>
            <p:ph idx="1"/>
          </p:nvPr>
        </p:nvSpPr>
        <p:spPr>
          <a:xfrm>
            <a:off x="457200" y="1417638"/>
            <a:ext cx="8072323" cy="4280344"/>
          </a:xfrm>
        </p:spPr>
        <p:txBody>
          <a:bodyPr/>
          <a:lstStyle/>
          <a:p>
            <a:r>
              <a:rPr lang="en-US" dirty="0"/>
              <a:t>The immunization schedule requires multiple contact points between the mother and child especially in the first year of life</a:t>
            </a:r>
          </a:p>
          <a:p>
            <a:pPr lvl="1"/>
            <a:endParaRPr lang="en-US" dirty="0"/>
          </a:p>
          <a:p>
            <a:r>
              <a:rPr lang="en-US" dirty="0"/>
              <a:t>For example, vaccines as soon as possible after birth, at 6 weeks of life, 8 weeks, 10 weeks, 14 weeks, 6 months, 9 months, 12 months </a:t>
            </a:r>
          </a:p>
          <a:p>
            <a:endParaRPr lang="en-US" dirty="0"/>
          </a:p>
          <a:p>
            <a:r>
              <a:rPr lang="en-US" dirty="0"/>
              <a:t>Immunization is a platform for integrating other health services, including for example Vitamin A, deworming, family planning  </a:t>
            </a:r>
          </a:p>
          <a:p>
            <a:endParaRPr lang="en-US" dirty="0"/>
          </a:p>
          <a:p>
            <a:r>
              <a:rPr lang="en-US" dirty="0"/>
              <a:t>Immunization services rely on strong primary health care services</a:t>
            </a:r>
          </a:p>
          <a:p>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963B9C3C-B9A7-479D-9A22-E1086B555AAC}"/>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8</a:t>
            </a:fld>
            <a:endParaRPr lang="en-US" dirty="0">
              <a:solidFill>
                <a:srgbClr val="E32726"/>
              </a:solidFill>
              <a:latin typeface="Arial"/>
              <a:cs typeface="Arial"/>
            </a:endParaRPr>
          </a:p>
        </p:txBody>
      </p:sp>
      <p:sp>
        <p:nvSpPr>
          <p:cNvPr id="7" name="Star: 6 Points 6">
            <a:extLst>
              <a:ext uri="{FF2B5EF4-FFF2-40B4-BE49-F238E27FC236}">
                <a16:creationId xmlns:a16="http://schemas.microsoft.com/office/drawing/2014/main" id="{E4A9093B-8CE4-4B11-A374-A47048E1E79E}"/>
              </a:ext>
            </a:extLst>
          </p:cNvPr>
          <p:cNvSpPr/>
          <p:nvPr/>
        </p:nvSpPr>
        <p:spPr>
          <a:xfrm>
            <a:off x="7760525" y="176100"/>
            <a:ext cx="1036467" cy="886742"/>
          </a:xfrm>
          <a:prstGeom prst="star6">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b="1" dirty="0"/>
              <a:t>Key Message</a:t>
            </a:r>
          </a:p>
        </p:txBody>
      </p:sp>
    </p:spTree>
    <p:extLst>
      <p:ext uri="{BB962C8B-B14F-4D97-AF65-F5344CB8AC3E}">
        <p14:creationId xmlns:p14="http://schemas.microsoft.com/office/powerpoint/2010/main" val="37520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93A2-3585-462A-8475-29B6DE3FE3E5}"/>
              </a:ext>
            </a:extLst>
          </p:cNvPr>
          <p:cNvSpPr>
            <a:spLocks noGrp="1"/>
          </p:cNvSpPr>
          <p:nvPr>
            <p:ph type="title"/>
          </p:nvPr>
        </p:nvSpPr>
        <p:spPr>
          <a:xfrm>
            <a:off x="457200" y="274638"/>
            <a:ext cx="8138160" cy="771436"/>
          </a:xfrm>
        </p:spPr>
        <p:txBody>
          <a:bodyPr>
            <a:normAutofit fontScale="90000"/>
          </a:bodyPr>
          <a:lstStyle/>
          <a:p>
            <a:r>
              <a:rPr lang="en-US" dirty="0"/>
              <a:t>Example- Immunization Led To The Eradication of Small Pox </a:t>
            </a:r>
          </a:p>
        </p:txBody>
      </p:sp>
      <p:sp>
        <p:nvSpPr>
          <p:cNvPr id="10" name="TextBox 9">
            <a:extLst>
              <a:ext uri="{FF2B5EF4-FFF2-40B4-BE49-F238E27FC236}">
                <a16:creationId xmlns:a16="http://schemas.microsoft.com/office/drawing/2014/main" id="{3F3C98C1-86C9-4CCB-808F-3FDAEA0C7578}"/>
              </a:ext>
            </a:extLst>
          </p:cNvPr>
          <p:cNvSpPr txBox="1"/>
          <p:nvPr/>
        </p:nvSpPr>
        <p:spPr>
          <a:xfrm>
            <a:off x="4255287" y="917016"/>
            <a:ext cx="4431513" cy="4524315"/>
          </a:xfrm>
          <a:prstGeom prst="rect">
            <a:avLst/>
          </a:prstGeom>
          <a:noFill/>
        </p:spPr>
        <p:txBody>
          <a:bodyPr wrap="square" rtlCol="0">
            <a:spAutoFit/>
          </a:bodyPr>
          <a:lstStyle/>
          <a:p>
            <a:r>
              <a:rPr lang="en-US" dirty="0"/>
              <a:t>Smallpox is a devastating disease.  On average, 3 out of every 10 people who contracted smallpox died.  Smallpox may have been responsible for 300m deaths in the 20</a:t>
            </a:r>
            <a:r>
              <a:rPr lang="en-US" baseline="30000" dirty="0"/>
              <a:t>th</a:t>
            </a:r>
            <a:r>
              <a:rPr lang="en-US" dirty="0"/>
              <a:t> century.</a:t>
            </a:r>
          </a:p>
          <a:p>
            <a:r>
              <a:rPr lang="en-US" dirty="0"/>
              <a:t> </a:t>
            </a:r>
          </a:p>
          <a:p>
            <a:r>
              <a:rPr lang="en-US" dirty="0"/>
              <a:t>The last known natural case of smallpox occurred in Somalia in 1977.  The disease was declared eradicated in 1980, following a lengthy global eradication program.</a:t>
            </a:r>
          </a:p>
          <a:p>
            <a:endParaRPr lang="en-US" dirty="0"/>
          </a:p>
          <a:p>
            <a:r>
              <a:rPr lang="en-US" dirty="0"/>
              <a:t>Eradication of disease is not always possible, but when it is, it has the added benefit that countries no longer have to spend resources on controlling it.</a:t>
            </a:r>
          </a:p>
        </p:txBody>
      </p:sp>
      <p:pic>
        <p:nvPicPr>
          <p:cNvPr id="19" name="Content Placeholder 18" descr="Young girl in Bangladesh infected with smallpox in 1973&#10;">
            <a:extLst>
              <a:ext uri="{FF2B5EF4-FFF2-40B4-BE49-F238E27FC236}">
                <a16:creationId xmlns:a16="http://schemas.microsoft.com/office/drawing/2014/main" id="{5390E353-D9A9-49EC-883B-729EBB13922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7381" y="953306"/>
            <a:ext cx="3077725" cy="4689869"/>
          </a:xfrm>
        </p:spPr>
      </p:pic>
      <p:sp>
        <p:nvSpPr>
          <p:cNvPr id="20" name="TextBox 19">
            <a:extLst>
              <a:ext uri="{FF2B5EF4-FFF2-40B4-BE49-F238E27FC236}">
                <a16:creationId xmlns:a16="http://schemas.microsoft.com/office/drawing/2014/main" id="{7E0BA195-F1D8-423C-9A88-C0CC789C35CC}"/>
              </a:ext>
            </a:extLst>
          </p:cNvPr>
          <p:cNvSpPr txBox="1"/>
          <p:nvPr/>
        </p:nvSpPr>
        <p:spPr>
          <a:xfrm>
            <a:off x="2007533" y="5979117"/>
            <a:ext cx="6345974" cy="1015663"/>
          </a:xfrm>
          <a:prstGeom prst="rect">
            <a:avLst/>
          </a:prstGeom>
          <a:noFill/>
        </p:spPr>
        <p:txBody>
          <a:bodyPr wrap="square" rtlCol="0">
            <a:spAutoFit/>
          </a:bodyPr>
          <a:lstStyle/>
          <a:p>
            <a:pPr>
              <a:spcAft>
                <a:spcPts val="600"/>
              </a:spcAft>
            </a:pPr>
            <a:r>
              <a:rPr lang="en-US" sz="1100" dirty="0"/>
              <a:t>Photo: Young girl in Bangladesh infected with smallpox in 1973</a:t>
            </a:r>
          </a:p>
          <a:p>
            <a:r>
              <a:rPr lang="en-US" sz="1100" dirty="0"/>
              <a:t>Photo Credit: CDC/James Hicks, public domain, via Wikimedia Commons: </a:t>
            </a:r>
            <a:r>
              <a:rPr lang="en-US" sz="1100" dirty="0">
                <a:hlinkClick r:id="rId4"/>
              </a:rPr>
              <a:t>http://www.who.int/csr/disease/smallpox/en/</a:t>
            </a:r>
            <a:endParaRPr lang="en-US" sz="1100" dirty="0"/>
          </a:p>
          <a:p>
            <a:endParaRPr lang="en-US" sz="1100" dirty="0"/>
          </a:p>
          <a:p>
            <a:endParaRPr lang="en-US" sz="1100" dirty="0"/>
          </a:p>
        </p:txBody>
      </p:sp>
    </p:spTree>
    <p:extLst>
      <p:ext uri="{BB962C8B-B14F-4D97-AF65-F5344CB8AC3E}">
        <p14:creationId xmlns:p14="http://schemas.microsoft.com/office/powerpoint/2010/main" val="15868817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4D_StandardTemplate_MAC">
  <a:themeElements>
    <a:clrScheme name="LNCT Theme">
      <a:dk1>
        <a:srgbClr val="313231"/>
      </a:dk1>
      <a:lt1>
        <a:srgbClr val="F7F7F7"/>
      </a:lt1>
      <a:dk2>
        <a:srgbClr val="BFBFBF"/>
      </a:dk2>
      <a:lt2>
        <a:srgbClr val="FFFFFF"/>
      </a:lt2>
      <a:accent1>
        <a:srgbClr val="A80A4B"/>
      </a:accent1>
      <a:accent2>
        <a:srgbClr val="E47D25"/>
      </a:accent2>
      <a:accent3>
        <a:srgbClr val="636466"/>
      </a:accent3>
      <a:accent4>
        <a:srgbClr val="313231"/>
      </a:accent4>
      <a:accent5>
        <a:srgbClr val="FC000B"/>
      </a:accent5>
      <a:accent6>
        <a:srgbClr val="BDC5C7"/>
      </a:accent6>
      <a:hlink>
        <a:srgbClr val="E47D25"/>
      </a:hlink>
      <a:folHlink>
        <a:srgbClr val="A75E1E"/>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OW-Document" ma:contentTypeID="0x010100C4C8B401AAE50B4896808F1C5415D9AD00D1DF2435BB006A4EB48DC2F170205CA1" ma:contentTypeVersion="4" ma:contentTypeDescription="Create a new document." ma:contentTypeScope="" ma:versionID="4ceb07d3f29f4f75ed2a9e5554d44026">
  <xsd:schema xmlns:xsd="http://www.w3.org/2001/XMLSchema" xmlns:xs="http://www.w3.org/2001/XMLSchema" xmlns:p="http://schemas.microsoft.com/office/2006/metadata/properties" xmlns:ns2="2af4539b-39f3-4771-ac1a-16de5a20c394" targetNamespace="http://schemas.microsoft.com/office/2006/metadata/properties" ma:root="true" ma:fieldsID="0738113eb48008679cdea5f3923427d1" ns2:_="">
    <xsd:import namespace="2af4539b-39f3-4771-ac1a-16de5a20c394"/>
    <xsd:element name="properties">
      <xsd:complexType>
        <xsd:sequence>
          <xsd:element name="documentManagement">
            <xsd:complexType>
              <xsd:all>
                <xsd:element ref="ns2:kd16009dc51444af92aa78db77815af5" minOccurs="0"/>
                <xsd:element ref="ns2:TaxCatchAll" minOccurs="0"/>
                <xsd:element ref="ns2:TaxCatchAllLabel" minOccurs="0"/>
                <xsd:element ref="ns2:OW-Author" minOccurs="0"/>
                <xsd:element ref="ns2:OW-Brief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4539b-39f3-4771-ac1a-16de5a20c394" elementFormDefault="qualified">
    <xsd:import namespace="http://schemas.microsoft.com/office/2006/documentManagement/types"/>
    <xsd:import namespace="http://schemas.microsoft.com/office/infopath/2007/PartnerControls"/>
    <xsd:element name="kd16009dc51444af92aa78db77815af5" ma:index="8" nillable="true" ma:taxonomy="true" ma:internalName="kd16009dc51444af92aa78db77815af5" ma:taxonomyFieldName="OW_x002d_Topics" ma:displayName="OW-Topics" ma:default="-1;#Communications|d8600aaf-13ee-4a11-996f-f272b3ac4916" ma:fieldId="{4d16009d-c514-44af-92aa-78db77815af5}" ma:taxonomyMulti="true" ma:sspId="99a65aa6-ac8d-46e4-9aa8-b40f8e8101fc" ma:termSetId="a91bfab0-4954-4226-aefc-bfb926849851"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32858f98-1365-490f-9ce0-cc7840cd00c3}" ma:internalName="TaxCatchAll" ma:showField="CatchAllData"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32858f98-1365-490f-9ce0-cc7840cd00c3}" ma:internalName="TaxCatchAllLabel" ma:readOnly="true" ma:showField="CatchAllDataLabel"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OW-Author" ma:index="12" nillable="true" ma:displayName="OW-Author" ma:list="UserInfo" ma:SharePointGroup="0" ma:internalName="OW_x002d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BriefDescription" ma:index="13" nillable="true" ma:displayName="OW-Brief Description" ma:internalName="OW_x002d_Brief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Author xmlns="2af4539b-39f3-4771-ac1a-16de5a20c394">
      <UserInfo>
        <DisplayName/>
        <AccountId xsi:nil="true"/>
        <AccountType/>
      </UserInfo>
    </OW-Author>
    <OW-BriefDescription xmlns="2af4539b-39f3-4771-ac1a-16de5a20c394" xsi:nil="true"/>
    <kd16009dc51444af92aa78db77815af5 xmlns="2af4539b-39f3-4771-ac1a-16de5a20c394">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d8600aaf-13ee-4a11-996f-f272b3ac4916</TermId>
        </TermInfo>
      </Terms>
    </kd16009dc51444af92aa78db77815af5>
    <TaxCatchAll xmlns="2af4539b-39f3-4771-ac1a-16de5a20c394">
      <Value>8</Value>
    </TaxCatchAll>
  </documentManagement>
</p:properties>
</file>

<file path=customXml/itemProps1.xml><?xml version="1.0" encoding="utf-8"?>
<ds:datastoreItem xmlns:ds="http://schemas.openxmlformats.org/officeDocument/2006/customXml" ds:itemID="{622DF4FB-3862-44CE-9A6B-693D610474C9}">
  <ds:schemaRefs>
    <ds:schemaRef ds:uri="http://schemas.microsoft.com/sharepoint/v3/contenttype/forms"/>
  </ds:schemaRefs>
</ds:datastoreItem>
</file>

<file path=customXml/itemProps2.xml><?xml version="1.0" encoding="utf-8"?>
<ds:datastoreItem xmlns:ds="http://schemas.openxmlformats.org/officeDocument/2006/customXml" ds:itemID="{CB09E880-9EA9-4D12-BE04-9D0443764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4539b-39f3-4771-ac1a-16de5a20c3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8F70BE-E4CC-4D73-8BA0-08FE658F0A9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af4539b-39f3-4771-ac1a-16de5a20c39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17096</TotalTime>
  <Words>4319</Words>
  <Application>Microsoft Office PowerPoint</Application>
  <PresentationFormat>On-screen Show (4:3)</PresentationFormat>
  <Paragraphs>489</Paragraphs>
  <Slides>48</Slides>
  <Notes>48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7" baseType="lpstr">
      <vt:lpstr>Arial</vt:lpstr>
      <vt:lpstr>Calibri</vt:lpstr>
      <vt:lpstr>Museo Sans 300</vt:lpstr>
      <vt:lpstr>Museo Sans 500</vt:lpstr>
      <vt:lpstr>Museo Sans 700</vt:lpstr>
      <vt:lpstr>Museo Slab 300</vt:lpstr>
      <vt:lpstr>Wingdings</vt:lpstr>
      <vt:lpstr>R4D_StandardTemplate_MAC</vt:lpstr>
      <vt:lpstr>think-cell Slide</vt:lpstr>
      <vt:lpstr>Telling the Story- Why Investing In Immunization Is A Priority For Our Country</vt:lpstr>
      <vt:lpstr>Purpose Of Slide Set</vt:lpstr>
      <vt:lpstr>Why Is Immunization An Important Investment?</vt:lpstr>
      <vt:lpstr>Why Might Immunization Requirements Increase Over Time?</vt:lpstr>
      <vt:lpstr>Slides 6-32 present examples of key messages and data to support investments in immunization from three perspectives:   HEALTH, ECONOMIC GROWTH, AND EFFICIENCY  </vt:lpstr>
      <vt:lpstr>If your decision makers are most interested in improving HEALTH AND CHILD SURVIVAL </vt:lpstr>
      <vt:lpstr>Immunization Leads To Improved Health And Reduced Mortality</vt:lpstr>
      <vt:lpstr>Immunization Is An Entry Point For Health Service Delivery</vt:lpstr>
      <vt:lpstr>Example- Immunization Led To The Eradication of Small Pox </vt:lpstr>
      <vt:lpstr>Example- Measles Vaccine Has Led To A 99% Reduction In Measles Cases Compared With The Pre-vaccine Era</vt:lpstr>
      <vt:lpstr>Example- Polio Cases Have Fallen By 99% Since 1988 </vt:lpstr>
      <vt:lpstr>Using Data To Support Prioritization Of Health Within The Government Budget And Prioritization Of PHC Within Health</vt:lpstr>
      <vt:lpstr>Illustration: “Our Country Is Lagging Behind In Investing In Health”</vt:lpstr>
      <vt:lpstr>Illustration: “Our Country Is Lagging Behind In Investing In Health”</vt:lpstr>
      <vt:lpstr>Using Data To Show That Your Country’s Immunization Achieves Clear Health Results (and more needs to be done) (1/2)</vt:lpstr>
      <vt:lpstr>Using Data To Show that Your Country’s Immunization Achieves Clear Health Results (and more needs to be done) (2/2)</vt:lpstr>
      <vt:lpstr>LNCT Country Examples of Using Data to Show That Their Immunization Program Achieves Clear Health Results</vt:lpstr>
      <vt:lpstr>Supporting Messages From The Literature</vt:lpstr>
      <vt:lpstr>If your decision makers are most interested in ECONOMIC GROWTH AND POVERTY REDUCTION</vt:lpstr>
      <vt:lpstr>Immunization Generates Large Economic Gains</vt:lpstr>
      <vt:lpstr>Immunization Leads To Better Cognition, Educational Attainment, and Nutrition</vt:lpstr>
      <vt:lpstr>Immunization Is A Pro-poor Health Intervention</vt:lpstr>
      <vt:lpstr>Immunization Is A Core Component of Progress Towards Universal Health Coverage (UHC)</vt:lpstr>
      <vt:lpstr>Strong Immunization Programs Are A Platform For Pandemic Preparedness (1/2)</vt:lpstr>
      <vt:lpstr>Strong Immunization Programs Are A Platform For Pandemic Preparedness (2/2)</vt:lpstr>
      <vt:lpstr>Using Data To Show That Your Country’s Immunization Achieves Clear Economic Results (and more needs to be done)</vt:lpstr>
      <vt:lpstr>If your decision makers are most interested in increasing EFFICIENCY AND COST EFFECTIVENESS</vt:lpstr>
      <vt:lpstr>Immunization Is A Best Buy For Health And Achieves Clear Results, Yet More Needs To Be Done (1 of 2)</vt:lpstr>
      <vt:lpstr>Immunization Is A Best Buy For Health And Achieves Clear Results, Yet More Needs To Be Done (2/2)</vt:lpstr>
      <vt:lpstr>Immunization Leads To Reduced Future Burden On Health System</vt:lpstr>
      <vt:lpstr>Immunization programs are more than funding vaccines—we need to fully fund the operational costs of programs and delivery strategies</vt:lpstr>
      <vt:lpstr>Using Data to Show that Your Country’s Immunization Achieves Efficient Results (and more needs to be done)</vt:lpstr>
      <vt:lpstr>Key messages to support specific investment requirements for immunization in different scenarios</vt:lpstr>
      <vt:lpstr>Scenarios That May Benefit From Specific Messages To Support Investment </vt:lpstr>
      <vt:lpstr>Presenting Gavi Transition Requirements to Decision Makers</vt:lpstr>
      <vt:lpstr>Presenting Cold Chain Investment Requirements to Decision Makers</vt:lpstr>
      <vt:lpstr>Presenting Evidence For A New Vaccine Introduction To Decision Makers</vt:lpstr>
      <vt:lpstr>Presenting Evidence For Release Of Budget For Vaccine Procurement In A Timely Way</vt:lpstr>
      <vt:lpstr>Presenting Evidence To Decision Makers On The Need For Increased Funding To Improve Coverage/ Equity</vt:lpstr>
      <vt:lpstr>We Need To Achieve High Coverage To Contain The Spread Of Contagious Disease: How Vaccines Protect Our Population</vt:lpstr>
      <vt:lpstr>Low Coverage Means Contagious Disease Can Spread Rapidly In The Population</vt:lpstr>
      <vt:lpstr>Presenting Evidence For Sustaining Commitment And Funding Over Time… </vt:lpstr>
      <vt:lpstr>Presenting Evidence To Decision Makers On Vaccine Safety</vt:lpstr>
      <vt:lpstr>Group work</vt:lpstr>
      <vt:lpstr>Country teams work amongst themselves to develop a slide deck to make the case for an investment</vt:lpstr>
      <vt:lpstr>Remember!</vt:lpstr>
      <vt:lpstr>Additional slides</vt:lpstr>
      <vt:lpstr>Low coverage- How vaccines protect our population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R4D PowerPoint Template</dc:title>
  <dc:creator>R4D17</dc:creator>
  <cp:lastModifiedBy>Leah List</cp:lastModifiedBy>
  <cp:revision>328</cp:revision>
  <cp:lastPrinted>2017-10-25T18:40:38Z</cp:lastPrinted>
  <dcterms:created xsi:type="dcterms:W3CDTF">2013-09-25T20:04:22Z</dcterms:created>
  <dcterms:modified xsi:type="dcterms:W3CDTF">2017-12-13T09:44:42Z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0x010100C4C8B401AAE50B4896808F1C5415D9AD00D1DF2435BB006A4EB48DC2F170205CA1</vt:lpwstr>
  </property>
  <property fmtid="{D5CDD505-2E9C-101B-9397-08002B2CF9AE}" pid="3" name="OW-Topics">
    <vt:lpwstr>8;#Communications|d8600aaf-13ee-4a11-996f-f272b3ac4916</vt:lpwstr>
  </property>
</Properties>
</file>